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3"/>
  </p:notesMasterIdLst>
  <p:sldIdLst>
    <p:sldId id="1883" r:id="rId3"/>
    <p:sldId id="1884" r:id="rId4"/>
    <p:sldId id="1885" r:id="rId5"/>
    <p:sldId id="353" r:id="rId6"/>
    <p:sldId id="1886" r:id="rId7"/>
    <p:sldId id="355" r:id="rId8"/>
    <p:sldId id="301" r:id="rId9"/>
    <p:sldId id="389" r:id="rId10"/>
    <p:sldId id="336" r:id="rId11"/>
    <p:sldId id="303" r:id="rId12"/>
    <p:sldId id="354" r:id="rId13"/>
    <p:sldId id="371" r:id="rId14"/>
    <p:sldId id="335" r:id="rId15"/>
    <p:sldId id="377" r:id="rId16"/>
    <p:sldId id="309" r:id="rId17"/>
    <p:sldId id="340" r:id="rId18"/>
    <p:sldId id="337" r:id="rId19"/>
    <p:sldId id="319" r:id="rId20"/>
    <p:sldId id="320" r:id="rId21"/>
    <p:sldId id="341" r:id="rId22"/>
    <p:sldId id="311" r:id="rId23"/>
    <p:sldId id="314" r:id="rId24"/>
    <p:sldId id="467" r:id="rId25"/>
    <p:sldId id="315" r:id="rId26"/>
    <p:sldId id="365" r:id="rId27"/>
    <p:sldId id="466" r:id="rId28"/>
    <p:sldId id="394" r:id="rId29"/>
    <p:sldId id="455" r:id="rId30"/>
    <p:sldId id="456" r:id="rId31"/>
    <p:sldId id="441" r:id="rId32"/>
    <p:sldId id="443" r:id="rId33"/>
    <p:sldId id="316" r:id="rId34"/>
    <p:sldId id="446" r:id="rId35"/>
    <p:sldId id="468" r:id="rId36"/>
    <p:sldId id="451" r:id="rId37"/>
    <p:sldId id="447" r:id="rId38"/>
    <p:sldId id="452" r:id="rId39"/>
    <p:sldId id="321" r:id="rId40"/>
    <p:sldId id="453" r:id="rId41"/>
    <p:sldId id="45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4" autoAdjust="0"/>
    <p:restoredTop sz="94660"/>
  </p:normalViewPr>
  <p:slideViewPr>
    <p:cSldViewPr snapToGrid="0">
      <p:cViewPr varScale="1">
        <p:scale>
          <a:sx n="63" d="100"/>
          <a:sy n="63" d="100"/>
        </p:scale>
        <p:origin x="4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CDF96-AE03-4638-A3FB-9EDC08D10DC5}" type="datetimeFigureOut">
              <a:rPr lang="en-US" smtClean="0"/>
              <a:t>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86F74-78BB-446E-A1CA-70D3C2705114}" type="slidenum">
              <a:rPr lang="en-US" smtClean="0"/>
              <a:t>‹#›</a:t>
            </a:fld>
            <a:endParaRPr lang="en-US"/>
          </a:p>
        </p:txBody>
      </p:sp>
    </p:spTree>
    <p:extLst>
      <p:ext uri="{BB962C8B-B14F-4D97-AF65-F5344CB8AC3E}">
        <p14:creationId xmlns:p14="http://schemas.microsoft.com/office/powerpoint/2010/main" val="257727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obelprize.org/nobel_prizes/medicine/laureates/2004/illpres/7_species.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C19A05-CE5F-452F-BAD0-821F900462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03" name="Slide Image Placeholder 1"/>
          <p:cNvSpPr>
            <a:spLocks noGrp="1" noRot="1" noChangeAspect="1" noTextEdit="1"/>
          </p:cNvSpPr>
          <p:nvPr>
            <p:ph type="sldImg"/>
          </p:nvPr>
        </p:nvSpPr>
        <p:spPr>
          <a:ln/>
        </p:spPr>
      </p:sp>
      <p:sp>
        <p:nvSpPr>
          <p:cNvPr id="15360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have to look at the whole dog and the context in order to accurately interpret what’s going on</a:t>
            </a:r>
          </a:p>
        </p:txBody>
      </p:sp>
      <p:sp>
        <p:nvSpPr>
          <p:cNvPr id="15360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24DD08-3E6A-4B00-BC22-4428B778367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2166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C023C9-0C93-4F0D-8AE0-44DF2C53D0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9987" name="Slide Image Placeholder 1"/>
          <p:cNvSpPr>
            <a:spLocks noGrp="1" noRot="1" noChangeAspect="1" noTextEdit="1"/>
          </p:cNvSpPr>
          <p:nvPr>
            <p:ph type="sldImg"/>
          </p:nvPr>
        </p:nvSpPr>
        <p:spPr>
          <a:ln/>
        </p:spPr>
      </p:sp>
      <p:sp>
        <p:nvSpPr>
          <p:cNvPr id="1699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699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89F693-CF36-44DF-B19C-0ADFCB7141B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885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Are they playing? Or in the midst of an altercation? No way you can tell from this photo.</a:t>
            </a: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1"/>
                </a:solidFill>
                <a:latin typeface="Arial" panose="020B0604020202020204" pitchFamily="34" charset="0"/>
              </a:defRPr>
            </a:lvl1pPr>
            <a:lvl2pPr marL="742950" indent="-285750">
              <a:defRPr sz="3200">
                <a:solidFill>
                  <a:schemeClr val="bg1"/>
                </a:solidFill>
                <a:latin typeface="Arial" panose="020B0604020202020204" pitchFamily="34" charset="0"/>
              </a:defRPr>
            </a:lvl2pPr>
            <a:lvl3pPr marL="1143000" indent="-228600">
              <a:defRPr sz="3200">
                <a:solidFill>
                  <a:schemeClr val="bg1"/>
                </a:solidFill>
                <a:latin typeface="Arial" panose="020B0604020202020204" pitchFamily="34" charset="0"/>
              </a:defRPr>
            </a:lvl3pPr>
            <a:lvl4pPr marL="1600200" indent="-228600">
              <a:defRPr sz="3200">
                <a:solidFill>
                  <a:schemeClr val="bg1"/>
                </a:solidFill>
                <a:latin typeface="Arial" panose="020B0604020202020204" pitchFamily="34" charset="0"/>
              </a:defRPr>
            </a:lvl4pPr>
            <a:lvl5pPr marL="2057400" indent="-228600">
              <a:defRPr sz="3200">
                <a:solidFill>
                  <a:schemeClr val="bg1"/>
                </a:solidFill>
                <a:latin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B9D1C7-F2F0-4401-AB05-B09A93844EB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5681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4E70B8-FECB-488C-A008-716B9B79D4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4083" name="Slide Image Placeholder 1"/>
          <p:cNvSpPr>
            <a:spLocks noGrp="1" noRot="1" noChangeAspect="1" noTextEdit="1"/>
          </p:cNvSpPr>
          <p:nvPr>
            <p:ph type="sldImg"/>
          </p:nvPr>
        </p:nvSpPr>
        <p:spPr>
          <a:ln/>
        </p:spPr>
      </p:sp>
      <p:sp>
        <p:nvSpPr>
          <p:cNvPr id="17408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endParaRPr lang="en-US" altLang="en-US">
              <a:latin typeface="Arial" panose="020B0604020202020204" pitchFamily="34" charset="0"/>
            </a:endParaRPr>
          </a:p>
        </p:txBody>
      </p:sp>
      <p:sp>
        <p:nvSpPr>
          <p:cNvPr id="17408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B27C66-AD21-4731-87AC-D40B4A332EA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163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013BEA-CA9D-4AC4-8C01-9E94E0627A8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6131" name="Slide Image Placeholder 1"/>
          <p:cNvSpPr>
            <a:spLocks noGrp="1" noRot="1" noChangeAspect="1" noTextEdit="1"/>
          </p:cNvSpPr>
          <p:nvPr>
            <p:ph type="sldImg"/>
          </p:nvPr>
        </p:nvSpPr>
        <p:spPr>
          <a:ln/>
        </p:spPr>
      </p:sp>
      <p:sp>
        <p:nvSpPr>
          <p:cNvPr id="17613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a:latin typeface="Arial" panose="020B0604020202020204" pitchFamily="34" charset="0"/>
              </a:rPr>
              <a:t>This dog is afraid of the person approaching him</a:t>
            </a:r>
          </a:p>
          <a:p>
            <a:pPr eaLnBrk="1" hangingPunct="1"/>
            <a:r>
              <a:rPr lang="en-US" altLang="en-US">
                <a:latin typeface="Arial" panose="020B0604020202020204" pitchFamily="34" charset="0"/>
              </a:rPr>
              <a:t>He turns his body sideways, his head is turned away, gaze indirect, and his weight is shifted to enable him to flee if he can</a:t>
            </a:r>
          </a:p>
          <a:p>
            <a:pPr eaLnBrk="1" hangingPunct="1"/>
            <a:r>
              <a:rPr lang="en-US" altLang="en-US">
                <a:latin typeface="Arial" panose="020B0604020202020204" pitchFamily="34" charset="0"/>
              </a:rPr>
              <a:t>However, he is growling to indicate that he will defend himself if he is cornered and can’t escape</a:t>
            </a:r>
          </a:p>
        </p:txBody>
      </p:sp>
      <p:sp>
        <p:nvSpPr>
          <p:cNvPr id="1761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08FCD2-DCCD-4657-8565-B7CEB195D0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798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373EA5-B82D-4626-A4E8-2EA82CFAA9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81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97D16C-D3B8-4C88-B51D-7AE9C607A97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98693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69FE9E-0B6E-4632-8CCA-94F544DB9E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02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EA111D-8EA8-42E8-99C8-48EBBB817C0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0228" name="Rectangle 2"/>
          <p:cNvSpPr>
            <a:spLocks noGrp="1" noRot="1" noChangeAspect="1" noChangeArrowheads="1" noTextEdit="1"/>
          </p:cNvSpPr>
          <p:nvPr>
            <p:ph type="sldImg"/>
          </p:nvPr>
        </p:nvSpPr>
        <p:spPr>
          <a:ln/>
        </p:spPr>
      </p:sp>
      <p:sp>
        <p:nvSpPr>
          <p:cNvPr id="180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32864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00F065-9D9A-41FA-9A43-96C1C3779E3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22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6C7E0F-1AD5-4475-A988-4EE45B679BD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2276" name="Rectangle 2"/>
          <p:cNvSpPr>
            <a:spLocks noGrp="1" noRot="1" noChangeAspect="1" noChangeArrowheads="1" noTextEdit="1"/>
          </p:cNvSpPr>
          <p:nvPr>
            <p:ph type="sldImg"/>
          </p:nvPr>
        </p:nvSpPr>
        <p:spPr>
          <a:ln/>
        </p:spPr>
      </p:sp>
      <p:sp>
        <p:nvSpPr>
          <p:cNvPr id="182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If lecturing, you could delete the text and ask “what do you think happened?”</a:t>
            </a:r>
          </a:p>
        </p:txBody>
      </p:sp>
    </p:spTree>
    <p:extLst>
      <p:ext uri="{BB962C8B-B14F-4D97-AF65-F5344CB8AC3E}">
        <p14:creationId xmlns:p14="http://schemas.microsoft.com/office/powerpoint/2010/main" val="3238291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F9FBDF-8E69-407B-B2AA-2BD500CD9B0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53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EE6A69-A72E-4635-9A68-77DABE73AF7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5348" name="Rectangle 2"/>
          <p:cNvSpPr>
            <a:spLocks noGrp="1" noRot="1" noChangeAspect="1" noChangeArrowheads="1" noTextEdit="1"/>
          </p:cNvSpPr>
          <p:nvPr>
            <p:ph type="sldImg"/>
          </p:nvPr>
        </p:nvSpPr>
        <p:spPr>
          <a:ln/>
        </p:spPr>
      </p:sp>
      <p:sp>
        <p:nvSpPr>
          <p:cNvPr id="185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sequence illustrates how a fearful dog can end up biting</a:t>
            </a:r>
          </a:p>
          <a:p>
            <a:pPr eaLnBrk="1" hangingPunct="1"/>
            <a:r>
              <a:rPr lang="en-US" altLang="en-US">
                <a:latin typeface="Arial" panose="020B0604020202020204" pitchFamily="34" charset="0"/>
              </a:rPr>
              <a:t>The dog is afraid of the other dog and has plenty of room to escape but he chooses to threaten the dog first before retreating</a:t>
            </a:r>
          </a:p>
          <a:p>
            <a:pPr eaLnBrk="1" hangingPunct="1"/>
            <a:r>
              <a:rPr lang="en-US" altLang="en-US">
                <a:latin typeface="Arial" panose="020B0604020202020204" pitchFamily="34" charset="0"/>
              </a:rPr>
              <a:t>This is likely because he doesn’t feel he can escape safely without being pursued and run down</a:t>
            </a:r>
          </a:p>
          <a:p>
            <a:pPr eaLnBrk="1" hangingPunct="1"/>
            <a:r>
              <a:rPr lang="en-US" altLang="en-US">
                <a:latin typeface="Arial" panose="020B0604020202020204" pitchFamily="34" charset="0"/>
              </a:rPr>
              <a:t>Alternatively, he may be adopting the strategy that the best defense is a good offense: see if he can intimidate the others into leaving him alone</a:t>
            </a:r>
          </a:p>
        </p:txBody>
      </p:sp>
    </p:spTree>
    <p:extLst>
      <p:ext uri="{BB962C8B-B14F-4D97-AF65-F5344CB8AC3E}">
        <p14:creationId xmlns:p14="http://schemas.microsoft.com/office/powerpoint/2010/main" val="830296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D40661-A690-4642-BD59-E0C6CD59009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94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21CB11-CB16-48B5-A94C-299F7002135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9444" name="Rectangle 2"/>
          <p:cNvSpPr>
            <a:spLocks noGrp="1" noRot="1" noChangeAspect="1" noChangeArrowheads="1" noTextEdit="1"/>
          </p:cNvSpPr>
          <p:nvPr>
            <p:ph type="sldImg"/>
          </p:nvPr>
        </p:nvSpPr>
        <p:spPr>
          <a:ln/>
        </p:spPr>
      </p:sp>
      <p:sp>
        <p:nvSpPr>
          <p:cNvPr id="189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handler is not looking directly at the dog and </a:t>
            </a:r>
            <a:r>
              <a:rPr lang="en-US" altLang="en-US">
                <a:latin typeface="Arial" panose="020B0604020202020204" pitchFamily="34" charset="0"/>
              </a:rPr>
              <a:t>is making </a:t>
            </a:r>
            <a:r>
              <a:rPr lang="en-US" altLang="en-US" dirty="0">
                <a:latin typeface="Arial" panose="020B0604020202020204" pitchFamily="34" charset="0"/>
              </a:rPr>
              <a:t>herself small &amp; non-threatening</a:t>
            </a:r>
            <a:r>
              <a:rPr lang="en-US" altLang="en-US" baseline="0" dirty="0">
                <a:latin typeface="Arial" panose="020B0604020202020204" pitchFamily="34" charset="0"/>
              </a:rPr>
              <a:t> in an effort to help the dog feel more comfortable. And to avoid escalating a situation.</a:t>
            </a:r>
            <a:endParaRPr lang="en-US" altLang="en-US" dirty="0">
              <a:latin typeface="Arial" panose="020B0604020202020204" pitchFamily="34" charset="0"/>
            </a:endParaRPr>
          </a:p>
        </p:txBody>
      </p:sp>
    </p:spTree>
    <p:extLst>
      <p:ext uri="{BB962C8B-B14F-4D97-AF65-F5344CB8AC3E}">
        <p14:creationId xmlns:p14="http://schemas.microsoft.com/office/powerpoint/2010/main" val="1869626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D40661-A690-4642-BD59-E0C6CD59009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94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21CB11-CB16-48B5-A94C-299F7002135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9444" name="Rectangle 2"/>
          <p:cNvSpPr>
            <a:spLocks noGrp="1" noRot="1" noChangeAspect="1" noChangeArrowheads="1" noTextEdit="1"/>
          </p:cNvSpPr>
          <p:nvPr>
            <p:ph type="sldImg"/>
          </p:nvPr>
        </p:nvSpPr>
        <p:spPr>
          <a:ln/>
        </p:spPr>
      </p:sp>
      <p:sp>
        <p:nvSpPr>
          <p:cNvPr id="189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Looming over, reaching over the dog’s head</a:t>
            </a:r>
          </a:p>
        </p:txBody>
      </p:sp>
    </p:spTree>
    <p:extLst>
      <p:ext uri="{BB962C8B-B14F-4D97-AF65-F5344CB8AC3E}">
        <p14:creationId xmlns:p14="http://schemas.microsoft.com/office/powerpoint/2010/main" val="423505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C19A05-CE5F-452F-BAD0-821F900462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03" name="Slide Image Placeholder 1"/>
          <p:cNvSpPr>
            <a:spLocks noGrp="1" noRot="1" noChangeAspect="1" noTextEdit="1"/>
          </p:cNvSpPr>
          <p:nvPr>
            <p:ph type="sldImg"/>
          </p:nvPr>
        </p:nvSpPr>
        <p:spPr>
          <a:ln/>
        </p:spPr>
      </p:sp>
      <p:sp>
        <p:nvSpPr>
          <p:cNvPr id="15360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have to look at the whole dog and the context in order to accurately interpret what’s going on</a:t>
            </a:r>
          </a:p>
        </p:txBody>
      </p:sp>
      <p:sp>
        <p:nvSpPr>
          <p:cNvPr id="15360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24DD08-3E6A-4B00-BC22-4428B778367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2311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B00959-B6E1-4F2B-967A-09120748DF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1491" name="Slide Image Placeholder 1"/>
          <p:cNvSpPr>
            <a:spLocks noGrp="1" noRot="1" noChangeAspect="1" noTextEdit="1"/>
          </p:cNvSpPr>
          <p:nvPr>
            <p:ph type="sldImg"/>
          </p:nvPr>
        </p:nvSpPr>
        <p:spPr>
          <a:ln/>
        </p:spPr>
      </p:sp>
      <p:sp>
        <p:nvSpPr>
          <p:cNvPr id="19149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Better, still standing over but not as threatening.</a:t>
            </a:r>
          </a:p>
        </p:txBody>
      </p:sp>
      <p:sp>
        <p:nvSpPr>
          <p:cNvPr id="19149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C10E3B-4797-484C-A7BA-1FE99E72EA5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906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Best: kneeling down, reaching toward rather than over. Dog is still afraid but less so.</a:t>
            </a:r>
          </a:p>
          <a:p>
            <a:r>
              <a:rPr lang="en-US" altLang="en-US">
                <a:latin typeface="Arial" panose="020B0604020202020204" pitchFamily="34" charset="0"/>
              </a:rPr>
              <a:t>In presentation, these can be on the same slide so when you click the next picture comes up.</a:t>
            </a:r>
          </a:p>
        </p:txBody>
      </p:sp>
      <p:sp>
        <p:nvSpPr>
          <p:cNvPr id="193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1"/>
                </a:solidFill>
                <a:latin typeface="Arial" panose="020B0604020202020204" pitchFamily="34" charset="0"/>
              </a:defRPr>
            </a:lvl1pPr>
            <a:lvl2pPr marL="742950" indent="-285750">
              <a:defRPr sz="3200">
                <a:solidFill>
                  <a:schemeClr val="bg1"/>
                </a:solidFill>
                <a:latin typeface="Arial" panose="020B0604020202020204" pitchFamily="34" charset="0"/>
              </a:defRPr>
            </a:lvl2pPr>
            <a:lvl3pPr marL="1143000" indent="-228600">
              <a:defRPr sz="3200">
                <a:solidFill>
                  <a:schemeClr val="bg1"/>
                </a:solidFill>
                <a:latin typeface="Arial" panose="020B0604020202020204" pitchFamily="34" charset="0"/>
              </a:defRPr>
            </a:lvl3pPr>
            <a:lvl4pPr marL="1600200" indent="-228600">
              <a:defRPr sz="3200">
                <a:solidFill>
                  <a:schemeClr val="bg1"/>
                </a:solidFill>
                <a:latin typeface="Arial" panose="020B0604020202020204" pitchFamily="34" charset="0"/>
              </a:defRPr>
            </a:lvl4pPr>
            <a:lvl5pPr marL="2057400" indent="-228600">
              <a:defRPr sz="3200">
                <a:solidFill>
                  <a:schemeClr val="bg1"/>
                </a:solidFill>
                <a:latin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942A2-C0DC-4F7F-AA26-53939655B48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412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your back on fearful or aggressive</a:t>
            </a:r>
            <a:r>
              <a:rPr lang="en-US" baseline="0" dirty="0"/>
              <a:t> </a:t>
            </a:r>
            <a:r>
              <a:rPr lang="en-US" dirty="0"/>
              <a:t>dog is a very bad idea – they may have the confidence to approach when your back is turned</a:t>
            </a:r>
          </a:p>
          <a:p>
            <a:r>
              <a:rPr lang="en-US" dirty="0"/>
              <a:t>Video shows</a:t>
            </a:r>
            <a:r>
              <a:rPr lang="en-US" baseline="0" dirty="0"/>
              <a:t> a dog that’s afraid of the child. As long as the child (and parent) are facing the dog, the dog’s tendency is to back away. When the child runs past the dog (fast movement AND not facing the dog), the dog lunges at the child.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FC6AA2-C3D1-4A06-A8F2-F76DCCCF20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3052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127346-FD2D-4234-A3B6-90A413A403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73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A7E557-BF1C-4309-8969-B0705876F42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Erect forward ears</a:t>
            </a:r>
          </a:p>
          <a:p>
            <a:pPr eaLnBrk="1" hangingPunct="1"/>
            <a:r>
              <a:rPr lang="en-US" altLang="en-US" dirty="0">
                <a:latin typeface="Arial" panose="020B0604020202020204" pitchFamily="34" charset="0"/>
              </a:rPr>
              <a:t>Closed mouth</a:t>
            </a:r>
          </a:p>
          <a:p>
            <a:pPr eaLnBrk="1" hangingPunct="1"/>
            <a:r>
              <a:rPr lang="en-US" altLang="en-US" dirty="0">
                <a:latin typeface="Arial" panose="020B0604020202020204" pitchFamily="34" charset="0"/>
              </a:rPr>
              <a:t>Narrowed eyes &amp; intense gaze</a:t>
            </a:r>
          </a:p>
          <a:p>
            <a:pPr eaLnBrk="1" hangingPunct="1"/>
            <a:r>
              <a:rPr lang="en-US" altLang="en-US" dirty="0">
                <a:latin typeface="Arial" panose="020B0604020202020204" pitchFamily="34" charset="0"/>
              </a:rPr>
              <a:t>Weight forward</a:t>
            </a:r>
          </a:p>
          <a:p>
            <a:pPr eaLnBrk="1" hangingPunct="1">
              <a:buFont typeface="Wingdings" panose="05000000000000000000" pitchFamily="2" charset="2"/>
              <a:buNone/>
            </a:pPr>
            <a:r>
              <a:rPr lang="en-US" altLang="en-US" dirty="0">
                <a:latin typeface="Arial" panose="020B0604020202020204" pitchFamily="34" charset="0"/>
              </a:rPr>
              <a:t>Very intent and focused on something. No information on motivational state. </a:t>
            </a:r>
          </a:p>
          <a:p>
            <a:pPr eaLnBrk="1" hangingPunct="1">
              <a:buFont typeface="Wingdings" panose="05000000000000000000" pitchFamily="2" charset="2"/>
              <a:buNone/>
            </a:pPr>
            <a:r>
              <a:rPr lang="en-US" altLang="en-US" dirty="0">
                <a:latin typeface="Arial" panose="020B0604020202020204" pitchFamily="34" charset="0"/>
              </a:rPr>
              <a:t>Dog is actually staring at sheep. He might completely ignore you if you were to pet him. Or he might bite you to get you out of the way of his focus of interest.</a:t>
            </a:r>
          </a:p>
          <a:p>
            <a:pPr eaLnBrk="1" hangingPunct="1">
              <a:buFont typeface="Wingdings" panose="05000000000000000000" pitchFamily="2" charset="2"/>
              <a:buNone/>
            </a:pPr>
            <a:endParaRPr lang="en-US" altLang="en-US" dirty="0">
              <a:latin typeface="Arial" panose="020B0604020202020204" pitchFamily="34" charset="0"/>
            </a:endParaRPr>
          </a:p>
          <a:p>
            <a:pPr eaLnBrk="1" hangingPunct="1">
              <a:buFont typeface="Wingdings" panose="05000000000000000000" pitchFamily="2" charset="2"/>
              <a:buNone/>
            </a:pPr>
            <a:r>
              <a:rPr lang="en-US" altLang="en-US" dirty="0">
                <a:latin typeface="Arial" panose="020B0604020202020204" pitchFamily="34" charset="0"/>
              </a:rPr>
              <a:t>What should you do instead if you needed to interact with this dog? Speak to him in a friendly voice, see if you can distract him, see if his demeanor changes. If it does not, you might be able to sidle up beside him and put a slip lead over his head, if he’s really</a:t>
            </a:r>
            <a:r>
              <a:rPr lang="en-US" altLang="en-US" baseline="0" dirty="0">
                <a:latin typeface="Arial" panose="020B0604020202020204" pitchFamily="34" charset="0"/>
              </a:rPr>
              <a:t> focused on something else. Talk to him so he knows you’re there so you don’t startle him. Again beware of redirected aggression.</a:t>
            </a:r>
          </a:p>
          <a:p>
            <a:pPr eaLnBrk="1" hangingPunct="1">
              <a:buFont typeface="Wingdings" panose="05000000000000000000" pitchFamily="2" charset="2"/>
              <a:buNone/>
            </a:pPr>
            <a:endParaRPr lang="en-US" altLang="en-US" baseline="0" dirty="0">
              <a:latin typeface="Arial" panose="020B0604020202020204" pitchFamily="34" charset="0"/>
            </a:endParaRPr>
          </a:p>
          <a:p>
            <a:pPr eaLnBrk="1" hangingPunct="1">
              <a:buFont typeface="Wingdings" panose="05000000000000000000" pitchFamily="2" charset="2"/>
              <a:buNone/>
            </a:pPr>
            <a:r>
              <a:rPr lang="en-US" altLang="en-US" baseline="0" dirty="0">
                <a:latin typeface="Arial" panose="020B0604020202020204" pitchFamily="34" charset="0"/>
              </a:rPr>
              <a:t>If he’s staring at you like this and his demeanor doesn’t change when you speak to him, lower your head slightly but keep your eyes on him (but don’t stare directly at him), and slowly back away until you can put something between you and him. Movement should be minimal, calm, and slow so as not to trigger an attack. Move quickly only when you’re confident you can protect yourself (such as if you can slam a gate shut between you).</a:t>
            </a:r>
            <a:endParaRPr lang="en-US" altLang="en-US" dirty="0">
              <a:latin typeface="Arial" panose="020B0604020202020204" pitchFamily="34" charset="0"/>
            </a:endParaRPr>
          </a:p>
        </p:txBody>
      </p:sp>
    </p:spTree>
    <p:extLst>
      <p:ext uri="{BB962C8B-B14F-4D97-AF65-F5344CB8AC3E}">
        <p14:creationId xmlns:p14="http://schemas.microsoft.com/office/powerpoint/2010/main" val="3289336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D057A2-C100-4531-8449-5E1EC86F35F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5587" name="Slide Image Placeholder 1"/>
          <p:cNvSpPr>
            <a:spLocks noGrp="1" noRot="1" noChangeAspect="1" noTextEdit="1"/>
          </p:cNvSpPr>
          <p:nvPr>
            <p:ph type="sldImg"/>
          </p:nvPr>
        </p:nvSpPr>
        <p:spPr>
          <a:ln/>
        </p:spPr>
      </p:sp>
      <p:sp>
        <p:nvSpPr>
          <p:cNvPr id="1955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Tossing is the relevant thing – UNDERHANDED TOSS (less</a:t>
            </a:r>
            <a:r>
              <a:rPr lang="en-US" altLang="en-US" baseline="0" dirty="0">
                <a:latin typeface="Arial" panose="020B0604020202020204" pitchFamily="34" charset="0"/>
              </a:rPr>
              <a:t> threatening)</a:t>
            </a:r>
            <a:r>
              <a:rPr lang="en-US" altLang="en-US" dirty="0">
                <a:latin typeface="Arial" panose="020B0604020202020204" pitchFamily="34" charset="0"/>
              </a:rPr>
              <a:t>!!</a:t>
            </a:r>
          </a:p>
          <a:p>
            <a:pPr eaLnBrk="1" hangingPunct="1"/>
            <a:r>
              <a:rPr lang="en-US" altLang="en-US" dirty="0">
                <a:latin typeface="Arial" panose="020B0604020202020204" pitchFamily="34" charset="0"/>
              </a:rPr>
              <a:t>That allows the dog to associate you with something pleasant BUT does not force the dog into closer proximity than he’s comfortable with</a:t>
            </a:r>
          </a:p>
        </p:txBody>
      </p:sp>
      <p:sp>
        <p:nvSpPr>
          <p:cNvPr id="1955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1E9C08-2E8A-4235-8A85-F1695B354C5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2861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Offer treat, hard stare, bite attempt</a:t>
            </a:r>
          </a:p>
          <a:p>
            <a:r>
              <a:rPr lang="en-US" altLang="en-US">
                <a:latin typeface="Arial" panose="020B0604020202020204" pitchFamily="34" charset="0"/>
              </a:rPr>
              <a:t>Demonstration of how quickly a dog’s motivation can change</a:t>
            </a:r>
          </a:p>
          <a:p>
            <a:r>
              <a:rPr lang="en-US" altLang="en-US">
                <a:latin typeface="Arial" panose="020B0604020202020204" pitchFamily="34" charset="0"/>
              </a:rPr>
              <a:t>And why it’s a bad idea to offer treats from your hand</a:t>
            </a:r>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1"/>
                </a:solidFill>
                <a:latin typeface="Arial" panose="020B0604020202020204" pitchFamily="34" charset="0"/>
              </a:defRPr>
            </a:lvl1pPr>
            <a:lvl2pPr marL="742950" indent="-285750">
              <a:defRPr sz="3200">
                <a:solidFill>
                  <a:schemeClr val="bg1"/>
                </a:solidFill>
                <a:latin typeface="Arial" panose="020B0604020202020204" pitchFamily="34" charset="0"/>
              </a:defRPr>
            </a:lvl2pPr>
            <a:lvl3pPr marL="1143000" indent="-228600">
              <a:defRPr sz="3200">
                <a:solidFill>
                  <a:schemeClr val="bg1"/>
                </a:solidFill>
                <a:latin typeface="Arial" panose="020B0604020202020204" pitchFamily="34" charset="0"/>
              </a:defRPr>
            </a:lvl3pPr>
            <a:lvl4pPr marL="1600200" indent="-228600">
              <a:defRPr sz="3200">
                <a:solidFill>
                  <a:schemeClr val="bg1"/>
                </a:solidFill>
                <a:latin typeface="Arial" panose="020B0604020202020204" pitchFamily="34" charset="0"/>
              </a:defRPr>
            </a:lvl4pPr>
            <a:lvl5pPr marL="2057400" indent="-228600">
              <a:defRPr sz="3200">
                <a:solidFill>
                  <a:schemeClr val="bg1"/>
                </a:solidFill>
                <a:latin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F755F0-EFF0-4674-A9F2-4A0BF4671D3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2303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F0FC3-558D-42A0-8EF9-5C29527074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96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28EDA9-213A-4243-9ECF-EE5D8BE989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9684" name="Rectangle 2"/>
          <p:cNvSpPr>
            <a:spLocks noGrp="1" noRot="1" noChangeAspect="1" noChangeArrowheads="1" noTextEdit="1"/>
          </p:cNvSpPr>
          <p:nvPr>
            <p:ph type="sldImg"/>
          </p:nvPr>
        </p:nvSpPr>
        <p:spPr>
          <a:ln/>
        </p:spPr>
      </p:sp>
      <p:sp>
        <p:nvSpPr>
          <p:cNvPr id="199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ones with asterisks are the ones that people need to take heed</a:t>
            </a:r>
          </a:p>
        </p:txBody>
      </p:sp>
    </p:spTree>
    <p:extLst>
      <p:ext uri="{BB962C8B-B14F-4D97-AF65-F5344CB8AC3E}">
        <p14:creationId xmlns:p14="http://schemas.microsoft.com/office/powerpoint/2010/main" val="1733162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Assume this dog is woofing at you. Would you approach? How would you deal with this dog if you had to take him off his chain?</a:t>
            </a:r>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1"/>
                </a:solidFill>
                <a:latin typeface="Arial" panose="020B0604020202020204" pitchFamily="34" charset="0"/>
              </a:defRPr>
            </a:lvl1pPr>
            <a:lvl2pPr marL="742950" indent="-285750">
              <a:defRPr sz="3200">
                <a:solidFill>
                  <a:schemeClr val="bg1"/>
                </a:solidFill>
                <a:latin typeface="Arial" panose="020B0604020202020204" pitchFamily="34" charset="0"/>
              </a:defRPr>
            </a:lvl2pPr>
            <a:lvl3pPr marL="1143000" indent="-228600">
              <a:defRPr sz="3200">
                <a:solidFill>
                  <a:schemeClr val="bg1"/>
                </a:solidFill>
                <a:latin typeface="Arial" panose="020B0604020202020204" pitchFamily="34" charset="0"/>
              </a:defRPr>
            </a:lvl3pPr>
            <a:lvl4pPr marL="1600200" indent="-228600">
              <a:defRPr sz="3200">
                <a:solidFill>
                  <a:schemeClr val="bg1"/>
                </a:solidFill>
                <a:latin typeface="Arial" panose="020B0604020202020204" pitchFamily="34" charset="0"/>
              </a:defRPr>
            </a:lvl4pPr>
            <a:lvl5pPr marL="2057400" indent="-228600">
              <a:defRPr sz="3200">
                <a:solidFill>
                  <a:schemeClr val="bg1"/>
                </a:solidFill>
                <a:latin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4603A1-E51F-4051-B388-1192A9D5ED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9146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C1126A-C92F-4AA1-BC6A-37E8D30FC1C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5827" name="Slide Image Placeholder 1"/>
          <p:cNvSpPr>
            <a:spLocks noGrp="1" noRot="1" noChangeAspect="1" noTextEdit="1"/>
          </p:cNvSpPr>
          <p:nvPr>
            <p:ph type="sldImg"/>
          </p:nvPr>
        </p:nvSpPr>
        <p:spPr>
          <a:ln/>
        </p:spPr>
      </p:sp>
      <p:sp>
        <p:nvSpPr>
          <p:cNvPr id="20582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These growls were recorded in three different contexts: (1) play, (2) guarding a bone, and (3) in response to the approach of a stranger. Can you tell which is which? Dogs can – they react</a:t>
            </a:r>
            <a:r>
              <a:rPr lang="en-US" altLang="en-US" baseline="0" dirty="0">
                <a:latin typeface="Arial" panose="020B0604020202020204" pitchFamily="34" charset="0"/>
              </a:rPr>
              <a:t> differently to the different recordings</a:t>
            </a:r>
            <a:endParaRPr lang="en-US" altLang="en-US" dirty="0">
              <a:latin typeface="Arial" panose="020B0604020202020204" pitchFamily="34" charset="0"/>
            </a:endParaRPr>
          </a:p>
          <a:p>
            <a:pPr eaLnBrk="1" hangingPunct="1"/>
            <a:r>
              <a:rPr lang="en-US" altLang="en-US" dirty="0">
                <a:latin typeface="Arial" panose="020B0604020202020204" pitchFamily="34" charset="0"/>
              </a:rPr>
              <a:t>1 = deep growl – guarding a bone</a:t>
            </a:r>
          </a:p>
          <a:p>
            <a:pPr eaLnBrk="1" hangingPunct="1"/>
            <a:r>
              <a:rPr lang="en-US" altLang="en-US" dirty="0">
                <a:latin typeface="Arial" panose="020B0604020202020204" pitchFamily="34" charset="0"/>
              </a:rPr>
              <a:t>2 = growl combined with panting – play</a:t>
            </a:r>
          </a:p>
          <a:p>
            <a:pPr eaLnBrk="1" hangingPunct="1"/>
            <a:r>
              <a:rPr lang="en-US" altLang="en-US" dirty="0">
                <a:latin typeface="Arial" panose="020B0604020202020204" pitchFamily="34" charset="0"/>
              </a:rPr>
              <a:t>3 – more high-pitched growl (more defensiveness) – stranger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Tell the audience the 3 scenarios</a:t>
            </a:r>
            <a:r>
              <a:rPr lang="en-US" altLang="en-US" baseline="0" dirty="0">
                <a:latin typeface="Arial" panose="020B0604020202020204" pitchFamily="34" charset="0"/>
              </a:rPr>
              <a:t> – play each one and have them call out which they think it is.</a:t>
            </a:r>
            <a:endParaRPr lang="en-US" altLang="en-US" dirty="0">
              <a:latin typeface="Arial" panose="020B0604020202020204" pitchFamily="34" charset="0"/>
            </a:endParaRPr>
          </a:p>
        </p:txBody>
      </p:sp>
      <p:sp>
        <p:nvSpPr>
          <p:cNvPr id="2058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3B8F24-3132-4E73-89BB-0F1E51175A9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9285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E111C-4B3D-408C-A587-045380E9F0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8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81520-AB53-44B2-898D-C5A71C9EAF8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876" name="Rectangle 2"/>
          <p:cNvSpPr>
            <a:spLocks noGrp="1" noRot="1" noChangeAspect="1" noChangeArrowheads="1" noTextEdit="1"/>
          </p:cNvSpPr>
          <p:nvPr>
            <p:ph type="sldImg"/>
          </p:nvPr>
        </p:nvSpPr>
        <p:spPr>
          <a:ln/>
        </p:spPr>
      </p:sp>
      <p:sp>
        <p:nvSpPr>
          <p:cNvPr id="207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Olfactory bulb in dogs is xx times the size of a human’s</a:t>
            </a:r>
          </a:p>
          <a:p>
            <a:pPr eaLnBrk="1" hangingPunct="1"/>
            <a:r>
              <a:rPr lang="en-US" altLang="en-US" b="1" dirty="0">
                <a:latin typeface="Arial" panose="020B0604020202020204" pitchFamily="34" charset="0"/>
              </a:rPr>
              <a:t>NEED DATA – olfactory bulb size, number of receptors and/or measure</a:t>
            </a:r>
            <a:r>
              <a:rPr lang="en-US" altLang="en-US" b="1" baseline="0" dirty="0">
                <a:latin typeface="Arial" panose="020B0604020202020204" pitchFamily="34" charset="0"/>
              </a:rPr>
              <a:t> of sensitivity</a:t>
            </a:r>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84456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728435-80E2-461E-A61F-979F25DD45C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5651" name="Slide Image Placeholder 1"/>
          <p:cNvSpPr>
            <a:spLocks noGrp="1" noRot="1" noChangeAspect="1" noTextEdit="1"/>
          </p:cNvSpPr>
          <p:nvPr>
            <p:ph type="sldImg"/>
          </p:nvPr>
        </p:nvSpPr>
        <p:spPr>
          <a:ln/>
        </p:spPr>
      </p:sp>
      <p:sp>
        <p:nvSpPr>
          <p:cNvPr id="15565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5565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6A1064-5705-48FC-B572-0E949B12247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2661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E111C-4B3D-408C-A587-045380E9F0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8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81520-AB53-44B2-898D-C5A71C9EAF8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7876" name="Rectangle 2"/>
          <p:cNvSpPr>
            <a:spLocks noGrp="1" noRot="1" noChangeAspect="1" noChangeArrowheads="1" noTextEdit="1"/>
          </p:cNvSpPr>
          <p:nvPr>
            <p:ph type="sldImg"/>
          </p:nvPr>
        </p:nvSpPr>
        <p:spPr>
          <a:ln/>
        </p:spPr>
      </p:sp>
      <p:sp>
        <p:nvSpPr>
          <p:cNvPr id="207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u="sng" kern="1200" dirty="0">
                <a:solidFill>
                  <a:schemeClr val="tx1"/>
                </a:solidFill>
                <a:effectLst/>
                <a:latin typeface="Arial" charset="0"/>
                <a:ea typeface="+mn-ea"/>
                <a:cs typeface="+mn-cs"/>
                <a:hlinkClick r:id="rId3"/>
              </a:rPr>
              <a:t>40x greater in dogs compared to humans</a:t>
            </a:r>
            <a:endParaRPr lang="en-US" sz="1200" u="sng" kern="1200" dirty="0">
              <a:solidFill>
                <a:schemeClr val="tx1"/>
              </a:solidFill>
              <a:effectLst/>
              <a:latin typeface="Arial" charset="0"/>
              <a:ea typeface="+mn-ea"/>
              <a:cs typeface="+mn-cs"/>
            </a:endParaRPr>
          </a:p>
          <a:p>
            <a:pPr eaLnBrk="1" hangingPunct="1"/>
            <a:r>
              <a:rPr lang="en-US" altLang="en-US" b="1" dirty="0">
                <a:latin typeface="Arial" panose="020B0604020202020204" pitchFamily="34" charset="0"/>
              </a:rPr>
              <a:t>NEED DATA – olfactory bulb size, number of receptors and/or measure</a:t>
            </a:r>
            <a:r>
              <a:rPr lang="en-US" altLang="en-US" b="1" baseline="0" dirty="0">
                <a:latin typeface="Arial" panose="020B0604020202020204" pitchFamily="34" charset="0"/>
              </a:rPr>
              <a:t> of sensitivity</a:t>
            </a:r>
            <a:endParaRPr lang="en-US" altLang="en-US" b="1"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538691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is especially the case for male dogs sniffing the urine of females in estrous</a:t>
            </a:r>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1"/>
                </a:solidFill>
                <a:latin typeface="Arial" panose="020B0604020202020204" pitchFamily="34" charset="0"/>
              </a:defRPr>
            </a:lvl1pPr>
            <a:lvl2pPr marL="742950" indent="-285750">
              <a:defRPr sz="3200">
                <a:solidFill>
                  <a:schemeClr val="bg1"/>
                </a:solidFill>
                <a:latin typeface="Arial" panose="020B0604020202020204" pitchFamily="34" charset="0"/>
              </a:defRPr>
            </a:lvl2pPr>
            <a:lvl3pPr marL="1143000" indent="-228600">
              <a:defRPr sz="3200">
                <a:solidFill>
                  <a:schemeClr val="bg1"/>
                </a:solidFill>
                <a:latin typeface="Arial" panose="020B0604020202020204" pitchFamily="34" charset="0"/>
              </a:defRPr>
            </a:lvl3pPr>
            <a:lvl4pPr marL="1600200" indent="-228600">
              <a:defRPr sz="3200">
                <a:solidFill>
                  <a:schemeClr val="bg1"/>
                </a:solidFill>
                <a:latin typeface="Arial" panose="020B0604020202020204" pitchFamily="34" charset="0"/>
              </a:defRPr>
            </a:lvl4pPr>
            <a:lvl5pPr marL="2057400" indent="-228600">
              <a:defRPr sz="3200">
                <a:solidFill>
                  <a:schemeClr val="bg1"/>
                </a:solidFill>
                <a:latin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88A4CB-214E-4225-826D-D32BF47D03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6227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1"/>
                </a:solidFill>
                <a:latin typeface="Arial" panose="020B0604020202020204" pitchFamily="34" charset="0"/>
              </a:defRPr>
            </a:lvl1pPr>
            <a:lvl2pPr marL="742950" indent="-285750">
              <a:defRPr sz="3200">
                <a:solidFill>
                  <a:schemeClr val="bg1"/>
                </a:solidFill>
                <a:latin typeface="Arial" panose="020B0604020202020204" pitchFamily="34" charset="0"/>
              </a:defRPr>
            </a:lvl2pPr>
            <a:lvl3pPr marL="1143000" indent="-228600">
              <a:defRPr sz="3200">
                <a:solidFill>
                  <a:schemeClr val="bg1"/>
                </a:solidFill>
                <a:latin typeface="Arial" panose="020B0604020202020204" pitchFamily="34" charset="0"/>
              </a:defRPr>
            </a:lvl3pPr>
            <a:lvl4pPr marL="1600200" indent="-228600">
              <a:defRPr sz="3200">
                <a:solidFill>
                  <a:schemeClr val="bg1"/>
                </a:solidFill>
                <a:latin typeface="Arial" panose="020B0604020202020204" pitchFamily="34" charset="0"/>
              </a:defRPr>
            </a:lvl4pPr>
            <a:lvl5pPr marL="2057400" indent="-228600">
              <a:defRPr sz="3200">
                <a:solidFill>
                  <a:schemeClr val="bg1"/>
                </a:solidFill>
                <a:latin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68E74C-3F6A-4B65-AF73-1423F8885F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Individual body odors emanate from urine, feces and anal gland secretions</a:t>
            </a:r>
          </a:p>
          <a:p>
            <a:pPr eaLnBrk="1" hangingPunct="1"/>
            <a:r>
              <a:rPr lang="en-US" altLang="en-US">
                <a:latin typeface="Arial" panose="020B0604020202020204" pitchFamily="34" charset="0"/>
              </a:rPr>
              <a:t>Dogs spend more time sniffing the urine of unfamiliar individuals</a:t>
            </a:r>
          </a:p>
          <a:p>
            <a:pPr eaLnBrk="1" hangingPunct="1"/>
            <a:r>
              <a:rPr lang="en-US" altLang="en-US">
                <a:latin typeface="Arial" panose="020B0604020202020204" pitchFamily="34" charset="0"/>
              </a:rPr>
              <a:t>Males are more likely to scent mark than females</a:t>
            </a:r>
          </a:p>
          <a:p>
            <a:pPr eaLnBrk="1" hangingPunct="1"/>
            <a:r>
              <a:rPr lang="en-US" altLang="en-US">
                <a:latin typeface="Arial" panose="020B0604020202020204" pitchFamily="34" charset="0"/>
              </a:rPr>
              <a:t>Males overmark other males’ urine more than females’ urine</a:t>
            </a:r>
          </a:p>
          <a:p>
            <a:pPr eaLnBrk="1" hangingPunct="1"/>
            <a:r>
              <a:rPr lang="en-US" altLang="en-US">
                <a:latin typeface="Arial" panose="020B0604020202020204" pitchFamily="34" charset="0"/>
              </a:rPr>
              <a:t>Both males and females may be more likely to urine mark in novel environments</a:t>
            </a:r>
          </a:p>
          <a:p>
            <a:pPr eaLnBrk="1" hangingPunct="1"/>
            <a:r>
              <a:rPr lang="en-US" altLang="en-US">
                <a:latin typeface="Arial" panose="020B0604020202020204" pitchFamily="34" charset="0"/>
              </a:rPr>
              <a:t>In domestic dogs, urine marking and overmarking has no clear relationship to dominance status</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51521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1"/>
                </a:solidFill>
                <a:latin typeface="Arial" panose="020B0604020202020204" pitchFamily="34" charset="0"/>
              </a:defRPr>
            </a:lvl1pPr>
            <a:lvl2pPr marL="742950" indent="-285750">
              <a:defRPr sz="3200">
                <a:solidFill>
                  <a:schemeClr val="bg1"/>
                </a:solidFill>
                <a:latin typeface="Arial" panose="020B0604020202020204" pitchFamily="34" charset="0"/>
              </a:defRPr>
            </a:lvl2pPr>
            <a:lvl3pPr marL="1143000" indent="-228600">
              <a:defRPr sz="3200">
                <a:solidFill>
                  <a:schemeClr val="bg1"/>
                </a:solidFill>
                <a:latin typeface="Arial" panose="020B0604020202020204" pitchFamily="34" charset="0"/>
              </a:defRPr>
            </a:lvl3pPr>
            <a:lvl4pPr marL="1600200" indent="-228600">
              <a:defRPr sz="3200">
                <a:solidFill>
                  <a:schemeClr val="bg1"/>
                </a:solidFill>
                <a:latin typeface="Arial" panose="020B0604020202020204" pitchFamily="34" charset="0"/>
              </a:defRPr>
            </a:lvl4pPr>
            <a:lvl5pPr marL="2057400" indent="-228600">
              <a:defRPr sz="3200">
                <a:solidFill>
                  <a:schemeClr val="bg1"/>
                </a:solidFill>
                <a:latin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07D09A-2D53-47B3-AABF-D1B129199F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Most dogs prefer to sniff while trying to avoid being sniffed themselves</a:t>
            </a:r>
          </a:p>
          <a:p>
            <a:pPr eaLnBrk="1" hangingPunct="1"/>
            <a:r>
              <a:rPr lang="en-US" altLang="en-US" dirty="0">
                <a:latin typeface="Arial" panose="020B0604020202020204" pitchFamily="34" charset="0"/>
              </a:rPr>
              <a:t>Best to allow dogs to greet with minimal interference</a:t>
            </a:r>
            <a:r>
              <a:rPr lang="en-US" altLang="en-US" baseline="0" dirty="0">
                <a:latin typeface="Arial" panose="020B0604020202020204" pitchFamily="34" charset="0"/>
              </a:rPr>
              <a:t> from you or the leashes. Stay beside or slightly behind the dog, and always opposite to the other dog’s handler (should </a:t>
            </a:r>
            <a:r>
              <a:rPr lang="en-US" altLang="en-US" baseline="0">
                <a:latin typeface="Arial" panose="020B0604020202020204" pitchFamily="34" charset="0"/>
              </a:rPr>
              <a:t>I include video?)</a:t>
            </a:r>
            <a:endParaRPr lang="en-US" altLang="en-US" dirty="0">
              <a:latin typeface="Arial" panose="020B0604020202020204" pitchFamily="34" charset="0"/>
            </a:endParaRPr>
          </a:p>
          <a:p>
            <a:pPr eaLnBrk="1" hangingPunct="1"/>
            <a:r>
              <a:rPr lang="en-US" altLang="en-US" dirty="0">
                <a:latin typeface="Arial" panose="020B0604020202020204" pitchFamily="34" charset="0"/>
              </a:rPr>
              <a:t>Maintain a slightly</a:t>
            </a:r>
            <a:r>
              <a:rPr lang="en-US" altLang="en-US" baseline="0" dirty="0">
                <a:latin typeface="Arial" panose="020B0604020202020204" pitchFamily="34" charset="0"/>
              </a:rPr>
              <a:t> loose leash but h</a:t>
            </a:r>
            <a:r>
              <a:rPr lang="en-US" altLang="en-US" dirty="0">
                <a:latin typeface="Arial" panose="020B0604020202020204" pitchFamily="34" charset="0"/>
              </a:rPr>
              <a:t>over</a:t>
            </a:r>
            <a:r>
              <a:rPr lang="en-US" altLang="en-US" baseline="0" dirty="0">
                <a:latin typeface="Arial" panose="020B0604020202020204" pitchFamily="34" charset="0"/>
              </a:rPr>
              <a:t> closely so you can pull the dogs apart quickly if needed. You may have the best view of the other dog so be sure to communicate what you’re seeing to the other dog’s handler (and vice versa).</a:t>
            </a:r>
            <a:endParaRPr lang="en-US" altLang="en-US" dirty="0">
              <a:latin typeface="Arial" panose="020B0604020202020204" pitchFamily="34" charset="0"/>
            </a:endParaRPr>
          </a:p>
        </p:txBody>
      </p:sp>
    </p:spTree>
    <p:extLst>
      <p:ext uri="{BB962C8B-B14F-4D97-AF65-F5344CB8AC3E}">
        <p14:creationId xmlns:p14="http://schemas.microsoft.com/office/powerpoint/2010/main" val="3096137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A46996-9919-4F1C-9494-FAA3D1678C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dirty="0">
                <a:latin typeface="Arial" panose="020B0604020202020204" pitchFamily="34" charset="0"/>
              </a:rPr>
              <a:t>Which dog is behaving deferentially in this </a:t>
            </a:r>
            <a:r>
              <a:rPr lang="en-US" altLang="en-US">
                <a:latin typeface="Arial" panose="020B0604020202020204" pitchFamily="34" charset="0"/>
              </a:rPr>
              <a:t>photo?</a:t>
            </a:r>
            <a:endParaRPr lang="en-US" altLang="en-US" dirty="0">
              <a:latin typeface="Arial" panose="020B0604020202020204" pitchFamily="34" charset="0"/>
            </a:endParaRPr>
          </a:p>
        </p:txBody>
      </p:sp>
    </p:spTree>
    <p:extLst>
      <p:ext uri="{BB962C8B-B14F-4D97-AF65-F5344CB8AC3E}">
        <p14:creationId xmlns:p14="http://schemas.microsoft.com/office/powerpoint/2010/main" val="1889054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Describe this greeting sequence. Take home message: don’t freak out the instant a dog reacts to another dog and label the dog aggressive. Dogs need to be able to communicate and establish a relationship.</a:t>
            </a:r>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1"/>
                </a:solidFill>
                <a:latin typeface="Arial" panose="020B0604020202020204" pitchFamily="34" charset="0"/>
              </a:defRPr>
            </a:lvl1pPr>
            <a:lvl2pPr marL="742950" indent="-285750">
              <a:defRPr sz="3200">
                <a:solidFill>
                  <a:schemeClr val="bg1"/>
                </a:solidFill>
                <a:latin typeface="Arial" panose="020B0604020202020204" pitchFamily="34" charset="0"/>
              </a:defRPr>
            </a:lvl2pPr>
            <a:lvl3pPr marL="1143000" indent="-228600">
              <a:defRPr sz="3200">
                <a:solidFill>
                  <a:schemeClr val="bg1"/>
                </a:solidFill>
                <a:latin typeface="Arial" panose="020B0604020202020204" pitchFamily="34" charset="0"/>
              </a:defRPr>
            </a:lvl3pPr>
            <a:lvl4pPr marL="1600200" indent="-228600">
              <a:defRPr sz="3200">
                <a:solidFill>
                  <a:schemeClr val="bg1"/>
                </a:solidFill>
                <a:latin typeface="Arial" panose="020B0604020202020204" pitchFamily="34" charset="0"/>
              </a:defRPr>
            </a:lvl4pPr>
            <a:lvl5pPr marL="2057400" indent="-228600">
              <a:defRPr sz="3200">
                <a:solidFill>
                  <a:schemeClr val="bg1"/>
                </a:solidFill>
                <a:latin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F3CBA3-B9A4-44B9-9A08-F2414E7F427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0125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bg1"/>
                </a:solidFill>
                <a:latin typeface="Arial" panose="020B0604020202020204" pitchFamily="34" charset="0"/>
              </a:defRPr>
            </a:lvl1pPr>
            <a:lvl2pPr marL="742950" indent="-285750">
              <a:defRPr sz="3200">
                <a:solidFill>
                  <a:schemeClr val="bg1"/>
                </a:solidFill>
                <a:latin typeface="Arial" panose="020B0604020202020204" pitchFamily="34" charset="0"/>
              </a:defRPr>
            </a:lvl2pPr>
            <a:lvl3pPr marL="1143000" indent="-228600">
              <a:defRPr sz="3200">
                <a:solidFill>
                  <a:schemeClr val="bg1"/>
                </a:solidFill>
                <a:latin typeface="Arial" panose="020B0604020202020204" pitchFamily="34" charset="0"/>
              </a:defRPr>
            </a:lvl3pPr>
            <a:lvl4pPr marL="1600200" indent="-228600">
              <a:defRPr sz="3200">
                <a:solidFill>
                  <a:schemeClr val="bg1"/>
                </a:solidFill>
                <a:latin typeface="Arial" panose="020B0604020202020204" pitchFamily="34" charset="0"/>
              </a:defRPr>
            </a:lvl4pPr>
            <a:lvl5pPr marL="2057400" indent="-228600">
              <a:defRPr sz="3200">
                <a:solidFill>
                  <a:schemeClr val="bg1"/>
                </a:solidFill>
                <a:latin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E0360D-32D9-4F75-9CB1-9578370D3C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2736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0BC2E7-BE3F-4274-B235-2A9D7DEEBDD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76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FBCD59-AFED-4CAE-A5BD-AC903CF6D3D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Describe the posture of these dogs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20802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5C40F-F2F8-4181-A536-5DEB81ABB0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97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84CDBE-0D59-4494-8DF2-48052B76342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This dog is aroused - note erect tail and ears, upright stance, piloerection (raised hackles), weight slightly forward</a:t>
            </a:r>
          </a:p>
          <a:p>
            <a:pPr eaLnBrk="1" hangingPunct="1"/>
            <a:r>
              <a:rPr lang="en-US" altLang="en-US">
                <a:latin typeface="Arial" panose="020B0604020202020204" pitchFamily="34" charset="0"/>
              </a:rPr>
              <a:t>Arousal is a precursor to many behaviors, including aggression</a:t>
            </a:r>
          </a:p>
          <a:p>
            <a:pPr eaLnBrk="1" hangingPunct="1"/>
            <a:r>
              <a:rPr lang="en-US" altLang="en-US">
                <a:latin typeface="Arial" panose="020B0604020202020204" pitchFamily="34" charset="0"/>
              </a:rPr>
              <a:t>Proceed with caution until you have a better read on the dog</a:t>
            </a:r>
          </a:p>
        </p:txBody>
      </p:sp>
    </p:spTree>
    <p:extLst>
      <p:ext uri="{BB962C8B-B14F-4D97-AF65-F5344CB8AC3E}">
        <p14:creationId xmlns:p14="http://schemas.microsoft.com/office/powerpoint/2010/main" val="3580624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B95E00-B964-49FB-890A-87A2ED24369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17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C442A4-453D-4413-B3ED-F0CB56AF4F7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1297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0B80BF-18D7-4226-A5BD-7A616BC4A97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3843" name="Slide Image Placeholder 1"/>
          <p:cNvSpPr>
            <a:spLocks noGrp="1" noRot="1" noChangeAspect="1" noTextEdit="1"/>
          </p:cNvSpPr>
          <p:nvPr>
            <p:ph type="sldImg"/>
          </p:nvPr>
        </p:nvSpPr>
        <p:spPr>
          <a:ln/>
        </p:spPr>
      </p:sp>
      <p:sp>
        <p:nvSpPr>
          <p:cNvPr id="16384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6384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B6A91-761E-4C0E-B334-10DF6AAE127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4422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DD612E-CAA9-41EC-A6B8-E409BB718C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5891" name="Slide Image Placeholder 1"/>
          <p:cNvSpPr>
            <a:spLocks noGrp="1" noRot="1" noChangeAspect="1" noTextEdit="1"/>
          </p:cNvSpPr>
          <p:nvPr>
            <p:ph type="sldImg"/>
          </p:nvPr>
        </p:nvSpPr>
        <p:spPr>
          <a:ln/>
        </p:spPr>
      </p:sp>
      <p:sp>
        <p:nvSpPr>
          <p:cNvPr id="16589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6589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F4A7B0-A2A8-4405-822E-913D13B2066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1228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260F8F-CDAC-4F28-94EC-D4DFA3AEF0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7939" name="Slide Image Placeholder 1"/>
          <p:cNvSpPr>
            <a:spLocks noGrp="1" noRot="1" noChangeAspect="1" noTextEdit="1"/>
          </p:cNvSpPr>
          <p:nvPr>
            <p:ph type="sldImg"/>
          </p:nvPr>
        </p:nvSpPr>
        <p:spPr>
          <a:ln/>
        </p:spPr>
      </p:sp>
      <p:sp>
        <p:nvSpPr>
          <p:cNvPr id="16794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Even though this dog has drop ears, naturally very wide round eyes and a spitz-type tail, he can still convey a lot of information with his body.</a:t>
            </a:r>
          </a:p>
        </p:txBody>
      </p:sp>
      <p:sp>
        <p:nvSpPr>
          <p:cNvPr id="16794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Wingdings" panose="05000000000000000000" pitchFamily="2" charset="2"/>
              <a:buChar char="q"/>
              <a:defRPr sz="1200">
                <a:solidFill>
                  <a:schemeClr val="tx1"/>
                </a:solidFill>
                <a:latin typeface="Arial" panose="020B0604020202020204" pitchFamily="34" charset="0"/>
              </a:defRPr>
            </a:lvl1pPr>
            <a:lvl2pPr marL="742950" indent="-285750">
              <a:spcBef>
                <a:spcPct val="30000"/>
              </a:spcBef>
              <a:buFont typeface="Wingdings" panose="05000000000000000000" pitchFamily="2" charset="2"/>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buChar char="o"/>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876D69-1857-4519-9384-A2176CE8F2A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5989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pPr>
              <a:defRPr/>
            </a:pPr>
            <a:fld id="{7CE1E040-B5A7-4FFC-9E2E-6F2513612960}" type="slidenum">
              <a:rPr lang="en-US" altLang="en-US"/>
              <a:pPr>
                <a:defRPr/>
              </a:pPr>
              <a:t>‹#›</a:t>
            </a:fld>
            <a:endParaRPr lang="en-US" altLang="en-US"/>
          </a:p>
        </p:txBody>
      </p:sp>
    </p:spTree>
    <p:extLst>
      <p:ext uri="{BB962C8B-B14F-4D97-AF65-F5344CB8AC3E}">
        <p14:creationId xmlns:p14="http://schemas.microsoft.com/office/powerpoint/2010/main" val="314796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pPr>
              <a:defRPr/>
            </a:pPr>
            <a:fld id="{7B8B9895-70C1-4F93-968A-18DDC6738DB4}" type="slidenum">
              <a:rPr lang="en-US" altLang="en-US"/>
              <a:pPr>
                <a:defRPr/>
              </a:pPr>
              <a:t>‹#›</a:t>
            </a:fld>
            <a:endParaRPr lang="en-US" altLang="en-US"/>
          </a:p>
        </p:txBody>
      </p:sp>
    </p:spTree>
    <p:extLst>
      <p:ext uri="{BB962C8B-B14F-4D97-AF65-F5344CB8AC3E}">
        <p14:creationId xmlns:p14="http://schemas.microsoft.com/office/powerpoint/2010/main" val="28249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pPr>
              <a:defRPr/>
            </a:pPr>
            <a:fld id="{2A3817E3-8552-4A64-B0E7-3B8BA581B434}" type="slidenum">
              <a:rPr lang="en-US" altLang="en-US"/>
              <a:pPr>
                <a:defRPr/>
              </a:pPr>
              <a:t>‹#›</a:t>
            </a:fld>
            <a:endParaRPr lang="en-US" altLang="en-US"/>
          </a:p>
        </p:txBody>
      </p:sp>
    </p:spTree>
    <p:extLst>
      <p:ext uri="{BB962C8B-B14F-4D97-AF65-F5344CB8AC3E}">
        <p14:creationId xmlns:p14="http://schemas.microsoft.com/office/powerpoint/2010/main" val="3056272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02932" y="3763434"/>
            <a:ext cx="902335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302933" y="2263247"/>
            <a:ext cx="902334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2464846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914400" y="2133600"/>
            <a:ext cx="10363200" cy="1143000"/>
          </a:xfrm>
        </p:spPr>
        <p:txBody>
          <a:bodyPr anchor="b"/>
          <a:lstStyle>
            <a:lvl1pPr>
              <a:defRPr/>
            </a:lvl1pPr>
          </a:lstStyle>
          <a:p>
            <a:r>
              <a:rPr lang="en-US"/>
              <a:t>Click to edit Master title style</a:t>
            </a:r>
            <a:endParaRPr lang="en-US" dirty="0"/>
          </a:p>
        </p:txBody>
      </p:sp>
      <p:sp>
        <p:nvSpPr>
          <p:cNvPr id="3076" name="Rectangle 4"/>
          <p:cNvSpPr>
            <a:spLocks noGrp="1" noChangeArrowheads="1"/>
          </p:cNvSpPr>
          <p:nvPr>
            <p:ph type="subTitle" idx="1"/>
          </p:nvPr>
        </p:nvSpPr>
        <p:spPr>
          <a:xfrm>
            <a:off x="914400" y="3276600"/>
            <a:ext cx="8534400" cy="1752600"/>
          </a:xfrm>
        </p:spPr>
        <p:txBody>
          <a:bodyPr/>
          <a:lstStyle>
            <a:lvl1pPr marL="0" indent="0">
              <a:buFont typeface="Times" pitchFamily="29" charset="0"/>
              <a:buNone/>
              <a:defRPr/>
            </a:lvl1pPr>
          </a:lstStyle>
          <a:p>
            <a:r>
              <a:rPr lang="en-US"/>
              <a:t>Click to edit Master subtitle style</a:t>
            </a:r>
          </a:p>
        </p:txBody>
      </p:sp>
    </p:spTree>
    <p:extLst>
      <p:ext uri="{BB962C8B-B14F-4D97-AF65-F5344CB8AC3E}">
        <p14:creationId xmlns:p14="http://schemas.microsoft.com/office/powerpoint/2010/main" val="324281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054888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84722"/>
            <a:ext cx="508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6197600" y="1484722"/>
            <a:ext cx="508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20048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1197251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2336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949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1142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pPr>
              <a:defRPr/>
            </a:pPr>
            <a:fld id="{F5F8400F-724D-48AE-B380-625298CD2D98}" type="slidenum">
              <a:rPr lang="en-US" altLang="en-US"/>
              <a:pPr>
                <a:defRPr/>
              </a:pPr>
              <a:t>‹#›</a:t>
            </a:fld>
            <a:endParaRPr lang="en-US" altLang="en-US"/>
          </a:p>
        </p:txBody>
      </p:sp>
    </p:spTree>
    <p:extLst>
      <p:ext uri="{BB962C8B-B14F-4D97-AF65-F5344CB8AC3E}">
        <p14:creationId xmlns:p14="http://schemas.microsoft.com/office/powerpoint/2010/main" val="2840211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609400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dirty="0"/>
          </a:p>
        </p:txBody>
      </p:sp>
    </p:spTree>
    <p:extLst>
      <p:ext uri="{BB962C8B-B14F-4D97-AF65-F5344CB8AC3E}">
        <p14:creationId xmlns:p14="http://schemas.microsoft.com/office/powerpoint/2010/main" val="3203750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pPr>
              <a:defRPr/>
            </a:pPr>
            <a:fld id="{D84DFFBD-519E-46A9-A39F-903661798F7C}" type="slidenum">
              <a:rPr lang="en-US" altLang="en-US"/>
              <a:pPr>
                <a:defRPr/>
              </a:pPr>
              <a:t>‹#›</a:t>
            </a:fld>
            <a:endParaRPr lang="en-US" altLang="en-US"/>
          </a:p>
        </p:txBody>
      </p:sp>
    </p:spTree>
    <p:extLst>
      <p:ext uri="{BB962C8B-B14F-4D97-AF65-F5344CB8AC3E}">
        <p14:creationId xmlns:p14="http://schemas.microsoft.com/office/powerpoint/2010/main" val="362807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6" name="Rectangle 6"/>
          <p:cNvSpPr>
            <a:spLocks noGrp="1" noChangeArrowheads="1"/>
          </p:cNvSpPr>
          <p:nvPr>
            <p:ph type="sldNum" sz="quarter" idx="11"/>
          </p:nvPr>
        </p:nvSpPr>
        <p:spPr>
          <a:ln/>
        </p:spPr>
        <p:txBody>
          <a:bodyPr/>
          <a:lstStyle>
            <a:lvl1pPr>
              <a:defRPr/>
            </a:lvl1pPr>
          </a:lstStyle>
          <a:p>
            <a:pPr>
              <a:defRPr/>
            </a:pPr>
            <a:fld id="{5BF8C99B-2196-46B5-B6C1-0F40FBAED6B9}" type="slidenum">
              <a:rPr lang="en-US" altLang="en-US"/>
              <a:pPr>
                <a:defRPr/>
              </a:pPr>
              <a:t>‹#›</a:t>
            </a:fld>
            <a:endParaRPr lang="en-US" altLang="en-US"/>
          </a:p>
        </p:txBody>
      </p:sp>
    </p:spTree>
    <p:extLst>
      <p:ext uri="{BB962C8B-B14F-4D97-AF65-F5344CB8AC3E}">
        <p14:creationId xmlns:p14="http://schemas.microsoft.com/office/powerpoint/2010/main" val="112638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8" name="Rectangle 6"/>
          <p:cNvSpPr>
            <a:spLocks noGrp="1" noChangeArrowheads="1"/>
          </p:cNvSpPr>
          <p:nvPr>
            <p:ph type="sldNum" sz="quarter" idx="11"/>
          </p:nvPr>
        </p:nvSpPr>
        <p:spPr>
          <a:ln/>
        </p:spPr>
        <p:txBody>
          <a:bodyPr/>
          <a:lstStyle>
            <a:lvl1pPr>
              <a:defRPr/>
            </a:lvl1pPr>
          </a:lstStyle>
          <a:p>
            <a:pPr>
              <a:defRPr/>
            </a:pPr>
            <a:fld id="{5E063D63-8A37-4877-B869-3BE1BE8569B7}" type="slidenum">
              <a:rPr lang="en-US" altLang="en-US"/>
              <a:pPr>
                <a:defRPr/>
              </a:pPr>
              <a:t>‹#›</a:t>
            </a:fld>
            <a:endParaRPr lang="en-US" altLang="en-US"/>
          </a:p>
        </p:txBody>
      </p:sp>
    </p:spTree>
    <p:extLst>
      <p:ext uri="{BB962C8B-B14F-4D97-AF65-F5344CB8AC3E}">
        <p14:creationId xmlns:p14="http://schemas.microsoft.com/office/powerpoint/2010/main" val="46911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4" name="Rectangle 6"/>
          <p:cNvSpPr>
            <a:spLocks noGrp="1" noChangeArrowheads="1"/>
          </p:cNvSpPr>
          <p:nvPr>
            <p:ph type="sldNum" sz="quarter" idx="11"/>
          </p:nvPr>
        </p:nvSpPr>
        <p:spPr>
          <a:ln/>
        </p:spPr>
        <p:txBody>
          <a:bodyPr/>
          <a:lstStyle>
            <a:lvl1pPr>
              <a:defRPr/>
            </a:lvl1pPr>
          </a:lstStyle>
          <a:p>
            <a:pPr>
              <a:defRPr/>
            </a:pPr>
            <a:fld id="{685FBA86-5D94-45BA-9C9C-40022F67ED8E}" type="slidenum">
              <a:rPr lang="en-US" altLang="en-US"/>
              <a:pPr>
                <a:defRPr/>
              </a:pPr>
              <a:t>‹#›</a:t>
            </a:fld>
            <a:endParaRPr lang="en-US" altLang="en-US"/>
          </a:p>
        </p:txBody>
      </p:sp>
    </p:spTree>
    <p:extLst>
      <p:ext uri="{BB962C8B-B14F-4D97-AF65-F5344CB8AC3E}">
        <p14:creationId xmlns:p14="http://schemas.microsoft.com/office/powerpoint/2010/main" val="1143815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3" name="Rectangle 6"/>
          <p:cNvSpPr>
            <a:spLocks noGrp="1" noChangeArrowheads="1"/>
          </p:cNvSpPr>
          <p:nvPr>
            <p:ph type="sldNum" sz="quarter" idx="11"/>
          </p:nvPr>
        </p:nvSpPr>
        <p:spPr>
          <a:ln/>
        </p:spPr>
        <p:txBody>
          <a:bodyPr/>
          <a:lstStyle>
            <a:lvl1pPr>
              <a:defRPr/>
            </a:lvl1pPr>
          </a:lstStyle>
          <a:p>
            <a:pPr>
              <a:defRPr/>
            </a:pPr>
            <a:fld id="{1FBEEF26-06AC-4161-B15E-1FD69E8C568D}" type="slidenum">
              <a:rPr lang="en-US" altLang="en-US"/>
              <a:pPr>
                <a:defRPr/>
              </a:pPr>
              <a:t>‹#›</a:t>
            </a:fld>
            <a:endParaRPr lang="en-US" altLang="en-US"/>
          </a:p>
        </p:txBody>
      </p:sp>
    </p:spTree>
    <p:extLst>
      <p:ext uri="{BB962C8B-B14F-4D97-AF65-F5344CB8AC3E}">
        <p14:creationId xmlns:p14="http://schemas.microsoft.com/office/powerpoint/2010/main" val="63710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6" name="Rectangle 6"/>
          <p:cNvSpPr>
            <a:spLocks noGrp="1" noChangeArrowheads="1"/>
          </p:cNvSpPr>
          <p:nvPr>
            <p:ph type="sldNum" sz="quarter" idx="11"/>
          </p:nvPr>
        </p:nvSpPr>
        <p:spPr>
          <a:ln/>
        </p:spPr>
        <p:txBody>
          <a:bodyPr/>
          <a:lstStyle>
            <a:lvl1pPr>
              <a:defRPr/>
            </a:lvl1pPr>
          </a:lstStyle>
          <a:p>
            <a:pPr>
              <a:defRPr/>
            </a:pPr>
            <a:fld id="{D1515A65-D0E9-4348-AAC1-D8A8A49F953C}" type="slidenum">
              <a:rPr lang="en-US" altLang="en-US"/>
              <a:pPr>
                <a:defRPr/>
              </a:pPr>
              <a:t>‹#›</a:t>
            </a:fld>
            <a:endParaRPr lang="en-US" altLang="en-US"/>
          </a:p>
        </p:txBody>
      </p:sp>
    </p:spTree>
    <p:extLst>
      <p:ext uri="{BB962C8B-B14F-4D97-AF65-F5344CB8AC3E}">
        <p14:creationId xmlns:p14="http://schemas.microsoft.com/office/powerpoint/2010/main" val="252725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6" name="Rectangle 6"/>
          <p:cNvSpPr>
            <a:spLocks noGrp="1" noChangeArrowheads="1"/>
          </p:cNvSpPr>
          <p:nvPr>
            <p:ph type="sldNum" sz="quarter" idx="11"/>
          </p:nvPr>
        </p:nvSpPr>
        <p:spPr>
          <a:ln/>
        </p:spPr>
        <p:txBody>
          <a:bodyPr/>
          <a:lstStyle>
            <a:lvl1pPr>
              <a:defRPr/>
            </a:lvl1pPr>
          </a:lstStyle>
          <a:p>
            <a:pPr>
              <a:defRPr/>
            </a:pPr>
            <a:fld id="{BACDAA62-CA74-445E-B346-84554960E216}" type="slidenum">
              <a:rPr lang="en-US" altLang="en-US"/>
              <a:pPr>
                <a:defRPr/>
              </a:pPr>
              <a:t>‹#›</a:t>
            </a:fld>
            <a:endParaRPr lang="en-US" altLang="en-US"/>
          </a:p>
        </p:txBody>
      </p:sp>
    </p:spTree>
    <p:extLst>
      <p:ext uri="{BB962C8B-B14F-4D97-AF65-F5344CB8AC3E}">
        <p14:creationId xmlns:p14="http://schemas.microsoft.com/office/powerpoint/2010/main" val="521096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gi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nvPr>
        </p:nvSpPr>
        <p:spPr bwMode="auto">
          <a:xfrm>
            <a:off x="609600" y="6248400"/>
            <a:ext cx="792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200" b="1">
                <a:solidFill>
                  <a:srgbClr val="FF7003"/>
                </a:solidFill>
                <a:latin typeface="Century Gothic" pitchFamily="34" charset="0"/>
              </a:defRPr>
            </a:lvl1pPr>
          </a:lstStyle>
          <a:p>
            <a:pPr>
              <a:defRPr/>
            </a:pPr>
            <a:endParaRPr lang="en-US"/>
          </a:p>
          <a:p>
            <a:pPr>
              <a:defRPr/>
            </a:pPr>
            <a:r>
              <a:rPr lang="en-US"/>
              <a:t>COPYRIGHT </a:t>
            </a:r>
            <a:r>
              <a:rPr lang="en-US">
                <a:cs typeface="Arial" charset="0"/>
              </a:rPr>
              <a:t>© 2006. ASPCA®. ALL RIGHTS RESERVED.</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400"/>
            </a:lvl1pPr>
          </a:lstStyle>
          <a:p>
            <a:pPr>
              <a:defRPr/>
            </a:pPr>
            <a:fld id="{A73ED621-DF25-4184-B739-F37FDCC3E53A}" type="slidenum">
              <a:rPr lang="en-US" altLang="en-US"/>
              <a:pPr>
                <a:defRPr/>
              </a:pPr>
              <a:t>‹#›</a:t>
            </a:fld>
            <a:endParaRPr lang="en-US" altLang="en-US"/>
          </a:p>
        </p:txBody>
      </p:sp>
    </p:spTree>
    <p:extLst>
      <p:ext uri="{BB962C8B-B14F-4D97-AF65-F5344CB8AC3E}">
        <p14:creationId xmlns:p14="http://schemas.microsoft.com/office/powerpoint/2010/main" val="1033984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p:titleStyle>
    <p:body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310169"/>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914400" y="1453169"/>
            <a:ext cx="103632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  Second level</a:t>
            </a:r>
          </a:p>
        </p:txBody>
      </p:sp>
      <p:grpSp>
        <p:nvGrpSpPr>
          <p:cNvPr id="5" name="Group 4"/>
          <p:cNvGrpSpPr/>
          <p:nvPr userDrawn="1"/>
        </p:nvGrpSpPr>
        <p:grpSpPr>
          <a:xfrm>
            <a:off x="95625" y="6529520"/>
            <a:ext cx="2725271" cy="328481"/>
            <a:chOff x="71718" y="6529519"/>
            <a:chExt cx="2043953" cy="328481"/>
          </a:xfrm>
        </p:grpSpPr>
        <p:sp>
          <p:nvSpPr>
            <p:cNvPr id="4" name="Rectangle 3"/>
            <p:cNvSpPr/>
            <p:nvPr userDrawn="1"/>
          </p:nvSpPr>
          <p:spPr bwMode="auto">
            <a:xfrm>
              <a:off x="71718" y="6571129"/>
              <a:ext cx="2043953" cy="2868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endParaRPr>
            </a:p>
          </p:txBody>
        </p:sp>
        <p:pic>
          <p:nvPicPr>
            <p:cNvPr id="3" name="Picture 2"/>
            <p:cNvPicPr>
              <a:picLocks noChangeAspect="1"/>
            </p:cNvPicPr>
            <p:nvPr userDrawn="1"/>
          </p:nvPicPr>
          <p:blipFill>
            <a:blip r:embed="rId13"/>
            <a:stretch>
              <a:fillRect/>
            </a:stretch>
          </p:blipFill>
          <p:spPr>
            <a:xfrm>
              <a:off x="333375" y="6529519"/>
              <a:ext cx="1520638" cy="243876"/>
            </a:xfrm>
            <a:prstGeom prst="rect">
              <a:avLst/>
            </a:prstGeom>
          </p:spPr>
        </p:pic>
      </p:grpSp>
    </p:spTree>
    <p:extLst>
      <p:ext uri="{BB962C8B-B14F-4D97-AF65-F5344CB8AC3E}">
        <p14:creationId xmlns:p14="http://schemas.microsoft.com/office/powerpoint/2010/main" val="390317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rtl="0" eaLnBrk="1" fontAlgn="base" hangingPunct="1">
        <a:spcBef>
          <a:spcPct val="0"/>
        </a:spcBef>
        <a:spcAft>
          <a:spcPct val="0"/>
        </a:spcAft>
        <a:defRPr sz="4000" b="0" i="0" baseline="0">
          <a:solidFill>
            <a:srgbClr val="F05323"/>
          </a:solidFill>
          <a:latin typeface="Helvetica Neue Medium" panose="02000503000000020004" pitchFamily="2" charset="0"/>
          <a:ea typeface="Museo Slab 500" charset="0"/>
          <a:cs typeface="Museo Slab 500" charset="0"/>
        </a:defRPr>
      </a:lvl1pPr>
      <a:lvl2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2pPr>
      <a:lvl3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3pPr>
      <a:lvl4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4pPr>
      <a:lvl5pPr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5pPr>
      <a:lvl6pPr marL="4572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6pPr>
      <a:lvl7pPr marL="9144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7pPr>
      <a:lvl8pPr marL="13716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8pPr>
      <a:lvl9pPr marL="1828800" algn="l" rtl="0" eaLnBrk="1" fontAlgn="base" hangingPunct="1">
        <a:spcBef>
          <a:spcPct val="0"/>
        </a:spcBef>
        <a:spcAft>
          <a:spcPct val="0"/>
        </a:spcAft>
        <a:defRPr sz="2400">
          <a:solidFill>
            <a:srgbClr val="FF8800"/>
          </a:solidFill>
          <a:latin typeface="Arial" pitchFamily="29" charset="0"/>
          <a:ea typeface="ＭＳ Ｐゴシック" pitchFamily="29" charset="-128"/>
          <a:cs typeface="ＭＳ Ｐゴシック" pitchFamily="29" charset="-128"/>
        </a:defRPr>
      </a:lvl9pPr>
    </p:titleStyle>
    <p:bodyStyle>
      <a:lvl1pPr marL="274320" indent="-274320" algn="l" rtl="0" eaLnBrk="1" fontAlgn="base" hangingPunct="1">
        <a:spcBef>
          <a:spcPts val="1200"/>
        </a:spcBef>
        <a:spcAft>
          <a:spcPts val="600"/>
        </a:spcAft>
        <a:buFont typeface="Times" pitchFamily="29" charset="0"/>
        <a:buChar char="•"/>
        <a:tabLst>
          <a:tab pos="548640" algn="l"/>
        </a:tabLst>
        <a:defRPr sz="2200" b="0" i="0">
          <a:solidFill>
            <a:schemeClr val="tx1">
              <a:lumMod val="65000"/>
              <a:lumOff val="35000"/>
            </a:schemeClr>
          </a:solidFill>
          <a:latin typeface="Helvetica Neue" charset="0"/>
          <a:ea typeface="Helvetica Neue" charset="0"/>
          <a:cs typeface="Helvetica Neue" charset="0"/>
        </a:defRPr>
      </a:lvl1pPr>
      <a:lvl2pPr marL="365760" indent="0" algn="l" rtl="0" eaLnBrk="1" fontAlgn="base" hangingPunct="1">
        <a:spcBef>
          <a:spcPts val="1200"/>
        </a:spcBef>
        <a:spcAft>
          <a:spcPts val="600"/>
        </a:spcAft>
        <a:buFont typeface="Courier New" panose="02070309020205020404" pitchFamily="49" charset="0"/>
        <a:buChar char="o"/>
        <a:defRPr sz="2200" b="0" i="0">
          <a:solidFill>
            <a:schemeClr val="tx1">
              <a:lumMod val="65000"/>
              <a:lumOff val="35000"/>
            </a:schemeClr>
          </a:solidFill>
          <a:latin typeface="Helvetica Neue" charset="0"/>
          <a:ea typeface="Helvetica Neue" charset="0"/>
          <a:cs typeface="Helvetica Neue" charset="0"/>
        </a:defRPr>
      </a:lvl2pPr>
      <a:lvl3pPr marL="274320" indent="-274320" algn="l" rtl="0" eaLnBrk="1" fontAlgn="base" hangingPunct="1">
        <a:spcBef>
          <a:spcPts val="1200"/>
        </a:spcBef>
        <a:spcAft>
          <a:spcPts val="600"/>
        </a:spcAft>
        <a:buFont typeface="Times" pitchFamily="29" charset="0"/>
        <a:buChar char="•"/>
        <a:defRPr sz="2200" b="0" i="0">
          <a:solidFill>
            <a:schemeClr val="tx1">
              <a:lumMod val="65000"/>
              <a:lumOff val="35000"/>
            </a:schemeClr>
          </a:solidFill>
          <a:latin typeface="Helvetica Neue" charset="0"/>
          <a:ea typeface="Helvetica Neue" charset="0"/>
          <a:cs typeface="Helvetica Neue" charset="0"/>
        </a:defRPr>
      </a:lvl3pPr>
      <a:lvl4pPr marL="274320" indent="-274320" algn="l" rtl="0" eaLnBrk="1" fontAlgn="base" hangingPunct="1">
        <a:spcBef>
          <a:spcPts val="1200"/>
        </a:spcBef>
        <a:spcAft>
          <a:spcPts val="600"/>
        </a:spcAft>
        <a:buFont typeface="Times" pitchFamily="29" charset="0"/>
        <a:buChar char="•"/>
        <a:defRPr sz="2200" b="0" i="0">
          <a:solidFill>
            <a:schemeClr val="tx1">
              <a:lumMod val="65000"/>
              <a:lumOff val="35000"/>
            </a:schemeClr>
          </a:solidFill>
          <a:latin typeface="Helvetica Neue" charset="0"/>
          <a:ea typeface="Helvetica Neue" charset="0"/>
          <a:cs typeface="Helvetica Neue" charset="0"/>
        </a:defRPr>
      </a:lvl4pPr>
      <a:lvl5pPr marL="274320" indent="-274320" algn="l" rtl="0" eaLnBrk="1" fontAlgn="base" hangingPunct="1">
        <a:spcBef>
          <a:spcPts val="1200"/>
        </a:spcBef>
        <a:spcAft>
          <a:spcPts val="600"/>
        </a:spcAft>
        <a:buFont typeface="Times" pitchFamily="29" charset="0"/>
        <a:buChar char="•"/>
        <a:defRPr sz="2200" b="0" i="0">
          <a:solidFill>
            <a:schemeClr val="tx1">
              <a:lumMod val="65000"/>
              <a:lumOff val="35000"/>
            </a:schemeClr>
          </a:solidFill>
          <a:latin typeface="Helvetica Neue" charset="0"/>
          <a:ea typeface="Helvetica Neue" charset="0"/>
          <a:cs typeface="Helvetica Neue" charset="0"/>
        </a:defRPr>
      </a:lvl5pPr>
      <a:lvl6pPr marL="14890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6pPr>
      <a:lvl7pPr marL="19462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7pPr>
      <a:lvl8pPr marL="24034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8pPr>
      <a:lvl9pPr marL="2860675" indent="-115888" algn="l" rtl="0" eaLnBrk="1" fontAlgn="base" hangingPunct="1">
        <a:spcBef>
          <a:spcPct val="20000"/>
        </a:spcBef>
        <a:spcAft>
          <a:spcPct val="0"/>
        </a:spcAft>
        <a:buFont typeface="Times" pitchFamily="29" charset="0"/>
        <a:buChar char="•"/>
        <a:defRPr sz="1500">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microsoft.com/office/2007/relationships/media" Target="../media/media4.m4a"/><Relationship Id="rId7"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10" Type="http://schemas.openxmlformats.org/officeDocument/2006/relationships/image" Target="../media/image36.png"/><Relationship Id="rId4" Type="http://schemas.openxmlformats.org/officeDocument/2006/relationships/audio" Target="../media/media4.m4a"/><Relationship Id="rId9"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creativecommons.org/licenses/by-nc-sa/2.0/" TargetMode="External"/><Relationship Id="rId5" Type="http://schemas.openxmlformats.org/officeDocument/2006/relationships/hyperlink" Target="http://flickr.com/photos/lharkness/364195108" TargetMode="Externa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4.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1287E-881E-4BB8-AA5F-D62597159C8C}"/>
              </a:ext>
            </a:extLst>
          </p:cNvPr>
          <p:cNvSpPr/>
          <p:nvPr/>
        </p:nvSpPr>
        <p:spPr>
          <a:xfrm>
            <a:off x="1838496" y="1141707"/>
            <a:ext cx="8515007" cy="73866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100" b="1" i="0" u="none" strike="noStrike" kern="1200" cap="none" spc="0" normalizeH="0" baseline="0" noProof="0" dirty="0">
              <a:ln>
                <a:noFill/>
              </a:ln>
              <a:solidFill>
                <a:srgbClr val="3B6E8F">
                  <a:lumMod val="50000"/>
                </a:srgbClr>
              </a:solidFill>
              <a:effectLst/>
              <a:uLnTx/>
              <a:uFillTx/>
              <a:latin typeface="Helvetica Neue"/>
              <a:ea typeface="ＭＳ Ｐゴシック" pitchFamily="29"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3B6E8F">
                    <a:lumMod val="50000"/>
                  </a:srgbClr>
                </a:solidFill>
                <a:effectLst/>
                <a:uLnTx/>
                <a:uFillTx/>
                <a:latin typeface="Helvetica Neue"/>
                <a:ea typeface="ＭＳ Ｐゴシック" pitchFamily="29" charset="-128"/>
                <a:cs typeface="+mn-cs"/>
              </a:rPr>
              <a:t>Speaking Dog! Canine Communication Webinar Series #2 of 3</a:t>
            </a:r>
          </a:p>
        </p:txBody>
      </p:sp>
      <p:sp>
        <p:nvSpPr>
          <p:cNvPr id="3" name="TextBox 2">
            <a:extLst>
              <a:ext uri="{FF2B5EF4-FFF2-40B4-BE49-F238E27FC236}">
                <a16:creationId xmlns:a16="http://schemas.microsoft.com/office/drawing/2014/main" id="{0F0036D1-EF56-42D8-B7E7-63091FB756C7}"/>
              </a:ext>
            </a:extLst>
          </p:cNvPr>
          <p:cNvSpPr txBox="1"/>
          <p:nvPr/>
        </p:nvSpPr>
        <p:spPr>
          <a:xfrm>
            <a:off x="2152891" y="2429683"/>
            <a:ext cx="3806803" cy="255454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000000"/>
              </a:buClr>
              <a:buSzTx/>
              <a:buFontTx/>
              <a:buNone/>
              <a:tabLst/>
              <a:defRPr/>
            </a:pPr>
            <a:r>
              <a:rPr kumimoji="0" lang="en-US" sz="1600" b="1" i="0" u="none" strike="noStrike" kern="0" cap="none" spc="0" normalizeH="0" baseline="0" noProof="0" dirty="0">
                <a:ln>
                  <a:noFill/>
                </a:ln>
                <a:solidFill>
                  <a:srgbClr val="000000">
                    <a:lumMod val="65000"/>
                    <a:lumOff val="35000"/>
                  </a:srgbClr>
                </a:solidFill>
                <a:effectLst/>
                <a:uLnTx/>
                <a:uFillTx/>
                <a:latin typeface="Helvetica Neue" charset="0"/>
                <a:ea typeface="Helvetica Neue" charset="0"/>
                <a:cs typeface="Helvetica Neue" charset="0"/>
                <a:sym typeface="Arial"/>
              </a:rPr>
              <a:t>Enjoy the music! </a:t>
            </a:r>
          </a:p>
          <a:p>
            <a:pPr marL="0" marR="0" lvl="0" indent="0" algn="l" defTabSz="914400" rtl="0" eaLnBrk="0" fontAlgn="base" latinLnBrk="0" hangingPunct="0">
              <a:lnSpc>
                <a:spcPct val="100000"/>
              </a:lnSpc>
              <a:spcBef>
                <a:spcPct val="0"/>
              </a:spcBef>
              <a:spcAft>
                <a:spcPct val="0"/>
              </a:spcAft>
              <a:buClr>
                <a:srgbClr val="000000"/>
              </a:buClr>
              <a:buSzTx/>
              <a:buFontTx/>
              <a:buNone/>
              <a:tabLst/>
              <a:defRPr/>
            </a:pPr>
            <a:r>
              <a:rPr kumimoji="0" lang="en-US" sz="1600" b="0" i="0" u="none" strike="noStrike" kern="0" cap="none" spc="0" normalizeH="0" baseline="0" noProof="0" dirty="0">
                <a:ln>
                  <a:noFill/>
                </a:ln>
                <a:solidFill>
                  <a:srgbClr val="000000">
                    <a:lumMod val="65000"/>
                    <a:lumOff val="35000"/>
                  </a:srgbClr>
                </a:solidFill>
                <a:effectLst/>
                <a:uLnTx/>
                <a:uFillTx/>
                <a:latin typeface="Helvetica Neue" charset="0"/>
                <a:ea typeface="Helvetica Neue" charset="0"/>
                <a:cs typeface="Helvetica Neue" charset="0"/>
                <a:sym typeface="Arial"/>
              </a:rPr>
              <a:t>The webinar will begin at its scheduled time.</a:t>
            </a:r>
          </a:p>
          <a:p>
            <a:pPr marL="0" marR="0" lvl="0" indent="0" algn="l" defTabSz="914400" rtl="0" eaLnBrk="0" fontAlgn="base" latinLnBrk="0" hangingPunct="0">
              <a:lnSpc>
                <a:spcPct val="100000"/>
              </a:lnSpc>
              <a:spcBef>
                <a:spcPct val="0"/>
              </a:spcBef>
              <a:spcAft>
                <a:spcPct val="0"/>
              </a:spcAft>
              <a:buClr>
                <a:srgbClr val="000000"/>
              </a:buClr>
              <a:buSzTx/>
              <a:buFontTx/>
              <a:buNone/>
              <a:tabLst/>
              <a:defRPr/>
            </a:pPr>
            <a:r>
              <a:rPr kumimoji="0" lang="en-US" sz="1600" b="0" i="0" u="none" strike="noStrike" kern="0" cap="none" spc="0" normalizeH="0" baseline="0" noProof="0" dirty="0">
                <a:ln>
                  <a:noFill/>
                </a:ln>
                <a:solidFill>
                  <a:srgbClr val="000000">
                    <a:lumMod val="65000"/>
                    <a:lumOff val="35000"/>
                  </a:srgbClr>
                </a:solidFill>
                <a:effectLst/>
                <a:uLnTx/>
                <a:uFillTx/>
                <a:latin typeface="Helvetica Neue" charset="0"/>
                <a:ea typeface="Helvetica Neue" charset="0"/>
                <a:cs typeface="Helvetica Neue" charset="0"/>
                <a:sym typeface="Arial"/>
              </a:rPr>
              <a:t> </a:t>
            </a:r>
          </a:p>
          <a:p>
            <a:pPr marL="0" marR="0" lvl="0" indent="0" algn="l" defTabSz="914400" rtl="0" eaLnBrk="0" fontAlgn="base" latinLnBrk="0" hangingPunct="0">
              <a:lnSpc>
                <a:spcPct val="100000"/>
              </a:lnSpc>
              <a:spcBef>
                <a:spcPct val="0"/>
              </a:spcBef>
              <a:spcAft>
                <a:spcPct val="0"/>
              </a:spcAft>
              <a:buClr>
                <a:srgbClr val="000000"/>
              </a:buClr>
              <a:buSzTx/>
              <a:buFontTx/>
              <a:buNone/>
              <a:tabLst/>
              <a:defRPr/>
            </a:pPr>
            <a:r>
              <a:rPr kumimoji="0" lang="en-US" sz="1600" b="0" i="0" u="none" strike="noStrike" kern="0" cap="none" spc="0" normalizeH="0" baseline="0" noProof="0" dirty="0">
                <a:ln>
                  <a:noFill/>
                </a:ln>
                <a:solidFill>
                  <a:srgbClr val="000000">
                    <a:lumMod val="65000"/>
                    <a:lumOff val="35000"/>
                  </a:srgbClr>
                </a:solidFill>
                <a:effectLst/>
                <a:uLnTx/>
                <a:uFillTx/>
                <a:latin typeface="Helvetica Neue" charset="0"/>
                <a:ea typeface="Helvetica Neue" charset="0"/>
                <a:cs typeface="Helvetica Neue" charset="0"/>
                <a:sym typeface="Arial"/>
              </a:rPr>
              <a:t>Join the webinar using built-in computer audio or dial</a:t>
            </a:r>
          </a:p>
          <a:p>
            <a:pPr marL="0" marR="0" lvl="0" indent="0" algn="l" defTabSz="914400" rtl="0" eaLnBrk="0" fontAlgn="base" latinLnBrk="0" hangingPunct="0">
              <a:lnSpc>
                <a:spcPct val="100000"/>
              </a:lnSpc>
              <a:spcBef>
                <a:spcPct val="0"/>
              </a:spcBef>
              <a:spcAft>
                <a:spcPct val="0"/>
              </a:spcAft>
              <a:buClr>
                <a:srgbClr val="000000"/>
              </a:buClr>
              <a:buSzTx/>
              <a:buFontTx/>
              <a:buNone/>
              <a:tabLst/>
              <a:defRPr/>
            </a:pPr>
            <a:r>
              <a:rPr kumimoji="0" lang="en-US" sz="1600" b="0" i="0" u="none" strike="noStrike" kern="0" cap="none" spc="0" normalizeH="0" baseline="0" noProof="0" dirty="0">
                <a:ln>
                  <a:noFill/>
                </a:ln>
                <a:solidFill>
                  <a:srgbClr val="000000">
                    <a:lumMod val="65000"/>
                    <a:lumOff val="35000"/>
                  </a:srgbClr>
                </a:solidFill>
                <a:effectLst/>
                <a:uLnTx/>
                <a:uFillTx/>
                <a:latin typeface="Helvetica Neue" charset="0"/>
                <a:ea typeface="Helvetica Neue" charset="0"/>
                <a:cs typeface="Helvetica Neue" charset="0"/>
                <a:sym typeface="Arial"/>
              </a:rPr>
              <a:t>669-900-6833 or </a:t>
            </a:r>
            <a:br>
              <a:rPr kumimoji="0" lang="en-US" sz="1600" b="0" i="0" u="none" strike="noStrike" kern="0" cap="none" spc="0" normalizeH="0" baseline="0" noProof="0" dirty="0">
                <a:ln>
                  <a:noFill/>
                </a:ln>
                <a:solidFill>
                  <a:srgbClr val="000000">
                    <a:lumMod val="65000"/>
                    <a:lumOff val="35000"/>
                  </a:srgbClr>
                </a:solidFill>
                <a:effectLst/>
                <a:uLnTx/>
                <a:uFillTx/>
                <a:latin typeface="Helvetica Neue" charset="0"/>
                <a:ea typeface="Helvetica Neue" charset="0"/>
                <a:cs typeface="Helvetica Neue" charset="0"/>
                <a:sym typeface="Arial"/>
              </a:rPr>
            </a:br>
            <a:r>
              <a:rPr kumimoji="0" lang="en-US" sz="1600" b="0" i="0" u="none" strike="noStrike" kern="0" cap="none" spc="0" normalizeH="0" baseline="0" noProof="0" dirty="0">
                <a:ln>
                  <a:noFill/>
                </a:ln>
                <a:solidFill>
                  <a:srgbClr val="000000">
                    <a:lumMod val="65000"/>
                    <a:lumOff val="35000"/>
                  </a:srgbClr>
                </a:solidFill>
                <a:effectLst/>
                <a:uLnTx/>
                <a:uFillTx/>
                <a:latin typeface="Helvetica Neue" charset="0"/>
                <a:ea typeface="Helvetica Neue" charset="0"/>
                <a:cs typeface="Helvetica Neue" charset="0"/>
                <a:sym typeface="Arial"/>
              </a:rPr>
              <a:t>646-558-8656</a:t>
            </a:r>
          </a:p>
          <a:p>
            <a:pPr marL="0" marR="0" lvl="0" indent="0" algn="l" defTabSz="914400" rtl="0" eaLnBrk="0" fontAlgn="base" latinLnBrk="0" hangingPunct="0">
              <a:lnSpc>
                <a:spcPct val="100000"/>
              </a:lnSpc>
              <a:spcBef>
                <a:spcPct val="0"/>
              </a:spcBef>
              <a:spcAft>
                <a:spcPct val="0"/>
              </a:spcAft>
              <a:buClr>
                <a:srgbClr val="000000"/>
              </a:buClr>
              <a:buSzTx/>
              <a:buFontTx/>
              <a:buNone/>
              <a:tabLst/>
              <a:defRPr/>
            </a:pPr>
            <a:endParaRPr kumimoji="0" lang="en-US" sz="1600" b="0" i="0" u="none" strike="noStrike" kern="0" cap="none" spc="0" normalizeH="0" baseline="0" noProof="0" dirty="0">
              <a:ln>
                <a:noFill/>
              </a:ln>
              <a:solidFill>
                <a:srgbClr val="000000">
                  <a:lumMod val="65000"/>
                  <a:lumOff val="35000"/>
                </a:srgbClr>
              </a:solidFill>
              <a:effectLst/>
              <a:uLnTx/>
              <a:uFillTx/>
              <a:latin typeface="Helvetica Neue" charset="0"/>
              <a:ea typeface="Helvetica Neue" charset="0"/>
              <a:cs typeface="Helvetica Neue" charset="0"/>
              <a:sym typeface="Arial"/>
            </a:endParaRPr>
          </a:p>
          <a:p>
            <a:pPr lvl="0" eaLnBrk="0" fontAlgn="base" hangingPunct="0">
              <a:spcBef>
                <a:spcPct val="0"/>
              </a:spcBef>
              <a:spcAft>
                <a:spcPct val="0"/>
              </a:spcAft>
              <a:buClr>
                <a:srgbClr val="000000"/>
              </a:buClr>
              <a:defRPr/>
            </a:pPr>
            <a:r>
              <a:rPr kumimoji="0" lang="en-US" sz="1600" b="1" i="0" u="none" strike="noStrike" kern="0" cap="none" spc="0" normalizeH="0" baseline="0" noProof="0" dirty="0">
                <a:ln>
                  <a:noFill/>
                </a:ln>
                <a:solidFill>
                  <a:srgbClr val="000000">
                    <a:lumMod val="65000"/>
                    <a:lumOff val="35000"/>
                  </a:srgbClr>
                </a:solidFill>
                <a:effectLst/>
                <a:uLnTx/>
                <a:uFillTx/>
                <a:latin typeface="Helvetica Neue" charset="0"/>
                <a:ea typeface="Helvetica Neue" charset="0"/>
                <a:cs typeface="Helvetica Neue" charset="0"/>
                <a:sym typeface="Arial"/>
              </a:rPr>
              <a:t>Webinar ID: </a:t>
            </a:r>
            <a:r>
              <a:rPr lang="en-US" sz="1600" b="1" kern="0" dirty="0">
                <a:solidFill>
                  <a:srgbClr val="3B6E8F"/>
                </a:solidFill>
                <a:latin typeface="Helvetica Neue" charset="0"/>
                <a:ea typeface="Helvetica Neue" charset="0"/>
                <a:cs typeface="Helvetica Neue" charset="0"/>
                <a:sym typeface="Arial"/>
              </a:rPr>
              <a:t>584-229-034</a:t>
            </a:r>
            <a:endParaRPr kumimoji="0" lang="en-US" sz="1600" b="1" i="0" u="none" strike="noStrike" kern="0" cap="none" spc="0" normalizeH="0" baseline="0" noProof="0" dirty="0">
              <a:ln>
                <a:noFill/>
              </a:ln>
              <a:solidFill>
                <a:srgbClr val="3B6E8F"/>
              </a:solidFill>
              <a:effectLst/>
              <a:uLnTx/>
              <a:uFillTx/>
              <a:latin typeface="Helvetica Neue" charset="0"/>
              <a:ea typeface="Helvetica Neue" charset="0"/>
              <a:cs typeface="Helvetica Neue" charset="0"/>
              <a:sym typeface="Arial"/>
            </a:endParaRPr>
          </a:p>
        </p:txBody>
      </p:sp>
      <p:pic>
        <p:nvPicPr>
          <p:cNvPr id="4" name="Picture 3">
            <a:extLst>
              <a:ext uri="{FF2B5EF4-FFF2-40B4-BE49-F238E27FC236}">
                <a16:creationId xmlns:a16="http://schemas.microsoft.com/office/drawing/2014/main" id="{E59B1AB6-2AF5-47CA-9E69-2D7B9EE09708}"/>
              </a:ext>
            </a:extLst>
          </p:cNvPr>
          <p:cNvPicPr>
            <a:picLocks noChangeAspect="1"/>
          </p:cNvPicPr>
          <p:nvPr/>
        </p:nvPicPr>
        <p:blipFill>
          <a:blip r:embed="rId2"/>
          <a:stretch>
            <a:fillRect/>
          </a:stretch>
        </p:blipFill>
        <p:spPr>
          <a:xfrm>
            <a:off x="5729461" y="2203315"/>
            <a:ext cx="4687754" cy="3512978"/>
          </a:xfrm>
          <a:prstGeom prst="rect">
            <a:avLst/>
          </a:prstGeom>
        </p:spPr>
      </p:pic>
    </p:spTree>
    <p:extLst>
      <p:ext uri="{BB962C8B-B14F-4D97-AF65-F5344CB8AC3E}">
        <p14:creationId xmlns:p14="http://schemas.microsoft.com/office/powerpoint/2010/main" val="3829169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Footer Placeholder 1"/>
          <p:cNvSpPr>
            <a:spLocks noGrp="1"/>
          </p:cNvSpPr>
          <p:nvPr>
            <p:ph type="ftr" sz="quarter" idx="10"/>
          </p:nvPr>
        </p:nvSpPr>
        <p:spPr>
          <a:xfrm>
            <a:off x="1508125"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14" name="Title 1"/>
          <p:cNvSpPr txBox="1">
            <a:spLocks/>
          </p:cNvSpPr>
          <p:nvPr/>
        </p:nvSpPr>
        <p:spPr>
          <a:xfrm>
            <a:off x="3287713" y="334963"/>
            <a:ext cx="5472112"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Fearful</a:t>
            </a:r>
          </a:p>
        </p:txBody>
      </p:sp>
      <p:sp>
        <p:nvSpPr>
          <p:cNvPr id="18" name="Content Placeholder 10"/>
          <p:cNvSpPr txBox="1">
            <a:spLocks/>
          </p:cNvSpPr>
          <p:nvPr/>
        </p:nvSpPr>
        <p:spPr>
          <a:xfrm>
            <a:off x="7138989" y="2071689"/>
            <a:ext cx="3240087" cy="1120775"/>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kern="0" dirty="0">
                <a:solidFill>
                  <a:srgbClr val="000000"/>
                </a:solidFill>
                <a:latin typeface="Trebuchet MS"/>
              </a:rPr>
              <a:t>Lowered ears</a:t>
            </a:r>
          </a:p>
          <a:p>
            <a:pPr>
              <a:defRPr/>
            </a:pPr>
            <a:r>
              <a:rPr lang="en-US" kern="0" dirty="0">
                <a:solidFill>
                  <a:srgbClr val="000000"/>
                </a:solidFill>
                <a:latin typeface="Trebuchet MS"/>
              </a:rPr>
              <a:t>Tucked body</a:t>
            </a:r>
          </a:p>
          <a:p>
            <a:pPr>
              <a:defRPr/>
            </a:pPr>
            <a:r>
              <a:rPr lang="en-US" kern="0" dirty="0">
                <a:solidFill>
                  <a:srgbClr val="000000"/>
                </a:solidFill>
                <a:latin typeface="Trebuchet MS"/>
              </a:rPr>
              <a:t>Lowered posture</a:t>
            </a:r>
          </a:p>
          <a:p>
            <a:pPr marL="0" indent="0">
              <a:buNone/>
              <a:defRPr/>
            </a:pPr>
            <a:endParaRPr lang="en-US" kern="0" dirty="0">
              <a:solidFill>
                <a:srgbClr val="FFFFFF">
                  <a:lumMod val="65000"/>
                </a:srgbClr>
              </a:solidFill>
              <a:latin typeface="Trebuchet MS"/>
            </a:endParaRPr>
          </a:p>
        </p:txBody>
      </p:sp>
      <p:pic>
        <p:nvPicPr>
          <p:cNvPr id="2" name="Picture 1"/>
          <p:cNvPicPr>
            <a:picLocks noChangeAspect="1"/>
          </p:cNvPicPr>
          <p:nvPr/>
        </p:nvPicPr>
        <p:blipFill>
          <a:blip r:embed="rId3"/>
          <a:stretch>
            <a:fillRect/>
          </a:stretch>
        </p:blipFill>
        <p:spPr>
          <a:xfrm>
            <a:off x="2303464" y="1196975"/>
            <a:ext cx="4224337" cy="51435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2750" t="17871" r="2750" b="17870"/>
          <a:stretch/>
        </p:blipFill>
        <p:spPr>
          <a:xfrm>
            <a:off x="8505825" y="5346701"/>
            <a:ext cx="1873250" cy="12731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oter Placeholder 1"/>
          <p:cNvSpPr>
            <a:spLocks noGrp="1"/>
          </p:cNvSpPr>
          <p:nvPr>
            <p:ph type="ftr" sz="quarter" idx="10"/>
          </p:nvPr>
        </p:nvSpPr>
        <p:spPr>
          <a:xfrm>
            <a:off x="1508125"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5" name="Picture 13" descr="nickB_080828_3219"/>
          <p:cNvPicPr>
            <a:picLocks noChangeAspect="1" noChangeArrowheads="1"/>
          </p:cNvPicPr>
          <p:nvPr/>
        </p:nvPicPr>
        <p:blipFill>
          <a:blip r:embed="rId3"/>
          <a:srcRect b="6108"/>
          <a:stretch>
            <a:fillRect/>
          </a:stretch>
        </p:blipFill>
        <p:spPr bwMode="auto">
          <a:xfrm>
            <a:off x="1890714" y="1773014"/>
            <a:ext cx="5178425" cy="403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3287713" y="334963"/>
            <a:ext cx="5472112"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Fearful</a:t>
            </a:r>
          </a:p>
        </p:txBody>
      </p:sp>
      <p:sp>
        <p:nvSpPr>
          <p:cNvPr id="18" name="Content Placeholder 10"/>
          <p:cNvSpPr txBox="1">
            <a:spLocks/>
          </p:cNvSpPr>
          <p:nvPr/>
        </p:nvSpPr>
        <p:spPr>
          <a:xfrm>
            <a:off x="7608889" y="1700213"/>
            <a:ext cx="3240087" cy="1122362"/>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kern="0" dirty="0">
                <a:solidFill>
                  <a:srgbClr val="000000"/>
                </a:solidFill>
                <a:latin typeface="Trebuchet MS"/>
              </a:rPr>
              <a:t>Round eye</a:t>
            </a:r>
          </a:p>
          <a:p>
            <a:pPr>
              <a:defRPr/>
            </a:pPr>
            <a:r>
              <a:rPr lang="en-US" kern="0" dirty="0">
                <a:solidFill>
                  <a:srgbClr val="000000"/>
                </a:solidFill>
                <a:latin typeface="Trebuchet MS"/>
              </a:rPr>
              <a:t>Flattened ears</a:t>
            </a:r>
          </a:p>
          <a:p>
            <a:pPr>
              <a:defRPr/>
            </a:pPr>
            <a:r>
              <a:rPr lang="en-US" kern="0" dirty="0">
                <a:solidFill>
                  <a:srgbClr val="000000"/>
                </a:solidFill>
                <a:latin typeface="Trebuchet MS"/>
              </a:rPr>
              <a:t>Tucked tail</a:t>
            </a:r>
          </a:p>
          <a:p>
            <a:pPr>
              <a:defRPr/>
            </a:pPr>
            <a:r>
              <a:rPr lang="en-US" kern="0" dirty="0">
                <a:solidFill>
                  <a:srgbClr val="000000"/>
                </a:solidFill>
                <a:latin typeface="Trebuchet MS"/>
              </a:rPr>
              <a:t>Lowered posture</a:t>
            </a:r>
          </a:p>
          <a:p>
            <a:pPr>
              <a:defRPr/>
            </a:pPr>
            <a:r>
              <a:rPr lang="en-US" kern="0" dirty="0">
                <a:solidFill>
                  <a:srgbClr val="000000"/>
                </a:solidFill>
                <a:latin typeface="Trebuchet MS"/>
              </a:rPr>
              <a:t>Lip lick</a:t>
            </a:r>
          </a:p>
          <a:p>
            <a:pPr marL="0" indent="0">
              <a:buNone/>
              <a:defRPr/>
            </a:pPr>
            <a:endParaRPr lang="en-US" kern="0" dirty="0">
              <a:solidFill>
                <a:srgbClr val="FFFFFF">
                  <a:lumMod val="65000"/>
                </a:srgbClr>
              </a:solidFill>
              <a:latin typeface="Trebuchet MS"/>
            </a:endParaRPr>
          </a:p>
        </p:txBody>
      </p:sp>
      <p:pic>
        <p:nvPicPr>
          <p:cNvPr id="6" name="Picture 5"/>
          <p:cNvPicPr>
            <a:picLocks noChangeAspect="1"/>
          </p:cNvPicPr>
          <p:nvPr/>
        </p:nvPicPr>
        <p:blipFill rotWithShape="1">
          <a:blip r:embed="rId4"/>
          <a:srcRect l="2750" t="17871" r="2750" b="17870"/>
          <a:stretch/>
        </p:blipFill>
        <p:spPr>
          <a:xfrm>
            <a:off x="1890713" y="204472"/>
            <a:ext cx="1873250" cy="12731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Footer Placeholder 1"/>
          <p:cNvSpPr>
            <a:spLocks noGrp="1"/>
          </p:cNvSpPr>
          <p:nvPr>
            <p:ph type="ftr" sz="quarter" idx="10"/>
          </p:nvPr>
        </p:nvSpPr>
        <p:spPr>
          <a:xfrm>
            <a:off x="1508125"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14" name="Title 1"/>
          <p:cNvSpPr txBox="1">
            <a:spLocks/>
          </p:cNvSpPr>
          <p:nvPr/>
        </p:nvSpPr>
        <p:spPr>
          <a:xfrm>
            <a:off x="3287713" y="334963"/>
            <a:ext cx="5472112"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Fearful</a:t>
            </a:r>
          </a:p>
        </p:txBody>
      </p:sp>
      <p:sp>
        <p:nvSpPr>
          <p:cNvPr id="18" name="Content Placeholder 10"/>
          <p:cNvSpPr txBox="1">
            <a:spLocks/>
          </p:cNvSpPr>
          <p:nvPr/>
        </p:nvSpPr>
        <p:spPr>
          <a:xfrm>
            <a:off x="7608889" y="1946276"/>
            <a:ext cx="3240087" cy="1122363"/>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kern="0" dirty="0">
                <a:solidFill>
                  <a:srgbClr val="000000"/>
                </a:solidFill>
                <a:latin typeface="Trebuchet MS"/>
              </a:rPr>
              <a:t>Flattened ears</a:t>
            </a:r>
          </a:p>
          <a:p>
            <a:pPr>
              <a:defRPr/>
            </a:pPr>
            <a:r>
              <a:rPr lang="en-US" kern="0" dirty="0">
                <a:solidFill>
                  <a:srgbClr val="000000"/>
                </a:solidFill>
                <a:latin typeface="Trebuchet MS"/>
              </a:rPr>
              <a:t>Lowered tail</a:t>
            </a:r>
          </a:p>
          <a:p>
            <a:pPr>
              <a:defRPr/>
            </a:pPr>
            <a:r>
              <a:rPr lang="en-US" kern="0" dirty="0">
                <a:solidFill>
                  <a:srgbClr val="000000"/>
                </a:solidFill>
                <a:latin typeface="Trebuchet MS"/>
              </a:rPr>
              <a:t>Lowered posture</a:t>
            </a:r>
          </a:p>
        </p:txBody>
      </p:sp>
      <p:pic>
        <p:nvPicPr>
          <p:cNvPr id="2" name="Picture 1"/>
          <p:cNvPicPr>
            <a:picLocks noChangeAspect="1"/>
          </p:cNvPicPr>
          <p:nvPr/>
        </p:nvPicPr>
        <p:blipFill>
          <a:blip r:embed="rId3"/>
          <a:stretch>
            <a:fillRect/>
          </a:stretch>
        </p:blipFill>
        <p:spPr>
          <a:xfrm>
            <a:off x="1992313" y="1700214"/>
            <a:ext cx="5287962" cy="410527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2750" t="17871" r="2750" b="17870"/>
          <a:stretch/>
        </p:blipFill>
        <p:spPr>
          <a:xfrm>
            <a:off x="8544272" y="5446333"/>
            <a:ext cx="1873250" cy="12731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Footer Placeholder 1"/>
          <p:cNvSpPr>
            <a:spLocks noGrp="1"/>
          </p:cNvSpPr>
          <p:nvPr>
            <p:ph type="ftr" sz="quarter" idx="10"/>
          </p:nvPr>
        </p:nvSpPr>
        <p:spPr>
          <a:xfrm>
            <a:off x="1524000"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6" name="Picture 15" descr="nickB_080828_3229"/>
          <p:cNvPicPr>
            <a:picLocks noChangeAspect="1" noChangeArrowheads="1"/>
          </p:cNvPicPr>
          <p:nvPr/>
        </p:nvPicPr>
        <p:blipFill>
          <a:blip r:embed="rId3"/>
          <a:srcRect/>
          <a:stretch>
            <a:fillRect/>
          </a:stretch>
        </p:blipFill>
        <p:spPr bwMode="auto">
          <a:xfrm>
            <a:off x="1703388" y="1325564"/>
            <a:ext cx="5302250" cy="4321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302843" y="391320"/>
            <a:ext cx="5472112"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Anxious, Agitated</a:t>
            </a:r>
          </a:p>
        </p:txBody>
      </p:sp>
      <p:sp>
        <p:nvSpPr>
          <p:cNvPr id="9" name="Content Placeholder 10"/>
          <p:cNvSpPr txBox="1">
            <a:spLocks/>
          </p:cNvSpPr>
          <p:nvPr/>
        </p:nvSpPr>
        <p:spPr>
          <a:xfrm>
            <a:off x="7319964" y="2235201"/>
            <a:ext cx="3240087" cy="1122363"/>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kern="0" dirty="0">
                <a:solidFill>
                  <a:srgbClr val="000000"/>
                </a:solidFill>
                <a:latin typeface="Trebuchet MS"/>
              </a:rPr>
              <a:t>Stress yawn</a:t>
            </a:r>
          </a:p>
          <a:p>
            <a:pPr marL="0" indent="0">
              <a:buNone/>
              <a:defRPr/>
            </a:pPr>
            <a:endParaRPr lang="en-US" kern="0" dirty="0">
              <a:solidFill>
                <a:srgbClr val="FFFFFF">
                  <a:lumMod val="65000"/>
                </a:srgbClr>
              </a:solidFill>
              <a:latin typeface="Trebuchet MS"/>
            </a:endParaRPr>
          </a:p>
        </p:txBody>
      </p:sp>
      <p:sp>
        <p:nvSpPr>
          <p:cNvPr id="10" name="Content Placeholder 10"/>
          <p:cNvSpPr txBox="1">
            <a:spLocks/>
          </p:cNvSpPr>
          <p:nvPr/>
        </p:nvSpPr>
        <p:spPr>
          <a:xfrm>
            <a:off x="1703389" y="5930901"/>
            <a:ext cx="8893175" cy="1120775"/>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sz="2400" kern="0" dirty="0">
                <a:solidFill>
                  <a:srgbClr val="000000"/>
                </a:solidFill>
                <a:latin typeface="Trebuchet MS"/>
              </a:rPr>
              <a:t>This dog is nervous while waiting at the veterinary clinic</a:t>
            </a:r>
          </a:p>
          <a:p>
            <a:pPr marL="0" indent="0">
              <a:buNone/>
              <a:defRPr/>
            </a:pPr>
            <a:endParaRPr lang="en-US" kern="0" dirty="0">
              <a:solidFill>
                <a:srgbClr val="FFFFFF">
                  <a:lumMod val="65000"/>
                </a:srgbClr>
              </a:solidFill>
              <a:latin typeface="Trebuchet MS"/>
            </a:endParaRPr>
          </a:p>
        </p:txBody>
      </p:sp>
      <p:pic>
        <p:nvPicPr>
          <p:cNvPr id="7" name="Picture 6"/>
          <p:cNvPicPr>
            <a:picLocks noChangeAspect="1"/>
          </p:cNvPicPr>
          <p:nvPr/>
        </p:nvPicPr>
        <p:blipFill rotWithShape="1">
          <a:blip r:embed="rId4"/>
          <a:srcRect l="2750" t="17871" r="2750" b="17870"/>
          <a:stretch/>
        </p:blipFill>
        <p:spPr>
          <a:xfrm>
            <a:off x="8544272" y="94457"/>
            <a:ext cx="1873250" cy="12731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Footer Placeholder 1"/>
          <p:cNvSpPr>
            <a:spLocks noGrp="1"/>
          </p:cNvSpPr>
          <p:nvPr>
            <p:ph type="ftr" sz="quarter" idx="10"/>
          </p:nvPr>
        </p:nvSpPr>
        <p:spPr>
          <a:xfrm>
            <a:off x="1503363" y="6381750"/>
            <a:ext cx="5943601"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3" name="Content Placeholder 10"/>
          <p:cNvSpPr txBox="1">
            <a:spLocks/>
          </p:cNvSpPr>
          <p:nvPr/>
        </p:nvSpPr>
        <p:spPr>
          <a:xfrm>
            <a:off x="1774825" y="5661026"/>
            <a:ext cx="8421688" cy="1120775"/>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lgn="ctr">
              <a:defRPr/>
            </a:pPr>
            <a:r>
              <a:rPr lang="en-US" sz="2800" kern="0" dirty="0">
                <a:solidFill>
                  <a:srgbClr val="000000"/>
                </a:solidFill>
                <a:latin typeface="Trebuchet MS"/>
              </a:rPr>
              <a:t>Contrast the language of these two dogs</a:t>
            </a:r>
            <a:endParaRPr lang="en-US" sz="2800" kern="0" dirty="0">
              <a:solidFill>
                <a:srgbClr val="FFFFFF">
                  <a:lumMod val="65000"/>
                </a:srgbClr>
              </a:solidFill>
              <a:latin typeface="Trebuchet MS"/>
            </a:endParaRPr>
          </a:p>
        </p:txBody>
      </p:sp>
      <p:pic>
        <p:nvPicPr>
          <p:cNvPr id="6" name="Picture 5"/>
          <p:cNvPicPr>
            <a:picLocks noChangeAspect="1"/>
          </p:cNvPicPr>
          <p:nvPr/>
        </p:nvPicPr>
        <p:blipFill>
          <a:blip r:embed="rId3"/>
          <a:stretch>
            <a:fillRect/>
          </a:stretch>
        </p:blipFill>
        <p:spPr>
          <a:xfrm>
            <a:off x="1947863" y="476251"/>
            <a:ext cx="8191500" cy="47529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Footer Placeholder 1"/>
          <p:cNvSpPr>
            <a:spLocks noGrp="1"/>
          </p:cNvSpPr>
          <p:nvPr>
            <p:ph type="ftr" sz="quarter" idx="10"/>
          </p:nvPr>
        </p:nvSpPr>
        <p:spPr>
          <a:xfrm>
            <a:off x="1524000" y="638968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40963" name="Picture 4" descr="nickB_080928_4117"/>
          <p:cNvPicPr>
            <a:picLocks noChangeAspect="1" noChangeArrowheads="1"/>
          </p:cNvPicPr>
          <p:nvPr/>
        </p:nvPicPr>
        <p:blipFill>
          <a:blip r:embed="rId3"/>
          <a:srcRect/>
          <a:stretch>
            <a:fillRect/>
          </a:stretch>
        </p:blipFill>
        <p:spPr bwMode="auto">
          <a:xfrm>
            <a:off x="2711451" y="1062039"/>
            <a:ext cx="7064375" cy="5030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981201" y="285751"/>
            <a:ext cx="8353425"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3600" kern="0" dirty="0">
                <a:solidFill>
                  <a:srgbClr val="000000"/>
                </a:solidFill>
                <a:latin typeface="Trebuchet MS"/>
              </a:rPr>
              <a:t>What is this dog communicating?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Footer Placeholder 1"/>
          <p:cNvSpPr>
            <a:spLocks noGrp="1"/>
          </p:cNvSpPr>
          <p:nvPr>
            <p:ph type="ftr" sz="quarter" idx="10"/>
          </p:nvPr>
        </p:nvSpPr>
        <p:spPr>
          <a:xfrm>
            <a:off x="1524000" y="638968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40963" name="Picture 4" descr="nickB_080928_4117"/>
          <p:cNvPicPr>
            <a:picLocks noChangeAspect="1" noChangeArrowheads="1"/>
          </p:cNvPicPr>
          <p:nvPr/>
        </p:nvPicPr>
        <p:blipFill rotWithShape="1">
          <a:blip r:embed="rId3"/>
          <a:srcRect l="10054" t="9525" r="9424" b="10307"/>
          <a:stretch/>
        </p:blipFill>
        <p:spPr bwMode="auto">
          <a:xfrm>
            <a:off x="1779588" y="692150"/>
            <a:ext cx="5688012" cy="403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668463" y="5327651"/>
            <a:ext cx="6659562"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3200" kern="0" dirty="0">
                <a:solidFill>
                  <a:srgbClr val="000000"/>
                </a:solidFill>
                <a:latin typeface="Trebuchet MS"/>
              </a:rPr>
              <a:t>Dog is scared of the photographer</a:t>
            </a:r>
          </a:p>
        </p:txBody>
      </p:sp>
      <p:sp>
        <p:nvSpPr>
          <p:cNvPr id="5" name="Content Placeholder 10"/>
          <p:cNvSpPr txBox="1">
            <a:spLocks/>
          </p:cNvSpPr>
          <p:nvPr/>
        </p:nvSpPr>
        <p:spPr>
          <a:xfrm>
            <a:off x="7608889" y="836614"/>
            <a:ext cx="3240087" cy="1120775"/>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sz="2800" kern="0" dirty="0">
                <a:solidFill>
                  <a:srgbClr val="000000"/>
                </a:solidFill>
                <a:latin typeface="Trebuchet MS"/>
              </a:rPr>
              <a:t>Indirect gaze</a:t>
            </a:r>
          </a:p>
          <a:p>
            <a:pPr>
              <a:defRPr/>
            </a:pPr>
            <a:r>
              <a:rPr lang="en-US" sz="2800" kern="0" dirty="0">
                <a:solidFill>
                  <a:srgbClr val="000000"/>
                </a:solidFill>
                <a:latin typeface="Trebuchet MS"/>
              </a:rPr>
              <a:t>Ears back</a:t>
            </a:r>
          </a:p>
          <a:p>
            <a:pPr>
              <a:defRPr/>
            </a:pPr>
            <a:r>
              <a:rPr lang="en-US" sz="2800" kern="0" dirty="0">
                <a:solidFill>
                  <a:srgbClr val="000000"/>
                </a:solidFill>
                <a:latin typeface="Trebuchet MS"/>
              </a:rPr>
              <a:t>Weight shifted away</a:t>
            </a:r>
          </a:p>
          <a:p>
            <a:pPr>
              <a:defRPr/>
            </a:pPr>
            <a:r>
              <a:rPr lang="en-US" sz="2800" kern="0" dirty="0">
                <a:solidFill>
                  <a:srgbClr val="000000"/>
                </a:solidFill>
                <a:latin typeface="Trebuchet MS"/>
              </a:rPr>
              <a:t>Mouth closed, forward commissure</a:t>
            </a:r>
          </a:p>
          <a:p>
            <a:pPr>
              <a:defRPr/>
            </a:pPr>
            <a:r>
              <a:rPr lang="en-US" sz="2800" kern="0" dirty="0">
                <a:solidFill>
                  <a:srgbClr val="000000"/>
                </a:solidFill>
                <a:latin typeface="Trebuchet MS"/>
              </a:rPr>
              <a:t>Paw raised</a:t>
            </a:r>
          </a:p>
          <a:p>
            <a:pPr marL="0" indent="0">
              <a:buNone/>
              <a:defRPr/>
            </a:pPr>
            <a:endParaRPr lang="en-US" kern="0" dirty="0">
              <a:solidFill>
                <a:srgbClr val="FFFFFF">
                  <a:lumMod val="65000"/>
                </a:srgbClr>
              </a:solidFill>
              <a:latin typeface="Trebuchet MS"/>
            </a:endParaRPr>
          </a:p>
        </p:txBody>
      </p:sp>
      <p:pic>
        <p:nvPicPr>
          <p:cNvPr id="6" name="Picture 5"/>
          <p:cNvPicPr>
            <a:picLocks noChangeAspect="1"/>
          </p:cNvPicPr>
          <p:nvPr/>
        </p:nvPicPr>
        <p:blipFill rotWithShape="1">
          <a:blip r:embed="rId4"/>
          <a:srcRect l="2750" t="17871" r="2750" b="17870"/>
          <a:stretch/>
        </p:blipFill>
        <p:spPr>
          <a:xfrm>
            <a:off x="8543925" y="4964114"/>
            <a:ext cx="1873250" cy="12731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Footer Placeholder 1"/>
          <p:cNvSpPr>
            <a:spLocks noGrp="1"/>
          </p:cNvSpPr>
          <p:nvPr>
            <p:ph type="ftr" sz="quarter" idx="10"/>
          </p:nvPr>
        </p:nvSpPr>
        <p:spPr>
          <a:xfrm>
            <a:off x="1524000"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43011" name="Picture 4" descr="Longmont 109"/>
          <p:cNvPicPr>
            <a:picLocks noChangeAspect="1" noChangeArrowheads="1"/>
          </p:cNvPicPr>
          <p:nvPr/>
        </p:nvPicPr>
        <p:blipFill>
          <a:blip r:embed="rId3"/>
          <a:srcRect/>
          <a:stretch>
            <a:fillRect/>
          </a:stretch>
        </p:blipFill>
        <p:spPr bwMode="auto">
          <a:xfrm>
            <a:off x="2495550" y="1084264"/>
            <a:ext cx="7056438" cy="5292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981201" y="285751"/>
            <a:ext cx="8353425"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3600" kern="0" dirty="0">
                <a:solidFill>
                  <a:srgbClr val="000000"/>
                </a:solidFill>
                <a:latin typeface="Trebuchet MS"/>
              </a:rPr>
              <a:t>What is this dog communicating?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Footer Placeholder 1"/>
          <p:cNvSpPr>
            <a:spLocks noGrp="1"/>
          </p:cNvSpPr>
          <p:nvPr>
            <p:ph type="ftr" sz="quarter" idx="10"/>
          </p:nvPr>
        </p:nvSpPr>
        <p:spPr>
          <a:xfrm>
            <a:off x="1504950" y="6378575"/>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43011" name="Picture 4" descr="Longmont 109"/>
          <p:cNvPicPr>
            <a:picLocks noChangeAspect="1" noChangeArrowheads="1"/>
          </p:cNvPicPr>
          <p:nvPr/>
        </p:nvPicPr>
        <p:blipFill>
          <a:blip r:embed="rId3"/>
          <a:srcRect/>
          <a:stretch>
            <a:fillRect/>
          </a:stretch>
        </p:blipFill>
        <p:spPr bwMode="auto">
          <a:xfrm>
            <a:off x="1847850" y="1196975"/>
            <a:ext cx="5664200" cy="4248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981201" y="285751"/>
            <a:ext cx="8353425"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3600" kern="0" dirty="0">
                <a:solidFill>
                  <a:srgbClr val="000000"/>
                </a:solidFill>
                <a:latin typeface="Trebuchet MS"/>
              </a:rPr>
              <a:t>What is this dog communicating?</a:t>
            </a:r>
          </a:p>
        </p:txBody>
      </p:sp>
      <p:sp>
        <p:nvSpPr>
          <p:cNvPr id="5" name="Content Placeholder 10"/>
          <p:cNvSpPr txBox="1">
            <a:spLocks/>
          </p:cNvSpPr>
          <p:nvPr/>
        </p:nvSpPr>
        <p:spPr>
          <a:xfrm>
            <a:off x="7608889" y="1700213"/>
            <a:ext cx="3240087" cy="1122362"/>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sz="2800" kern="0" dirty="0">
                <a:solidFill>
                  <a:srgbClr val="000000"/>
                </a:solidFill>
                <a:latin typeface="Trebuchet MS"/>
              </a:rPr>
              <a:t>Wide eyes</a:t>
            </a:r>
          </a:p>
          <a:p>
            <a:pPr>
              <a:defRPr/>
            </a:pPr>
            <a:r>
              <a:rPr lang="en-US" sz="2800" kern="0" dirty="0">
                <a:solidFill>
                  <a:srgbClr val="000000"/>
                </a:solidFill>
                <a:latin typeface="Trebuchet MS"/>
              </a:rPr>
              <a:t>Ears back</a:t>
            </a:r>
          </a:p>
          <a:p>
            <a:pPr>
              <a:defRPr/>
            </a:pPr>
            <a:r>
              <a:rPr lang="en-US" sz="2800" kern="0" dirty="0">
                <a:solidFill>
                  <a:srgbClr val="000000"/>
                </a:solidFill>
                <a:latin typeface="Trebuchet MS"/>
              </a:rPr>
              <a:t>Low tail</a:t>
            </a:r>
          </a:p>
          <a:p>
            <a:pPr>
              <a:defRPr/>
            </a:pPr>
            <a:r>
              <a:rPr lang="en-US" sz="2800" kern="0" dirty="0">
                <a:solidFill>
                  <a:srgbClr val="000000"/>
                </a:solidFill>
                <a:latin typeface="Trebuchet MS"/>
              </a:rPr>
              <a:t>Lowered posture</a:t>
            </a:r>
          </a:p>
          <a:p>
            <a:pPr>
              <a:defRPr/>
            </a:pPr>
            <a:r>
              <a:rPr lang="en-US" sz="2800" kern="0" dirty="0">
                <a:solidFill>
                  <a:srgbClr val="000000"/>
                </a:solidFill>
                <a:latin typeface="Trebuchet MS"/>
              </a:rPr>
              <a:t>Weight shifted away</a:t>
            </a:r>
          </a:p>
          <a:p>
            <a:pPr marL="0" indent="0">
              <a:buNone/>
              <a:defRPr/>
            </a:pPr>
            <a:endParaRPr lang="en-US" kern="0" dirty="0">
              <a:solidFill>
                <a:srgbClr val="FFFFFF">
                  <a:lumMod val="65000"/>
                </a:srgbClr>
              </a:solidFill>
              <a:latin typeface="Trebuchet MS"/>
            </a:endParaRPr>
          </a:p>
        </p:txBody>
      </p:sp>
      <p:sp>
        <p:nvSpPr>
          <p:cNvPr id="6" name="Content Placeholder 10"/>
          <p:cNvSpPr txBox="1">
            <a:spLocks/>
          </p:cNvSpPr>
          <p:nvPr/>
        </p:nvSpPr>
        <p:spPr>
          <a:xfrm>
            <a:off x="1981200" y="5788025"/>
            <a:ext cx="6948488" cy="560388"/>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lgn="ctr">
              <a:defRPr/>
            </a:pPr>
            <a:r>
              <a:rPr lang="en-US" kern="0" dirty="0">
                <a:solidFill>
                  <a:srgbClr val="000000"/>
                </a:solidFill>
                <a:latin typeface="Trebuchet MS"/>
              </a:rPr>
              <a:t>Dog is cornered!</a:t>
            </a:r>
          </a:p>
        </p:txBody>
      </p:sp>
      <p:pic>
        <p:nvPicPr>
          <p:cNvPr id="8" name="Picture 7"/>
          <p:cNvPicPr>
            <a:picLocks noChangeAspect="1"/>
          </p:cNvPicPr>
          <p:nvPr/>
        </p:nvPicPr>
        <p:blipFill rotWithShape="1">
          <a:blip r:embed="rId4"/>
          <a:srcRect l="2750" t="17871" r="2750" b="17870"/>
          <a:stretch/>
        </p:blipFill>
        <p:spPr>
          <a:xfrm>
            <a:off x="8183563" y="5445126"/>
            <a:ext cx="1873250" cy="12731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Footer Placeholder 1"/>
          <p:cNvSpPr>
            <a:spLocks noGrp="1"/>
          </p:cNvSpPr>
          <p:nvPr>
            <p:ph type="ftr" sz="quarter" idx="10"/>
          </p:nvPr>
        </p:nvSpPr>
        <p:spPr>
          <a:xfrm>
            <a:off x="1524000" y="6373813"/>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44035" name="Picture 3" descr="Longmont 105"/>
          <p:cNvPicPr>
            <a:picLocks noChangeAspect="1" noChangeArrowheads="1"/>
          </p:cNvPicPr>
          <p:nvPr/>
        </p:nvPicPr>
        <p:blipFill>
          <a:blip r:embed="rId3"/>
          <a:srcRect t="19084" b="15265"/>
          <a:stretch>
            <a:fillRect/>
          </a:stretch>
        </p:blipFill>
        <p:spPr bwMode="auto">
          <a:xfrm>
            <a:off x="4656139" y="1412875"/>
            <a:ext cx="5680075" cy="4972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919289" y="188913"/>
            <a:ext cx="8632825"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lgn="l">
              <a:defRPr/>
            </a:pPr>
            <a:r>
              <a:rPr lang="en-US" sz="3200" kern="0" dirty="0">
                <a:solidFill>
                  <a:srgbClr val="000000"/>
                </a:solidFill>
                <a:latin typeface="Trebuchet MS"/>
              </a:rPr>
              <a:t>This dog had been warning another dog to keep its distance. The dog moved closer.</a:t>
            </a:r>
          </a:p>
        </p:txBody>
      </p:sp>
      <p:sp>
        <p:nvSpPr>
          <p:cNvPr id="5" name="TextBox 4"/>
          <p:cNvSpPr txBox="1"/>
          <p:nvPr/>
        </p:nvSpPr>
        <p:spPr>
          <a:xfrm>
            <a:off x="1919289" y="2852739"/>
            <a:ext cx="2447925" cy="1766887"/>
          </a:xfrm>
          <a:prstGeom prst="rect">
            <a:avLst/>
          </a:prstGeom>
          <a:solidFill>
            <a:srgbClr val="FF0000"/>
          </a:solidFill>
        </p:spPr>
        <p:txBody>
          <a:bodyPr>
            <a:spAutoFit/>
          </a:bodyPr>
          <a:lstStyle/>
          <a:p>
            <a:pPr algn="ctr" fontAlgn="base">
              <a:spcBef>
                <a:spcPct val="20000"/>
              </a:spcBef>
              <a:spcAft>
                <a:spcPct val="0"/>
              </a:spcAft>
              <a:buClr>
                <a:srgbClr val="FF7003"/>
              </a:buClr>
              <a:defRPr/>
            </a:pP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ndParaRPr>
          </a:p>
          <a:p>
            <a:pPr algn="ctr" fontAlgn="base">
              <a:spcBef>
                <a:spcPct val="20000"/>
              </a:spcBef>
              <a:spcAft>
                <a:spcPct val="0"/>
              </a:spcAft>
              <a:buClr>
                <a:srgbClr val="FF7003"/>
              </a:buClr>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rPr>
              <a:t>Back off!!!</a:t>
            </a:r>
          </a:p>
          <a:p>
            <a:pPr algn="ctr" fontAlgn="base">
              <a:spcBef>
                <a:spcPct val="20000"/>
              </a:spcBef>
              <a:spcAft>
                <a:spcPct val="0"/>
              </a:spcAft>
              <a:buClr>
                <a:srgbClr val="FF7003"/>
              </a:buClr>
              <a:defRPr/>
            </a:pP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6321AD-8064-4F2D-B2C3-EB19817A8717}"/>
              </a:ext>
            </a:extLst>
          </p:cNvPr>
          <p:cNvPicPr>
            <a:picLocks noChangeAspect="1"/>
          </p:cNvPicPr>
          <p:nvPr/>
        </p:nvPicPr>
        <p:blipFill>
          <a:blip r:embed="rId2"/>
          <a:stretch>
            <a:fillRect/>
          </a:stretch>
        </p:blipFill>
        <p:spPr>
          <a:xfrm>
            <a:off x="619441" y="416689"/>
            <a:ext cx="10630273" cy="5428526"/>
          </a:xfrm>
          <a:prstGeom prst="rect">
            <a:avLst/>
          </a:prstGeom>
        </p:spPr>
      </p:pic>
    </p:spTree>
    <p:extLst>
      <p:ext uri="{BB962C8B-B14F-4D97-AF65-F5344CB8AC3E}">
        <p14:creationId xmlns:p14="http://schemas.microsoft.com/office/powerpoint/2010/main" val="3150677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ooter Placeholder 1"/>
          <p:cNvSpPr>
            <a:spLocks noGrp="1"/>
          </p:cNvSpPr>
          <p:nvPr>
            <p:ph type="ftr" sz="quarter" idx="10"/>
          </p:nvPr>
        </p:nvSpPr>
        <p:spPr>
          <a:xfrm>
            <a:off x="1524000" y="638968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3" name="Picture 4" descr="nickB_080926_3952"/>
          <p:cNvPicPr>
            <a:picLocks noChangeAspect="1" noChangeArrowheads="1"/>
          </p:cNvPicPr>
          <p:nvPr/>
        </p:nvPicPr>
        <p:blipFill rotWithShape="1">
          <a:blip r:embed="rId2"/>
          <a:srcRect r="30264" b="20373"/>
          <a:stretch/>
        </p:blipFill>
        <p:spPr bwMode="auto">
          <a:xfrm>
            <a:off x="1739900" y="620713"/>
            <a:ext cx="5727700" cy="5383212"/>
          </a:xfrm>
          <a:prstGeom prst="rect">
            <a:avLst/>
          </a:prstGeom>
          <a:ln>
            <a:noFill/>
          </a:ln>
          <a:effectLst>
            <a:outerShdw blurRad="292100" dist="139700" dir="2700000" algn="tl" rotWithShape="0">
              <a:srgbClr val="333333">
                <a:alpha val="65000"/>
              </a:srgbClr>
            </a:outerShdw>
          </a:effectLst>
        </p:spPr>
      </p:pic>
      <p:sp>
        <p:nvSpPr>
          <p:cNvPr id="4" name="Content Placeholder 10"/>
          <p:cNvSpPr txBox="1">
            <a:spLocks/>
          </p:cNvSpPr>
          <p:nvPr/>
        </p:nvSpPr>
        <p:spPr>
          <a:xfrm>
            <a:off x="7608889" y="292101"/>
            <a:ext cx="3240087" cy="1120775"/>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sz="2800" kern="0" dirty="0">
                <a:solidFill>
                  <a:srgbClr val="000000"/>
                </a:solidFill>
                <a:latin typeface="Trebuchet MS"/>
              </a:rPr>
              <a:t>Indirect gaze (“whale eye”)</a:t>
            </a:r>
          </a:p>
          <a:p>
            <a:pPr>
              <a:defRPr/>
            </a:pPr>
            <a:r>
              <a:rPr lang="en-US" sz="2800" kern="0" dirty="0">
                <a:solidFill>
                  <a:srgbClr val="000000"/>
                </a:solidFill>
                <a:latin typeface="Trebuchet MS"/>
              </a:rPr>
              <a:t>Flattened ears</a:t>
            </a:r>
          </a:p>
          <a:p>
            <a:pPr>
              <a:defRPr/>
            </a:pPr>
            <a:r>
              <a:rPr lang="en-US" sz="2800" kern="0" dirty="0">
                <a:solidFill>
                  <a:srgbClr val="000000"/>
                </a:solidFill>
                <a:latin typeface="Trebuchet MS"/>
              </a:rPr>
              <a:t>Tucked tail</a:t>
            </a:r>
          </a:p>
          <a:p>
            <a:pPr>
              <a:defRPr/>
            </a:pPr>
            <a:r>
              <a:rPr lang="en-US" sz="2800" kern="0" dirty="0">
                <a:solidFill>
                  <a:srgbClr val="000000"/>
                </a:solidFill>
                <a:latin typeface="Trebuchet MS"/>
              </a:rPr>
              <a:t>Lowered posture</a:t>
            </a:r>
          </a:p>
          <a:p>
            <a:pPr>
              <a:defRPr/>
            </a:pPr>
            <a:r>
              <a:rPr lang="en-US" sz="2800" kern="0" dirty="0">
                <a:solidFill>
                  <a:srgbClr val="000000"/>
                </a:solidFill>
                <a:latin typeface="Trebuchet MS"/>
              </a:rPr>
              <a:t>Weight shifted away</a:t>
            </a:r>
          </a:p>
          <a:p>
            <a:pPr>
              <a:defRPr/>
            </a:pPr>
            <a:r>
              <a:rPr lang="en-US" sz="2800" kern="0" dirty="0">
                <a:solidFill>
                  <a:srgbClr val="000000"/>
                </a:solidFill>
                <a:latin typeface="Trebuchet MS"/>
              </a:rPr>
              <a:t>Lips retracted, teeth showing</a:t>
            </a:r>
          </a:p>
          <a:p>
            <a:pPr marL="0" indent="0">
              <a:buNone/>
              <a:defRPr/>
            </a:pPr>
            <a:endParaRPr lang="en-US" kern="0" dirty="0">
              <a:solidFill>
                <a:srgbClr val="FFFFFF">
                  <a:lumMod val="65000"/>
                </a:srgbClr>
              </a:solidFill>
              <a:latin typeface="Trebuchet MS"/>
            </a:endParaRPr>
          </a:p>
        </p:txBody>
      </p:sp>
      <p:sp>
        <p:nvSpPr>
          <p:cNvPr id="6" name="TextBox 5"/>
          <p:cNvSpPr txBox="1"/>
          <p:nvPr/>
        </p:nvSpPr>
        <p:spPr>
          <a:xfrm>
            <a:off x="8112125" y="5251450"/>
            <a:ext cx="1944688" cy="1138238"/>
          </a:xfrm>
          <a:prstGeom prst="rect">
            <a:avLst/>
          </a:prstGeom>
          <a:solidFill>
            <a:srgbClr val="FF0000"/>
          </a:solidFill>
        </p:spPr>
        <p:txBody>
          <a:bodyPr>
            <a:spAutoFit/>
          </a:bodyPr>
          <a:lstStyle/>
          <a:p>
            <a:pPr algn="ctr" fontAlgn="base">
              <a:spcBef>
                <a:spcPct val="20000"/>
              </a:spcBef>
              <a:spcAft>
                <a:spcPct val="0"/>
              </a:spcAft>
              <a:buClr>
                <a:srgbClr val="FF7003"/>
              </a:buClr>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ndParaRPr>
          </a:p>
          <a:p>
            <a:pPr algn="ctr" fontAlgn="base">
              <a:spcBef>
                <a:spcPct val="20000"/>
              </a:spcBef>
              <a:spcAft>
                <a:spcPct val="0"/>
              </a:spcAft>
              <a:buClr>
                <a:srgbClr val="FF7003"/>
              </a:buClr>
              <a:defRPr/>
            </a:pPr>
            <a:r>
              <a:rPr lang="en-US" sz="2000" b="1" dirty="0">
                <a:solidFill>
                  <a:srgbClr val="FFFFFF"/>
                </a:solidFill>
                <a:effectLst>
                  <a:outerShdw blurRad="38100" dist="38100" dir="2700000" algn="tl">
                    <a:srgbClr val="000000">
                      <a:alpha val="43137"/>
                    </a:srgbClr>
                  </a:outerShdw>
                </a:effectLst>
                <a:latin typeface="Arial" panose="020B0604020202020204" pitchFamily="34" charset="0"/>
              </a:rPr>
              <a:t>Back off!!!</a:t>
            </a:r>
          </a:p>
          <a:p>
            <a:pPr algn="ctr" fontAlgn="base">
              <a:spcBef>
                <a:spcPct val="20000"/>
              </a:spcBef>
              <a:spcAft>
                <a:spcPct val="0"/>
              </a:spcAft>
              <a:buClr>
                <a:srgbClr val="FF7003"/>
              </a:buClr>
              <a:defRPr/>
            </a:pP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Footer Placeholder 1"/>
          <p:cNvSpPr>
            <a:spLocks noGrp="1"/>
          </p:cNvSpPr>
          <p:nvPr>
            <p:ph type="ftr" sz="quarter" idx="10"/>
          </p:nvPr>
        </p:nvSpPr>
        <p:spPr>
          <a:xfrm>
            <a:off x="1520825" y="63944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62466" name="Picture 4" descr="nickB_080926_3952"/>
          <p:cNvPicPr>
            <a:picLocks noChangeAspect="1" noChangeArrowheads="1"/>
          </p:cNvPicPr>
          <p:nvPr/>
        </p:nvPicPr>
        <p:blipFill>
          <a:blip r:embed="rId3"/>
          <a:srcRect b="20373"/>
          <a:stretch>
            <a:fillRect/>
          </a:stretch>
        </p:blipFill>
        <p:spPr bwMode="auto">
          <a:xfrm>
            <a:off x="1739901" y="333375"/>
            <a:ext cx="4284663" cy="2808288"/>
          </a:xfrm>
          <a:prstGeom prst="rect">
            <a:avLst/>
          </a:prstGeom>
          <a:ln>
            <a:noFill/>
          </a:ln>
          <a:effectLst>
            <a:outerShdw blurRad="292100" dist="139700" dir="2700000" algn="tl" rotWithShape="0">
              <a:srgbClr val="333333">
                <a:alpha val="65000"/>
              </a:srgbClr>
            </a:outerShdw>
          </a:effectLst>
        </p:spPr>
      </p:pic>
      <p:pic>
        <p:nvPicPr>
          <p:cNvPr id="3" name="Picture 4" descr="nickB_080926_3953"/>
          <p:cNvPicPr>
            <a:picLocks noChangeAspect="1" noChangeArrowheads="1"/>
          </p:cNvPicPr>
          <p:nvPr/>
        </p:nvPicPr>
        <p:blipFill>
          <a:blip r:embed="rId4"/>
          <a:srcRect b="17729"/>
          <a:stretch>
            <a:fillRect/>
          </a:stretch>
        </p:blipFill>
        <p:spPr bwMode="auto">
          <a:xfrm>
            <a:off x="6235701" y="260351"/>
            <a:ext cx="4181475" cy="2881313"/>
          </a:xfrm>
          <a:prstGeom prst="rect">
            <a:avLst/>
          </a:prstGeom>
          <a:ln>
            <a:noFill/>
          </a:ln>
          <a:effectLst>
            <a:outerShdw blurRad="292100" dist="139700" dir="2700000" algn="tl" rotWithShape="0">
              <a:srgbClr val="333333">
                <a:alpha val="65000"/>
              </a:srgbClr>
            </a:outerShdw>
          </a:effectLst>
        </p:spPr>
      </p:pic>
      <p:pic>
        <p:nvPicPr>
          <p:cNvPr id="4" name="Picture 4" descr="nickB_080926_3954"/>
          <p:cNvPicPr>
            <a:picLocks noChangeAspect="1" noChangeArrowheads="1"/>
          </p:cNvPicPr>
          <p:nvPr/>
        </p:nvPicPr>
        <p:blipFill>
          <a:blip r:embed="rId5"/>
          <a:srcRect b="17362"/>
          <a:stretch>
            <a:fillRect/>
          </a:stretch>
        </p:blipFill>
        <p:spPr bwMode="auto">
          <a:xfrm>
            <a:off x="1774826" y="3429000"/>
            <a:ext cx="4322763" cy="2952750"/>
          </a:xfrm>
          <a:prstGeom prst="rect">
            <a:avLst/>
          </a:prstGeom>
          <a:ln>
            <a:noFill/>
          </a:ln>
          <a:effectLst>
            <a:outerShdw blurRad="292100" dist="139700" dir="2700000" algn="tl" rotWithShape="0">
              <a:srgbClr val="333333">
                <a:alpha val="65000"/>
              </a:srgbClr>
            </a:outerShdw>
          </a:effectLst>
        </p:spPr>
      </p:pic>
      <p:pic>
        <p:nvPicPr>
          <p:cNvPr id="5" name="Picture 4" descr="nickB_080926_3955"/>
          <p:cNvPicPr>
            <a:picLocks noChangeAspect="1" noChangeArrowheads="1"/>
          </p:cNvPicPr>
          <p:nvPr/>
        </p:nvPicPr>
        <p:blipFill>
          <a:blip r:embed="rId6"/>
          <a:srcRect l="6612" b="17494"/>
          <a:stretch>
            <a:fillRect/>
          </a:stretch>
        </p:blipFill>
        <p:spPr bwMode="auto">
          <a:xfrm>
            <a:off x="6276975" y="3500439"/>
            <a:ext cx="4211638" cy="289718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8" name="Footer Placeholder 1"/>
          <p:cNvSpPr>
            <a:spLocks noGrp="1"/>
          </p:cNvSpPr>
          <p:nvPr>
            <p:ph type="ftr" sz="quarter" idx="10"/>
          </p:nvPr>
        </p:nvSpPr>
        <p:spPr>
          <a:xfrm>
            <a:off x="1524000" y="638968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5" name="Title 1"/>
          <p:cNvSpPr txBox="1">
            <a:spLocks/>
          </p:cNvSpPr>
          <p:nvPr/>
        </p:nvSpPr>
        <p:spPr>
          <a:xfrm>
            <a:off x="1703512" y="44624"/>
            <a:ext cx="8784976"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2800" kern="0" dirty="0">
                <a:solidFill>
                  <a:srgbClr val="000000"/>
                </a:solidFill>
                <a:latin typeface="Trebuchet MS"/>
              </a:rPr>
              <a:t>Dogs that are uncomfortable usually respond well when humans mimic dogs’ submissive, non-threatening body language.</a:t>
            </a:r>
          </a:p>
        </p:txBody>
      </p:sp>
      <p:pic>
        <p:nvPicPr>
          <p:cNvPr id="6" name="Picture 5" descr="BIZ_3043 1.jpg"/>
          <p:cNvPicPr>
            <a:picLocks noGrp="1" noChangeAspect="1"/>
          </p:cNvPicPr>
          <p:nvPr isPhoto="1"/>
        </p:nvPicPr>
        <p:blipFill>
          <a:blip r:embed="rId3"/>
          <a:srcRect l="2439"/>
          <a:stretch>
            <a:fillRect/>
          </a:stretch>
        </p:blipFill>
        <p:spPr bwMode="auto">
          <a:xfrm>
            <a:off x="2748336" y="1484785"/>
            <a:ext cx="6588025" cy="498224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Footer Placeholder 1"/>
          <p:cNvSpPr>
            <a:spLocks noGrp="1"/>
          </p:cNvSpPr>
          <p:nvPr>
            <p:ph type="ftr" sz="quarter" idx="10"/>
          </p:nvPr>
        </p:nvSpPr>
        <p:spPr>
          <a:xfrm>
            <a:off x="1524000" y="638968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4" name="Picture 3"/>
          <p:cNvPicPr>
            <a:picLocks noChangeAspect="1"/>
          </p:cNvPicPr>
          <p:nvPr/>
        </p:nvPicPr>
        <p:blipFill>
          <a:blip r:embed="rId3"/>
          <a:stretch>
            <a:fillRect/>
          </a:stretch>
        </p:blipFill>
        <p:spPr>
          <a:xfrm>
            <a:off x="1993900" y="404814"/>
            <a:ext cx="4083050" cy="5445125"/>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6600825" y="1700213"/>
            <a:ext cx="3879850"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3200" kern="0" dirty="0">
                <a:solidFill>
                  <a:srgbClr val="000000"/>
                </a:solidFill>
                <a:latin typeface="Trebuchet MS"/>
              </a:rPr>
              <a:t>What would you change about this interaction?</a:t>
            </a:r>
          </a:p>
        </p:txBody>
      </p:sp>
    </p:spTree>
    <p:extLst>
      <p:ext uri="{BB962C8B-B14F-4D97-AF65-F5344CB8AC3E}">
        <p14:creationId xmlns:p14="http://schemas.microsoft.com/office/powerpoint/2010/main" val="3836204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6" name="Footer Placeholder 1"/>
          <p:cNvSpPr>
            <a:spLocks noGrp="1"/>
          </p:cNvSpPr>
          <p:nvPr>
            <p:ph type="ftr" sz="quarter" idx="10"/>
          </p:nvPr>
        </p:nvSpPr>
        <p:spPr>
          <a:xfrm>
            <a:off x="1538288" y="638968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4" name="Picture 3"/>
          <p:cNvPicPr>
            <a:picLocks noChangeAspect="1"/>
          </p:cNvPicPr>
          <p:nvPr/>
        </p:nvPicPr>
        <p:blipFill>
          <a:blip r:embed="rId3"/>
          <a:stretch>
            <a:fillRect/>
          </a:stretch>
        </p:blipFill>
        <p:spPr>
          <a:xfrm>
            <a:off x="1957388" y="549275"/>
            <a:ext cx="4138612" cy="551815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6383339" y="1700213"/>
            <a:ext cx="3881437"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3200" kern="0" dirty="0">
                <a:solidFill>
                  <a:srgbClr val="000000"/>
                </a:solidFill>
                <a:latin typeface="Trebuchet MS"/>
              </a:rPr>
              <a:t>What would you change about this interaction?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Footer Placeholder 1"/>
          <p:cNvSpPr>
            <a:spLocks noGrp="1"/>
          </p:cNvSpPr>
          <p:nvPr>
            <p:ph type="ftr" sz="quarter" idx="10"/>
          </p:nvPr>
        </p:nvSpPr>
        <p:spPr>
          <a:xfrm>
            <a:off x="1555750" y="637540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3" name="Picture 2"/>
          <p:cNvPicPr>
            <a:picLocks noChangeAspect="1"/>
          </p:cNvPicPr>
          <p:nvPr/>
        </p:nvPicPr>
        <p:blipFill>
          <a:blip r:embed="rId3"/>
          <a:stretch>
            <a:fillRect/>
          </a:stretch>
        </p:blipFill>
        <p:spPr>
          <a:xfrm>
            <a:off x="1919288" y="333376"/>
            <a:ext cx="4227512" cy="56372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524000" y="6404315"/>
            <a:ext cx="5943600" cy="476250"/>
          </a:xfrm>
        </p:spPr>
        <p:txBody>
          <a:bodyPr/>
          <a:lstStyle/>
          <a:p>
            <a:pPr fontAlgn="base">
              <a:spcAft>
                <a:spcPct val="0"/>
              </a:spcAft>
              <a:defRPr/>
            </a:pPr>
            <a:endParaRPr lang="en-US" dirty="0"/>
          </a:p>
          <a:p>
            <a:pPr fontAlgn="base">
              <a:spcAft>
                <a:spcPct val="0"/>
              </a:spcAft>
              <a:defRPr/>
            </a:pPr>
            <a:r>
              <a:rPr lang="en-US" dirty="0"/>
              <a:t>COPYRIGHT </a:t>
            </a:r>
            <a:r>
              <a:rPr lang="en-US" dirty="0">
                <a:cs typeface="Arial" charset="0"/>
              </a:rPr>
              <a:t>© 2018. ASPCA®. ALL RIGHTS RESERVED.</a:t>
            </a:r>
          </a:p>
        </p:txBody>
      </p:sp>
      <p:sp>
        <p:nvSpPr>
          <p:cNvPr id="4" name="Title 1"/>
          <p:cNvSpPr txBox="1">
            <a:spLocks/>
          </p:cNvSpPr>
          <p:nvPr/>
        </p:nvSpPr>
        <p:spPr>
          <a:xfrm>
            <a:off x="1981200" y="44625"/>
            <a:ext cx="8345488"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3200" kern="0" dirty="0">
                <a:solidFill>
                  <a:srgbClr val="000000"/>
                </a:solidFill>
                <a:latin typeface="Trebuchet MS"/>
              </a:rPr>
              <a:t>Do not turn your back on a dog that’s feeling uncomfortable.</a:t>
            </a:r>
          </a:p>
        </p:txBody>
      </p:sp>
      <p:pic>
        <p:nvPicPr>
          <p:cNvPr id="5" name="Grifter and Emm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7568" y="1101832"/>
            <a:ext cx="7848872" cy="5351504"/>
          </a:xfrm>
          <a:prstGeom prst="rect">
            <a:avLst/>
          </a:prstGeom>
        </p:spPr>
      </p:pic>
    </p:spTree>
    <p:extLst>
      <p:ext uri="{BB962C8B-B14F-4D97-AF65-F5344CB8AC3E}">
        <p14:creationId xmlns:p14="http://schemas.microsoft.com/office/powerpoint/2010/main" val="522854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oter Placeholder 1"/>
          <p:cNvSpPr>
            <a:spLocks noGrp="1"/>
          </p:cNvSpPr>
          <p:nvPr>
            <p:ph type="ftr" sz="quarter" idx="10"/>
          </p:nvPr>
        </p:nvSpPr>
        <p:spPr>
          <a:xfrm>
            <a:off x="1524000" y="6373813"/>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4" name="Title 1"/>
          <p:cNvSpPr txBox="1">
            <a:spLocks/>
          </p:cNvSpPr>
          <p:nvPr/>
        </p:nvSpPr>
        <p:spPr>
          <a:xfrm>
            <a:off x="1703389" y="306388"/>
            <a:ext cx="8632825"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3200" kern="0" dirty="0">
                <a:solidFill>
                  <a:srgbClr val="000000"/>
                </a:solidFill>
                <a:latin typeface="Trebuchet MS"/>
              </a:rPr>
              <a:t>Would you pet this dog?</a:t>
            </a:r>
          </a:p>
        </p:txBody>
      </p:sp>
      <p:pic>
        <p:nvPicPr>
          <p:cNvPr id="6" name="Picture 2" descr="Feral Prince"/>
          <p:cNvPicPr>
            <a:picLocks noChangeAspect="1" noChangeArrowheads="1"/>
          </p:cNvPicPr>
          <p:nvPr/>
        </p:nvPicPr>
        <p:blipFill>
          <a:blip r:embed="rId3"/>
          <a:srcRect/>
          <a:stretch>
            <a:fillRect/>
          </a:stretch>
        </p:blipFill>
        <p:spPr bwMode="auto">
          <a:xfrm>
            <a:off x="2244725" y="981075"/>
            <a:ext cx="7596188" cy="4991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Footer Placeholder 1"/>
          <p:cNvSpPr>
            <a:spLocks noGrp="1"/>
          </p:cNvSpPr>
          <p:nvPr>
            <p:ph type="ftr" sz="quarter" idx="10"/>
          </p:nvPr>
        </p:nvSpPr>
        <p:spPr>
          <a:xfrm>
            <a:off x="1538288" y="6389688"/>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5" name="Title 1"/>
          <p:cNvSpPr txBox="1">
            <a:spLocks/>
          </p:cNvSpPr>
          <p:nvPr/>
        </p:nvSpPr>
        <p:spPr>
          <a:xfrm>
            <a:off x="1847850" y="333376"/>
            <a:ext cx="8345488"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3200" kern="0" dirty="0">
                <a:solidFill>
                  <a:srgbClr val="000000"/>
                </a:solidFill>
                <a:latin typeface="Trebuchet MS"/>
              </a:rPr>
              <a:t>When uncertain about a dog’s motivation, always default to tossing treats</a:t>
            </a:r>
          </a:p>
        </p:txBody>
      </p:sp>
      <p:pic>
        <p:nvPicPr>
          <p:cNvPr id="2" name="Picture 1"/>
          <p:cNvPicPr>
            <a:picLocks noChangeAspect="1"/>
          </p:cNvPicPr>
          <p:nvPr/>
        </p:nvPicPr>
        <p:blipFill rotWithShape="1">
          <a:blip r:embed="rId3"/>
          <a:srcRect l="13620" t="8970" r="11568"/>
          <a:stretch/>
        </p:blipFill>
        <p:spPr>
          <a:xfrm>
            <a:off x="3143250" y="1520826"/>
            <a:ext cx="5976938" cy="486886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2750" t="17871" r="2750" b="17870"/>
          <a:stretch/>
        </p:blipFill>
        <p:spPr>
          <a:xfrm>
            <a:off x="8543925" y="4964114"/>
            <a:ext cx="1873250" cy="12731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Footer Placeholder 1"/>
          <p:cNvSpPr>
            <a:spLocks noGrp="1"/>
          </p:cNvSpPr>
          <p:nvPr>
            <p:ph type="ftr" sz="quarter" idx="10"/>
          </p:nvPr>
        </p:nvSpPr>
        <p:spPr>
          <a:xfrm>
            <a:off x="1524000"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3" name="Offer Treat Hard Star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bwMode="auto">
          <a:xfrm>
            <a:off x="1514475"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6637F8-807F-47D1-B632-FD7A5FC3F6CA}"/>
              </a:ext>
            </a:extLst>
          </p:cNvPr>
          <p:cNvPicPr>
            <a:picLocks noChangeAspect="1"/>
          </p:cNvPicPr>
          <p:nvPr/>
        </p:nvPicPr>
        <p:blipFill>
          <a:blip r:embed="rId2"/>
          <a:stretch>
            <a:fillRect/>
          </a:stretch>
        </p:blipFill>
        <p:spPr>
          <a:xfrm>
            <a:off x="495818" y="334844"/>
            <a:ext cx="10811981" cy="5348326"/>
          </a:xfrm>
          <a:prstGeom prst="rect">
            <a:avLst/>
          </a:prstGeom>
        </p:spPr>
      </p:pic>
    </p:spTree>
    <p:extLst>
      <p:ext uri="{BB962C8B-B14F-4D97-AF65-F5344CB8AC3E}">
        <p14:creationId xmlns:p14="http://schemas.microsoft.com/office/powerpoint/2010/main" val="1467805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ooter Placeholder 1"/>
          <p:cNvSpPr>
            <a:spLocks noGrp="1"/>
          </p:cNvSpPr>
          <p:nvPr>
            <p:ph type="ftr" sz="quarter" idx="10"/>
          </p:nvPr>
        </p:nvSpPr>
        <p:spPr>
          <a:xfrm>
            <a:off x="1504950" y="6378575"/>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4" name="Title 1"/>
          <p:cNvSpPr txBox="1">
            <a:spLocks/>
          </p:cNvSpPr>
          <p:nvPr/>
        </p:nvSpPr>
        <p:spPr>
          <a:xfrm>
            <a:off x="1981201" y="285751"/>
            <a:ext cx="8353425"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Vocalizations</a:t>
            </a:r>
          </a:p>
        </p:txBody>
      </p:sp>
      <p:sp>
        <p:nvSpPr>
          <p:cNvPr id="5" name="Content Placeholder 10"/>
          <p:cNvSpPr txBox="1">
            <a:spLocks/>
          </p:cNvSpPr>
          <p:nvPr/>
        </p:nvSpPr>
        <p:spPr>
          <a:xfrm>
            <a:off x="6456364" y="2044701"/>
            <a:ext cx="4537075" cy="1122363"/>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sz="2800" kern="0" dirty="0">
                <a:solidFill>
                  <a:srgbClr val="000000"/>
                </a:solidFill>
                <a:latin typeface="Trebuchet MS"/>
              </a:rPr>
              <a:t>Attention/Play</a:t>
            </a:r>
          </a:p>
          <a:p>
            <a:pPr>
              <a:defRPr/>
            </a:pPr>
            <a:r>
              <a:rPr lang="en-US" sz="2800" kern="0" dirty="0">
                <a:solidFill>
                  <a:srgbClr val="000000"/>
                </a:solidFill>
                <a:latin typeface="Trebuchet MS"/>
              </a:rPr>
              <a:t>Distress/Conflict *</a:t>
            </a:r>
          </a:p>
          <a:p>
            <a:pPr>
              <a:defRPr/>
            </a:pPr>
            <a:r>
              <a:rPr lang="en-US" sz="2800" kern="0" dirty="0">
                <a:solidFill>
                  <a:srgbClr val="000000"/>
                </a:solidFill>
                <a:latin typeface="Trebuchet MS"/>
              </a:rPr>
              <a:t>Alarm/Territorial *</a:t>
            </a:r>
          </a:p>
          <a:p>
            <a:pPr>
              <a:defRPr/>
            </a:pPr>
            <a:r>
              <a:rPr lang="en-US" sz="2800" kern="0" dirty="0">
                <a:solidFill>
                  <a:srgbClr val="000000"/>
                </a:solidFill>
                <a:latin typeface="Trebuchet MS"/>
              </a:rPr>
              <a:t>Defensive Threat *</a:t>
            </a:r>
          </a:p>
          <a:p>
            <a:pPr>
              <a:defRPr/>
            </a:pPr>
            <a:r>
              <a:rPr lang="en-US" sz="2800" kern="0" dirty="0">
                <a:solidFill>
                  <a:srgbClr val="000000"/>
                </a:solidFill>
                <a:latin typeface="Trebuchet MS"/>
              </a:rPr>
              <a:t>Offensive Warning *</a:t>
            </a:r>
          </a:p>
          <a:p>
            <a:pPr>
              <a:defRPr/>
            </a:pPr>
            <a:r>
              <a:rPr lang="en-US" sz="2800" kern="0" dirty="0">
                <a:solidFill>
                  <a:srgbClr val="000000"/>
                </a:solidFill>
                <a:latin typeface="Trebuchet MS"/>
              </a:rPr>
              <a:t>Predatory Chase</a:t>
            </a:r>
          </a:p>
          <a:p>
            <a:pPr marL="0" indent="0">
              <a:buNone/>
              <a:defRPr/>
            </a:pPr>
            <a:endParaRPr lang="en-US" kern="0" dirty="0">
              <a:solidFill>
                <a:srgbClr val="FFFFFF">
                  <a:lumMod val="65000"/>
                </a:srgbClr>
              </a:solidFill>
              <a:latin typeface="Trebuchet MS"/>
            </a:endParaRPr>
          </a:p>
        </p:txBody>
      </p:sp>
      <p:pic>
        <p:nvPicPr>
          <p:cNvPr id="3" name="Picture 2"/>
          <p:cNvPicPr>
            <a:picLocks noChangeAspect="1"/>
          </p:cNvPicPr>
          <p:nvPr/>
        </p:nvPicPr>
        <p:blipFill>
          <a:blip r:embed="rId3"/>
          <a:stretch>
            <a:fillRect/>
          </a:stretch>
        </p:blipFill>
        <p:spPr>
          <a:xfrm>
            <a:off x="1847851" y="1268413"/>
            <a:ext cx="4511675" cy="45259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Footer Placeholder 1"/>
          <p:cNvSpPr>
            <a:spLocks noGrp="1"/>
          </p:cNvSpPr>
          <p:nvPr>
            <p:ph type="ftr" sz="quarter" idx="10"/>
          </p:nvPr>
        </p:nvSpPr>
        <p:spPr>
          <a:xfrm>
            <a:off x="1524000"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3" name="Picture 2"/>
          <p:cNvPicPr>
            <a:picLocks noChangeAspect="1"/>
          </p:cNvPicPr>
          <p:nvPr/>
        </p:nvPicPr>
        <p:blipFill>
          <a:blip r:embed="rId3"/>
          <a:stretch>
            <a:fillRect/>
          </a:stretch>
        </p:blipFill>
        <p:spPr>
          <a:xfrm>
            <a:off x="2737644" y="260648"/>
            <a:ext cx="6480175" cy="4319588"/>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1981201" y="4705351"/>
            <a:ext cx="7993063"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3200" kern="0" dirty="0">
                <a:solidFill>
                  <a:srgbClr val="000000"/>
                </a:solidFill>
                <a:latin typeface="Trebuchet MS"/>
              </a:rPr>
              <a:t>Dr. Sophia Yin analyzed dogs’ barks and determined that specific vocalizations were associated with different contexts.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Footer Placeholder 1"/>
          <p:cNvSpPr>
            <a:spLocks noGrp="1"/>
          </p:cNvSpPr>
          <p:nvPr>
            <p:ph type="ftr" sz="quarter" idx="10"/>
          </p:nvPr>
        </p:nvSpPr>
        <p:spPr>
          <a:xfrm>
            <a:off x="1517650"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2" name="Picture 1"/>
          <p:cNvPicPr>
            <a:picLocks noChangeAspect="1"/>
          </p:cNvPicPr>
          <p:nvPr/>
        </p:nvPicPr>
        <p:blipFill rotWithShape="1">
          <a:blip r:embed="rId9"/>
          <a:srcRect l="46063" t="10995" b="8631"/>
          <a:stretch/>
        </p:blipFill>
        <p:spPr>
          <a:xfrm>
            <a:off x="2782889" y="1860550"/>
            <a:ext cx="4154487" cy="4122738"/>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2279651" y="352426"/>
            <a:ext cx="7993063"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2800" kern="0" dirty="0">
                <a:solidFill>
                  <a:srgbClr val="000000"/>
                </a:solidFill>
                <a:latin typeface="Trebuchet MS"/>
              </a:rPr>
              <a:t>Growls are a dog’s warning signal. You DO NOT want to punish a dog for growling, lest you inhibit the dog from warning.</a:t>
            </a:r>
          </a:p>
        </p:txBody>
      </p:sp>
      <p:pic>
        <p:nvPicPr>
          <p:cNvPr id="3" name="Foodguard Bark.mo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7454900" y="1909763"/>
            <a:ext cx="16271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lay Bark.mo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a:stretch>
            <a:fillRect/>
          </a:stretch>
        </p:blipFill>
        <p:spPr bwMode="auto">
          <a:xfrm>
            <a:off x="7454900" y="3289300"/>
            <a:ext cx="16271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hreateningstranger Bark.mo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extLst>
              <a:ext uri="{28A0092B-C50C-407E-A947-70E740481C1C}">
                <a14:useLocalDpi xmlns:a14="http://schemas.microsoft.com/office/drawing/2010/main" val="0"/>
              </a:ext>
            </a:extLst>
          </a:blip>
          <a:srcRect/>
          <a:stretch>
            <a:fillRect/>
          </a:stretch>
        </p:blipFill>
        <p:spPr bwMode="auto">
          <a:xfrm>
            <a:off x="7454900" y="4713923"/>
            <a:ext cx="16271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1"/>
          <p:cNvSpPr txBox="1">
            <a:spLocks/>
          </p:cNvSpPr>
          <p:nvPr/>
        </p:nvSpPr>
        <p:spPr bwMode="auto">
          <a:xfrm>
            <a:off x="2782889" y="5965825"/>
            <a:ext cx="4105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algn="ctr" fontAlgn="base">
              <a:spcBef>
                <a:spcPct val="0"/>
              </a:spcBef>
              <a:spcAft>
                <a:spcPct val="0"/>
              </a:spcAft>
              <a:buClrTx/>
              <a:buNone/>
            </a:pPr>
            <a:r>
              <a:rPr lang="en-US" altLang="en-US" sz="1200" dirty="0">
                <a:solidFill>
                  <a:srgbClr val="000000"/>
                </a:solidFill>
                <a:latin typeface="Century Gothic" panose="020B0502020202020204" pitchFamily="34" charset="0"/>
              </a:rPr>
              <a:t>PHOTOGRAPH COURTESY OF BETH MARTIN</a:t>
            </a:r>
          </a:p>
          <a:p>
            <a:pPr algn="ctr" fontAlgn="base">
              <a:spcBef>
                <a:spcPct val="0"/>
              </a:spcBef>
              <a:spcAft>
                <a:spcPct val="0"/>
              </a:spcAft>
              <a:buClrTx/>
              <a:buNone/>
            </a:pPr>
            <a:r>
              <a:rPr lang="en-US" altLang="en-US" sz="1200" dirty="0">
                <a:solidFill>
                  <a:srgbClr val="000000"/>
                </a:solidFill>
                <a:latin typeface="Century Gothic" panose="020B0502020202020204" pitchFamily="34" charset="0"/>
                <a:cs typeface="Arial" panose="020B0604020202020204" pitchFamily="34" charset="0"/>
              </a:rPr>
              <a:t>AUDIO CLIPS PROVIDED BY PATRICIA MCCONNELL</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Footer Placeholder 1"/>
          <p:cNvSpPr>
            <a:spLocks noGrp="1"/>
          </p:cNvSpPr>
          <p:nvPr>
            <p:ph type="ftr" sz="quarter" idx="10"/>
          </p:nvPr>
        </p:nvSpPr>
        <p:spPr>
          <a:xfrm>
            <a:off x="1504950" y="6378575"/>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4" name="Title 1"/>
          <p:cNvSpPr txBox="1">
            <a:spLocks/>
          </p:cNvSpPr>
          <p:nvPr/>
        </p:nvSpPr>
        <p:spPr>
          <a:xfrm>
            <a:off x="1992314" y="476251"/>
            <a:ext cx="8353425"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Olfactory Signals</a:t>
            </a:r>
          </a:p>
        </p:txBody>
      </p:sp>
      <p:sp>
        <p:nvSpPr>
          <p:cNvPr id="5" name="Content Placeholder 10"/>
          <p:cNvSpPr txBox="1">
            <a:spLocks/>
          </p:cNvSpPr>
          <p:nvPr/>
        </p:nvSpPr>
        <p:spPr>
          <a:xfrm>
            <a:off x="7751763" y="2606676"/>
            <a:ext cx="2901950" cy="1122363"/>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kern="0" dirty="0">
                <a:solidFill>
                  <a:srgbClr val="000000"/>
                </a:solidFill>
                <a:latin typeface="Trebuchet MS"/>
              </a:rPr>
              <a:t>Scent </a:t>
            </a:r>
          </a:p>
          <a:p>
            <a:pPr>
              <a:defRPr/>
            </a:pPr>
            <a:r>
              <a:rPr lang="en-US" kern="0" dirty="0">
                <a:solidFill>
                  <a:srgbClr val="000000"/>
                </a:solidFill>
                <a:latin typeface="Trebuchet MS"/>
              </a:rPr>
              <a:t>Pheromones</a:t>
            </a:r>
          </a:p>
          <a:p>
            <a:pPr marL="0" indent="0">
              <a:buNone/>
              <a:defRPr/>
            </a:pPr>
            <a:endParaRPr lang="en-US" kern="0" dirty="0">
              <a:solidFill>
                <a:srgbClr val="FFFFFF">
                  <a:lumMod val="65000"/>
                </a:srgbClr>
              </a:solidFill>
              <a:latin typeface="Trebuchet MS"/>
            </a:endParaRPr>
          </a:p>
        </p:txBody>
      </p:sp>
      <p:pic>
        <p:nvPicPr>
          <p:cNvPr id="2" name="Picture 1"/>
          <p:cNvPicPr>
            <a:picLocks noChangeAspect="1"/>
          </p:cNvPicPr>
          <p:nvPr/>
        </p:nvPicPr>
        <p:blipFill>
          <a:blip r:embed="rId3"/>
          <a:stretch>
            <a:fillRect/>
          </a:stretch>
        </p:blipFill>
        <p:spPr>
          <a:xfrm>
            <a:off x="1774826" y="1557339"/>
            <a:ext cx="5813425" cy="387508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Footer Placeholder 1"/>
          <p:cNvSpPr>
            <a:spLocks noGrp="1"/>
          </p:cNvSpPr>
          <p:nvPr>
            <p:ph type="ftr" sz="quarter" idx="10"/>
          </p:nvPr>
        </p:nvSpPr>
        <p:spPr>
          <a:xfrm>
            <a:off x="1504950" y="6378575"/>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4" name="Title 1"/>
          <p:cNvSpPr txBox="1">
            <a:spLocks/>
          </p:cNvSpPr>
          <p:nvPr/>
        </p:nvSpPr>
        <p:spPr>
          <a:xfrm>
            <a:off x="1992314" y="476251"/>
            <a:ext cx="8353425"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Olfactory Receptor Cells</a:t>
            </a:r>
          </a:p>
        </p:txBody>
      </p:sp>
      <p:pic>
        <p:nvPicPr>
          <p:cNvPr id="6" name="Picture 5">
            <a:extLst>
              <a:ext uri="{FF2B5EF4-FFF2-40B4-BE49-F238E27FC236}">
                <a16:creationId xmlns:a16="http://schemas.microsoft.com/office/drawing/2014/main" id="{4A1BC677-3249-4057-8B66-57B68333E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5630" y="2070021"/>
            <a:ext cx="2539716" cy="2956947"/>
          </a:xfrm>
          <a:prstGeom prst="rect">
            <a:avLst/>
          </a:prstGeom>
        </p:spPr>
      </p:pic>
      <p:sp>
        <p:nvSpPr>
          <p:cNvPr id="7" name="TextBox 6">
            <a:extLst>
              <a:ext uri="{FF2B5EF4-FFF2-40B4-BE49-F238E27FC236}">
                <a16:creationId xmlns:a16="http://schemas.microsoft.com/office/drawing/2014/main" id="{53B4DD0D-01F0-40CF-BD69-95521D2F2CCB}"/>
              </a:ext>
            </a:extLst>
          </p:cNvPr>
          <p:cNvSpPr txBox="1"/>
          <p:nvPr/>
        </p:nvSpPr>
        <p:spPr>
          <a:xfrm>
            <a:off x="2125002" y="3078749"/>
            <a:ext cx="3293031" cy="769441"/>
          </a:xfrm>
          <a:prstGeom prst="rect">
            <a:avLst/>
          </a:prstGeom>
          <a:noFill/>
        </p:spPr>
        <p:txBody>
          <a:bodyPr wrap="square" rtlCol="0">
            <a:spAutoFit/>
          </a:bodyPr>
          <a:lstStyle/>
          <a:p>
            <a:pPr eaLnBrk="0" fontAlgn="base" hangingPunct="0">
              <a:spcBef>
                <a:spcPct val="0"/>
              </a:spcBef>
              <a:spcAft>
                <a:spcPct val="0"/>
              </a:spcAft>
            </a:pPr>
            <a:r>
              <a:rPr lang="en-US" sz="4400" b="1" dirty="0">
                <a:ln>
                  <a:solidFill>
                    <a:srgbClr val="000000"/>
                  </a:solidFill>
                </a:ln>
                <a:solidFill>
                  <a:srgbClr val="FF7003"/>
                </a:solidFill>
                <a:latin typeface="Arial" panose="020B0604020202020204" pitchFamily="34" charset="0"/>
              </a:rPr>
              <a:t>~5,000,000</a:t>
            </a:r>
          </a:p>
        </p:txBody>
      </p:sp>
      <p:pic>
        <p:nvPicPr>
          <p:cNvPr id="11" name="Picture 10">
            <a:extLst>
              <a:ext uri="{FF2B5EF4-FFF2-40B4-BE49-F238E27FC236}">
                <a16:creationId xmlns:a16="http://schemas.microsoft.com/office/drawing/2014/main" id="{5E44EE1E-09D6-4124-8409-C7DD9A47F9C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864493" y="2250690"/>
            <a:ext cx="3978777" cy="2645887"/>
          </a:xfrm>
          <a:prstGeom prst="rect">
            <a:avLst/>
          </a:prstGeom>
        </p:spPr>
      </p:pic>
      <p:sp>
        <p:nvSpPr>
          <p:cNvPr id="12" name="TextBox 11">
            <a:extLst>
              <a:ext uri="{FF2B5EF4-FFF2-40B4-BE49-F238E27FC236}">
                <a16:creationId xmlns:a16="http://schemas.microsoft.com/office/drawing/2014/main" id="{CC20DDA8-8A42-4BA5-889C-2E159469B8B9}"/>
              </a:ext>
            </a:extLst>
          </p:cNvPr>
          <p:cNvSpPr txBox="1"/>
          <p:nvPr/>
        </p:nvSpPr>
        <p:spPr>
          <a:xfrm>
            <a:off x="7143478" y="5026967"/>
            <a:ext cx="2699792" cy="369332"/>
          </a:xfrm>
          <a:prstGeom prst="rect">
            <a:avLst/>
          </a:prstGeom>
          <a:noFill/>
        </p:spPr>
        <p:txBody>
          <a:bodyPr wrap="square" rtlCol="0">
            <a:spAutoFit/>
          </a:bodyPr>
          <a:lstStyle/>
          <a:p>
            <a:pPr eaLnBrk="0" fontAlgn="base" hangingPunct="0">
              <a:spcBef>
                <a:spcPct val="0"/>
              </a:spcBef>
              <a:spcAft>
                <a:spcPct val="0"/>
              </a:spcAft>
            </a:pPr>
            <a:r>
              <a:rPr lang="en-US" sz="900">
                <a:solidFill>
                  <a:srgbClr val="FFFFFF"/>
                </a:solidFill>
                <a:latin typeface="Arial" panose="020B0604020202020204" pitchFamily="34" charset="0"/>
                <a:hlinkClick r:id="rId5" tooltip="http://flickr.com/photos/lharkness/364195108"/>
              </a:rPr>
              <a:t>This Photo</a:t>
            </a:r>
            <a:r>
              <a:rPr lang="en-US" sz="900">
                <a:solidFill>
                  <a:srgbClr val="FFFFFF"/>
                </a:solidFill>
                <a:latin typeface="Arial" panose="020B0604020202020204" pitchFamily="34" charset="0"/>
              </a:rPr>
              <a:t> by Unknown Author is licensed under </a:t>
            </a:r>
            <a:r>
              <a:rPr lang="en-US" sz="900">
                <a:solidFill>
                  <a:srgbClr val="FFFFFF"/>
                </a:solidFill>
                <a:latin typeface="Arial" panose="020B0604020202020204" pitchFamily="34" charset="0"/>
                <a:hlinkClick r:id="rId6" tooltip="https://creativecommons.org/licenses/by-nc-sa/2.0/"/>
              </a:rPr>
              <a:t>CC BY-NC-SA</a:t>
            </a:r>
            <a:endParaRPr lang="en-US" sz="900">
              <a:solidFill>
                <a:srgbClr val="FFFFFF"/>
              </a:solidFill>
              <a:latin typeface="Arial" panose="020B0604020202020204" pitchFamily="34" charset="0"/>
            </a:endParaRPr>
          </a:p>
        </p:txBody>
      </p:sp>
      <p:sp>
        <p:nvSpPr>
          <p:cNvPr id="14" name="TextBox 13">
            <a:extLst>
              <a:ext uri="{FF2B5EF4-FFF2-40B4-BE49-F238E27FC236}">
                <a16:creationId xmlns:a16="http://schemas.microsoft.com/office/drawing/2014/main" id="{95104126-AFD1-45EA-9B1E-80BE287DBE4E}"/>
              </a:ext>
            </a:extLst>
          </p:cNvPr>
          <p:cNvSpPr txBox="1"/>
          <p:nvPr/>
        </p:nvSpPr>
        <p:spPr>
          <a:xfrm>
            <a:off x="5663953" y="2967803"/>
            <a:ext cx="3968015" cy="830997"/>
          </a:xfrm>
          <a:prstGeom prst="rect">
            <a:avLst/>
          </a:prstGeom>
          <a:noFill/>
        </p:spPr>
        <p:txBody>
          <a:bodyPr wrap="square" rtlCol="0">
            <a:spAutoFit/>
          </a:bodyPr>
          <a:lstStyle/>
          <a:p>
            <a:pPr eaLnBrk="0" fontAlgn="base" hangingPunct="0">
              <a:spcBef>
                <a:spcPct val="0"/>
              </a:spcBef>
              <a:spcAft>
                <a:spcPct val="0"/>
              </a:spcAft>
            </a:pPr>
            <a:r>
              <a:rPr lang="en-US" sz="4800" b="1" dirty="0">
                <a:ln>
                  <a:solidFill>
                    <a:srgbClr val="000000"/>
                  </a:solidFill>
                </a:ln>
                <a:solidFill>
                  <a:srgbClr val="FF7003"/>
                </a:solidFill>
                <a:latin typeface="Arial" panose="020B0604020202020204" pitchFamily="34" charset="0"/>
              </a:rPr>
              <a:t>~300,000,000</a:t>
            </a:r>
          </a:p>
        </p:txBody>
      </p:sp>
    </p:spTree>
    <p:extLst>
      <p:ext uri="{BB962C8B-B14F-4D97-AF65-F5344CB8AC3E}">
        <p14:creationId xmlns:p14="http://schemas.microsoft.com/office/powerpoint/2010/main" val="2351226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Footer Placeholder 1"/>
          <p:cNvSpPr>
            <a:spLocks noGrp="1"/>
          </p:cNvSpPr>
          <p:nvPr>
            <p:ph type="ftr" sz="quarter" idx="10"/>
          </p:nvPr>
        </p:nvSpPr>
        <p:spPr>
          <a:xfrm>
            <a:off x="1520825"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3" name="Picture 2"/>
          <p:cNvPicPr>
            <a:picLocks noChangeAspect="1"/>
          </p:cNvPicPr>
          <p:nvPr/>
        </p:nvPicPr>
        <p:blipFill>
          <a:blip r:embed="rId3"/>
          <a:stretch>
            <a:fillRect/>
          </a:stretch>
        </p:blipFill>
        <p:spPr>
          <a:xfrm>
            <a:off x="3000376" y="404814"/>
            <a:ext cx="6054725" cy="4065587"/>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1703389" y="4602163"/>
            <a:ext cx="8713787"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2400" kern="0" dirty="0">
                <a:solidFill>
                  <a:srgbClr val="000000"/>
                </a:solidFill>
                <a:latin typeface="Trebuchet MS"/>
              </a:rPr>
              <a:t>Dogs are believed to possess a </a:t>
            </a:r>
            <a:r>
              <a:rPr lang="en-US" sz="2400" kern="0" dirty="0" err="1">
                <a:solidFill>
                  <a:srgbClr val="000000"/>
                </a:solidFill>
                <a:latin typeface="Trebuchet MS"/>
              </a:rPr>
              <a:t>vomeronasal</a:t>
            </a:r>
            <a:r>
              <a:rPr lang="en-US" sz="2400" kern="0" dirty="0">
                <a:solidFill>
                  <a:srgbClr val="000000"/>
                </a:solidFill>
                <a:latin typeface="Trebuchet MS"/>
              </a:rPr>
              <a:t> organ, located on the upper palate, that specifically detects pheromones. This is why some dogs breathe deeply and even chatter their teeth and drool when they sniff.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7"/>
          <p:cNvSpPr txBox="1">
            <a:spLocks noChangeArrowheads="1"/>
          </p:cNvSpPr>
          <p:nvPr/>
        </p:nvSpPr>
        <p:spPr bwMode="auto">
          <a:xfrm>
            <a:off x="7010400" y="6583364"/>
            <a:ext cx="3657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algn="r" fontAlgn="base">
              <a:spcBef>
                <a:spcPct val="50000"/>
              </a:spcBef>
              <a:spcAft>
                <a:spcPct val="0"/>
              </a:spcAft>
              <a:buClrTx/>
              <a:buNone/>
            </a:pPr>
            <a:r>
              <a:rPr lang="en-US" altLang="en-US" sz="1200" b="0">
                <a:solidFill>
                  <a:srgbClr val="FFFFFF"/>
                </a:solidFill>
                <a:latin typeface="Comic Sans MS" panose="030F0702030302020204" pitchFamily="66" charset="0"/>
                <a:cs typeface="Times New Roman" panose="02020603050405020304" pitchFamily="18" charset="0"/>
              </a:rPr>
              <a:t>Copyright </a:t>
            </a:r>
            <a:r>
              <a:rPr lang="en-US" altLang="en-US" sz="1200" b="0">
                <a:solidFill>
                  <a:srgbClr val="FF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1200" b="0">
                <a:solidFill>
                  <a:srgbClr val="FFFFFF"/>
                </a:solidFill>
                <a:latin typeface="Comic Sans MS" panose="030F0702030302020204" pitchFamily="66" charset="0"/>
                <a:cs typeface="Times New Roman" panose="02020603050405020304" pitchFamily="18" charset="0"/>
              </a:rPr>
              <a:t> 2007 P. Reid.  All Rights Reserved.</a:t>
            </a:r>
            <a:endParaRPr lang="en-CA" altLang="en-US" sz="2400" b="0">
              <a:solidFill>
                <a:srgbClr val="FFFFFF"/>
              </a:solidFill>
              <a:latin typeface="Comic Sans MS" panose="030F0702030302020204" pitchFamily="66" charset="0"/>
            </a:endParaRPr>
          </a:p>
        </p:txBody>
      </p:sp>
      <p:sp>
        <p:nvSpPr>
          <p:cNvPr id="7" name="Title 1"/>
          <p:cNvSpPr txBox="1">
            <a:spLocks/>
          </p:cNvSpPr>
          <p:nvPr/>
        </p:nvSpPr>
        <p:spPr>
          <a:xfrm>
            <a:off x="2135188" y="4724401"/>
            <a:ext cx="7993062"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2800" kern="0" dirty="0">
                <a:solidFill>
                  <a:srgbClr val="000000"/>
                </a:solidFill>
                <a:latin typeface="Trebuchet MS"/>
              </a:rPr>
              <a:t>Dogs communicate information about identity, sex and reproductive status through urine marks. Both males and females exhibit raised leg urinations.</a:t>
            </a:r>
          </a:p>
        </p:txBody>
      </p:sp>
      <p:sp>
        <p:nvSpPr>
          <p:cNvPr id="212996" name="Footer Placeholder 1"/>
          <p:cNvSpPr>
            <a:spLocks noGrp="1"/>
          </p:cNvSpPr>
          <p:nvPr>
            <p:ph type="ftr" sz="quarter" idx="10"/>
          </p:nvPr>
        </p:nvSpPr>
        <p:spPr>
          <a:xfrm>
            <a:off x="1517650"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2" name="Picture 1"/>
          <p:cNvPicPr>
            <a:picLocks noChangeAspect="1"/>
          </p:cNvPicPr>
          <p:nvPr/>
        </p:nvPicPr>
        <p:blipFill>
          <a:blip r:embed="rId3"/>
          <a:stretch>
            <a:fillRect/>
          </a:stretch>
        </p:blipFill>
        <p:spPr>
          <a:xfrm>
            <a:off x="3216276" y="188914"/>
            <a:ext cx="5795963" cy="43465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7"/>
          <p:cNvSpPr txBox="1">
            <a:spLocks noChangeArrowheads="1"/>
          </p:cNvSpPr>
          <p:nvPr/>
        </p:nvSpPr>
        <p:spPr bwMode="auto">
          <a:xfrm>
            <a:off x="7010400" y="6583364"/>
            <a:ext cx="3657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algn="r" fontAlgn="base">
              <a:spcBef>
                <a:spcPct val="50000"/>
              </a:spcBef>
              <a:spcAft>
                <a:spcPct val="0"/>
              </a:spcAft>
              <a:buClrTx/>
              <a:buNone/>
            </a:pPr>
            <a:r>
              <a:rPr lang="en-US" altLang="en-US" sz="1200" b="0">
                <a:solidFill>
                  <a:srgbClr val="FFFFFF"/>
                </a:solidFill>
                <a:latin typeface="Comic Sans MS" panose="030F0702030302020204" pitchFamily="66" charset="0"/>
                <a:cs typeface="Times New Roman" panose="02020603050405020304" pitchFamily="18" charset="0"/>
              </a:rPr>
              <a:t>Copyright </a:t>
            </a:r>
            <a:r>
              <a:rPr lang="en-US" altLang="en-US" sz="1200" b="0">
                <a:solidFill>
                  <a:srgbClr val="FFFF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en-US" sz="1200" b="0">
                <a:solidFill>
                  <a:srgbClr val="FFFFFF"/>
                </a:solidFill>
                <a:latin typeface="Comic Sans MS" panose="030F0702030302020204" pitchFamily="66" charset="0"/>
                <a:cs typeface="Times New Roman" panose="02020603050405020304" pitchFamily="18" charset="0"/>
              </a:rPr>
              <a:t> 2007 P. Reid.  All Rights Reserved.</a:t>
            </a:r>
            <a:endParaRPr lang="en-CA" altLang="en-US" sz="2400" b="0">
              <a:solidFill>
                <a:srgbClr val="FFFFFF"/>
              </a:solidFill>
              <a:latin typeface="Comic Sans MS" panose="030F0702030302020204" pitchFamily="66" charset="0"/>
            </a:endParaRPr>
          </a:p>
        </p:txBody>
      </p:sp>
      <p:sp>
        <p:nvSpPr>
          <p:cNvPr id="7" name="Title 1"/>
          <p:cNvSpPr txBox="1">
            <a:spLocks/>
          </p:cNvSpPr>
          <p:nvPr/>
        </p:nvSpPr>
        <p:spPr>
          <a:xfrm>
            <a:off x="2260600" y="333376"/>
            <a:ext cx="7634288"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Dog-Dog Greetings</a:t>
            </a:r>
          </a:p>
        </p:txBody>
      </p:sp>
      <p:sp>
        <p:nvSpPr>
          <p:cNvPr id="219140" name="Footer Placeholder 1"/>
          <p:cNvSpPr>
            <a:spLocks noGrp="1"/>
          </p:cNvSpPr>
          <p:nvPr>
            <p:ph type="ftr" sz="quarter" idx="10"/>
          </p:nvPr>
        </p:nvSpPr>
        <p:spPr>
          <a:xfrm>
            <a:off x="1517650"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9" name="Title 1"/>
          <p:cNvSpPr txBox="1">
            <a:spLocks/>
          </p:cNvSpPr>
          <p:nvPr/>
        </p:nvSpPr>
        <p:spPr>
          <a:xfrm>
            <a:off x="2149475" y="5487988"/>
            <a:ext cx="8053388"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2800" kern="0" dirty="0">
                <a:solidFill>
                  <a:srgbClr val="000000"/>
                </a:solidFill>
                <a:latin typeface="Trebuchet MS"/>
              </a:rPr>
              <a:t>Dogs gather information from sniffing each other’s faces and genitalia.</a:t>
            </a:r>
          </a:p>
        </p:txBody>
      </p:sp>
      <p:pic>
        <p:nvPicPr>
          <p:cNvPr id="3" name="Picture 2"/>
          <p:cNvPicPr>
            <a:picLocks noChangeAspect="1"/>
          </p:cNvPicPr>
          <p:nvPr/>
        </p:nvPicPr>
        <p:blipFill rotWithShape="1">
          <a:blip r:embed="rId3"/>
          <a:srcRect t="21896"/>
          <a:stretch/>
        </p:blipFill>
        <p:spPr>
          <a:xfrm>
            <a:off x="2566989" y="1146176"/>
            <a:ext cx="7216775" cy="42275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4" name="Footer Placeholder 1"/>
          <p:cNvSpPr>
            <a:spLocks noGrp="1"/>
          </p:cNvSpPr>
          <p:nvPr>
            <p:ph type="ftr" sz="quarter" idx="10"/>
          </p:nvPr>
        </p:nvSpPr>
        <p:spPr>
          <a:xfrm>
            <a:off x="1489075" y="6418263"/>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2" name="Picture 1"/>
          <p:cNvPicPr>
            <a:picLocks noChangeAspect="1"/>
          </p:cNvPicPr>
          <p:nvPr/>
        </p:nvPicPr>
        <p:blipFill>
          <a:blip r:embed="rId3"/>
          <a:stretch>
            <a:fillRect/>
          </a:stretch>
        </p:blipFill>
        <p:spPr>
          <a:xfrm>
            <a:off x="1847851" y="908050"/>
            <a:ext cx="5000625" cy="376555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6848476" y="1628776"/>
            <a:ext cx="3819525"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2800" kern="0" dirty="0">
                <a:solidFill>
                  <a:srgbClr val="000000"/>
                </a:solidFill>
                <a:latin typeface="Trebuchet MS"/>
              </a:rPr>
              <a:t>If they aren’t comfortable getting close enough to sniff, they assess each other’s motivations visually.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ooter Placeholder 3"/>
          <p:cNvSpPr>
            <a:spLocks noGrp="1"/>
          </p:cNvSpPr>
          <p:nvPr>
            <p:ph type="ftr" sz="quarter" idx="10"/>
          </p:nvPr>
        </p:nvSpPr>
        <p:spPr>
          <a:xfrm>
            <a:off x="1524000"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2" name="Grifter and Pupp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3513" y="188640"/>
            <a:ext cx="8828181" cy="601921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Footer Placeholder 1"/>
          <p:cNvSpPr>
            <a:spLocks noGrp="1"/>
          </p:cNvSpPr>
          <p:nvPr>
            <p:ph type="ftr" sz="quarter" idx="10"/>
          </p:nvPr>
        </p:nvSpPr>
        <p:spPr>
          <a:xfrm>
            <a:off x="1524000"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8" name="Title 1"/>
          <p:cNvSpPr txBox="1">
            <a:spLocks/>
          </p:cNvSpPr>
          <p:nvPr/>
        </p:nvSpPr>
        <p:spPr>
          <a:xfrm>
            <a:off x="5873732" y="1853722"/>
            <a:ext cx="5472112"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sz="3600" kern="0" dirty="0">
                <a:solidFill>
                  <a:srgbClr val="000000"/>
                </a:solidFill>
                <a:latin typeface="Trebuchet MS"/>
              </a:rPr>
              <a:t>Dr. Pamela Reid</a:t>
            </a:r>
          </a:p>
          <a:p>
            <a:pPr>
              <a:defRPr/>
            </a:pPr>
            <a:endParaRPr lang="en-US" kern="0" dirty="0">
              <a:solidFill>
                <a:srgbClr val="000000"/>
              </a:solidFill>
              <a:latin typeface="Trebuchet MS"/>
            </a:endParaRPr>
          </a:p>
          <a:p>
            <a:pPr>
              <a:defRPr/>
            </a:pPr>
            <a:r>
              <a:rPr lang="en-US" sz="2800" kern="0" dirty="0">
                <a:solidFill>
                  <a:srgbClr val="000000"/>
                </a:solidFill>
              </a:rPr>
              <a:t>PhD, CAAB Vice President, ASPCA Behavioral Sciences Team</a:t>
            </a:r>
            <a:endParaRPr lang="en-US" sz="2800" kern="0" dirty="0">
              <a:solidFill>
                <a:srgbClr val="000000"/>
              </a:solidFill>
              <a:latin typeface="Trebuchet M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16" y="1624985"/>
            <a:ext cx="4264324" cy="4253664"/>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7FDF78CE-BF9C-4F26-9721-1C12829C13A8}"/>
              </a:ext>
            </a:extLst>
          </p:cNvPr>
          <p:cNvSpPr txBox="1">
            <a:spLocks/>
          </p:cNvSpPr>
          <p:nvPr/>
        </p:nvSpPr>
        <p:spPr>
          <a:xfrm>
            <a:off x="76200" y="329722"/>
            <a:ext cx="12039600"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Speaking Dog! Canine Communications Part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Footer Placeholder 1"/>
          <p:cNvSpPr>
            <a:spLocks noGrp="1"/>
          </p:cNvSpPr>
          <p:nvPr>
            <p:ph type="ftr" sz="quarter" idx="10"/>
          </p:nvPr>
        </p:nvSpPr>
        <p:spPr>
          <a:xfrm>
            <a:off x="1522413" y="6361113"/>
            <a:ext cx="5943601"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3" name="Picture 2"/>
          <p:cNvPicPr>
            <a:picLocks noChangeAspect="1"/>
          </p:cNvPicPr>
          <p:nvPr/>
        </p:nvPicPr>
        <p:blipFill rotWithShape="1">
          <a:blip r:embed="rId3"/>
          <a:srcRect t="1676" r="4731" b="13120"/>
          <a:stretch/>
        </p:blipFill>
        <p:spPr>
          <a:xfrm>
            <a:off x="2351088" y="1341438"/>
            <a:ext cx="7416800" cy="454660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2260600" y="333376"/>
            <a:ext cx="7634288"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Questions?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Footer Placeholder 1"/>
          <p:cNvSpPr>
            <a:spLocks noGrp="1"/>
          </p:cNvSpPr>
          <p:nvPr>
            <p:ph type="ftr" sz="quarter" idx="10"/>
          </p:nvPr>
        </p:nvSpPr>
        <p:spPr>
          <a:xfrm>
            <a:off x="1524000"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8" name="Title 1"/>
          <p:cNvSpPr txBox="1">
            <a:spLocks/>
          </p:cNvSpPr>
          <p:nvPr/>
        </p:nvSpPr>
        <p:spPr>
          <a:xfrm>
            <a:off x="3287713" y="334963"/>
            <a:ext cx="5472112"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The Whole Dog</a:t>
            </a:r>
          </a:p>
        </p:txBody>
      </p:sp>
      <p:sp>
        <p:nvSpPr>
          <p:cNvPr id="10" name="Content Placeholder 10"/>
          <p:cNvSpPr txBox="1">
            <a:spLocks/>
          </p:cNvSpPr>
          <p:nvPr/>
        </p:nvSpPr>
        <p:spPr>
          <a:xfrm>
            <a:off x="1631951" y="5930901"/>
            <a:ext cx="8893175" cy="593725"/>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lgn="ctr">
              <a:defRPr/>
            </a:pPr>
            <a:r>
              <a:rPr lang="en-US" kern="0" dirty="0">
                <a:solidFill>
                  <a:srgbClr val="000000"/>
                </a:solidFill>
                <a:latin typeface="Trebuchet MS"/>
              </a:rPr>
              <a:t>Putting the pieces together</a:t>
            </a:r>
          </a:p>
          <a:p>
            <a:pPr marL="0" indent="0" algn="ctr">
              <a:buNone/>
              <a:defRPr/>
            </a:pPr>
            <a:endParaRPr lang="en-US" kern="0" dirty="0">
              <a:solidFill>
                <a:srgbClr val="FFFFFF">
                  <a:lumMod val="65000"/>
                </a:srgbClr>
              </a:solidFill>
              <a:latin typeface="Trebuchet MS"/>
            </a:endParaRPr>
          </a:p>
        </p:txBody>
      </p:sp>
      <p:pic>
        <p:nvPicPr>
          <p:cNvPr id="5" name="Picture 4"/>
          <p:cNvPicPr>
            <a:picLocks noChangeAspect="1"/>
          </p:cNvPicPr>
          <p:nvPr/>
        </p:nvPicPr>
        <p:blipFill>
          <a:blip r:embed="rId3"/>
          <a:stretch>
            <a:fillRect/>
          </a:stretch>
        </p:blipFill>
        <p:spPr>
          <a:xfrm>
            <a:off x="2927350" y="1108075"/>
            <a:ext cx="6408738" cy="4806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7351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ooter Placeholder 1"/>
          <p:cNvSpPr>
            <a:spLocks noGrp="1"/>
          </p:cNvSpPr>
          <p:nvPr>
            <p:ph type="ftr" sz="quarter" idx="10"/>
          </p:nvPr>
        </p:nvSpPr>
        <p:spPr>
          <a:xfrm>
            <a:off x="1524000" y="63817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8" name="Title 1"/>
          <p:cNvSpPr txBox="1">
            <a:spLocks/>
          </p:cNvSpPr>
          <p:nvPr/>
        </p:nvSpPr>
        <p:spPr>
          <a:xfrm>
            <a:off x="7456488" y="692151"/>
            <a:ext cx="3162300"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Relaxed, Neutral</a:t>
            </a:r>
          </a:p>
        </p:txBody>
      </p:sp>
      <p:pic>
        <p:nvPicPr>
          <p:cNvPr id="2" name="Picture 1"/>
          <p:cNvPicPr>
            <a:picLocks noChangeAspect="1"/>
          </p:cNvPicPr>
          <p:nvPr/>
        </p:nvPicPr>
        <p:blipFill>
          <a:blip r:embed="rId3"/>
          <a:stretch>
            <a:fillRect/>
          </a:stretch>
        </p:blipFill>
        <p:spPr>
          <a:xfrm>
            <a:off x="1736725" y="549276"/>
            <a:ext cx="5518150" cy="5516563"/>
          </a:xfrm>
          <a:prstGeom prst="rect">
            <a:avLst/>
          </a:prstGeom>
          <a:ln>
            <a:noFill/>
          </a:ln>
          <a:effectLst>
            <a:outerShdw blurRad="292100" dist="139700" dir="2700000" algn="tl" rotWithShape="0">
              <a:srgbClr val="333333">
                <a:alpha val="65000"/>
              </a:srgbClr>
            </a:outerShdw>
          </a:effectLst>
        </p:spPr>
      </p:pic>
      <p:sp>
        <p:nvSpPr>
          <p:cNvPr id="7" name="Content Placeholder 10"/>
          <p:cNvSpPr txBox="1">
            <a:spLocks/>
          </p:cNvSpPr>
          <p:nvPr/>
        </p:nvSpPr>
        <p:spPr>
          <a:xfrm>
            <a:off x="7608889" y="2636839"/>
            <a:ext cx="3240087" cy="1120775"/>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sz="2800" kern="0" dirty="0">
                <a:solidFill>
                  <a:srgbClr val="000000"/>
                </a:solidFill>
                <a:latin typeface="Trebuchet MS"/>
              </a:rPr>
              <a:t>Round eyes</a:t>
            </a:r>
          </a:p>
          <a:p>
            <a:pPr>
              <a:defRPr/>
            </a:pPr>
            <a:r>
              <a:rPr lang="en-US" sz="2800" kern="0" dirty="0">
                <a:solidFill>
                  <a:srgbClr val="000000"/>
                </a:solidFill>
                <a:latin typeface="Trebuchet MS"/>
              </a:rPr>
              <a:t>Natural ears</a:t>
            </a:r>
          </a:p>
          <a:p>
            <a:pPr>
              <a:defRPr/>
            </a:pPr>
            <a:r>
              <a:rPr lang="en-US" sz="2800" kern="0" dirty="0">
                <a:solidFill>
                  <a:srgbClr val="000000"/>
                </a:solidFill>
                <a:latin typeface="Trebuchet MS"/>
              </a:rPr>
              <a:t>Relaxed facial musculature</a:t>
            </a:r>
          </a:p>
          <a:p>
            <a:pPr>
              <a:defRPr/>
            </a:pPr>
            <a:r>
              <a:rPr lang="en-US" sz="2800" kern="0" dirty="0">
                <a:solidFill>
                  <a:srgbClr val="000000"/>
                </a:solidFill>
                <a:latin typeface="Trebuchet MS"/>
              </a:rPr>
              <a:t>Open mouth</a:t>
            </a:r>
          </a:p>
          <a:p>
            <a:pPr marL="0" indent="0">
              <a:buNone/>
              <a:defRPr/>
            </a:pPr>
            <a:endParaRPr lang="en-US" kern="0" dirty="0">
              <a:solidFill>
                <a:srgbClr val="FFFFFF">
                  <a:lumMod val="65000"/>
                </a:srgbClr>
              </a:solidFill>
              <a:latin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Footer Placeholder 1"/>
          <p:cNvSpPr>
            <a:spLocks noGrp="1"/>
          </p:cNvSpPr>
          <p:nvPr>
            <p:ph type="ftr" sz="quarter" idx="10"/>
          </p:nvPr>
        </p:nvSpPr>
        <p:spPr>
          <a:xfrm>
            <a:off x="1555750" y="6361113"/>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6" name="Title 1"/>
          <p:cNvSpPr txBox="1">
            <a:spLocks/>
          </p:cNvSpPr>
          <p:nvPr/>
        </p:nvSpPr>
        <p:spPr>
          <a:xfrm>
            <a:off x="2914651" y="260351"/>
            <a:ext cx="6373813"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Relaxed, Neutral</a:t>
            </a:r>
          </a:p>
        </p:txBody>
      </p:sp>
      <p:pic>
        <p:nvPicPr>
          <p:cNvPr id="7" name="Picture 6"/>
          <p:cNvPicPr>
            <a:picLocks noChangeAspect="1"/>
          </p:cNvPicPr>
          <p:nvPr/>
        </p:nvPicPr>
        <p:blipFill>
          <a:blip r:embed="rId3"/>
          <a:stretch>
            <a:fillRect/>
          </a:stretch>
        </p:blipFill>
        <p:spPr>
          <a:xfrm>
            <a:off x="2711451" y="1052513"/>
            <a:ext cx="6780213" cy="50847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Footer Placeholder 1"/>
          <p:cNvSpPr>
            <a:spLocks noGrp="1"/>
          </p:cNvSpPr>
          <p:nvPr>
            <p:ph type="ftr" sz="quarter" idx="10"/>
          </p:nvPr>
        </p:nvSpPr>
        <p:spPr>
          <a:xfrm>
            <a:off x="1555750" y="6361113"/>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pic>
        <p:nvPicPr>
          <p:cNvPr id="32771" name="Picture 4" descr="nickB_080920_3352"/>
          <p:cNvPicPr>
            <a:picLocks noChangeAspect="1" noChangeArrowheads="1"/>
          </p:cNvPicPr>
          <p:nvPr/>
        </p:nvPicPr>
        <p:blipFill>
          <a:blip r:embed="rId3"/>
          <a:srcRect l="8708" r="16397" b="5063"/>
          <a:stretch>
            <a:fillRect/>
          </a:stretch>
        </p:blipFill>
        <p:spPr bwMode="auto">
          <a:xfrm>
            <a:off x="4883150" y="476251"/>
            <a:ext cx="5233988" cy="5705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379538" y="488951"/>
            <a:ext cx="3744913" cy="792163"/>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Alert, Aroused</a:t>
            </a:r>
          </a:p>
        </p:txBody>
      </p:sp>
      <p:sp>
        <p:nvSpPr>
          <p:cNvPr id="8" name="Content Placeholder 10"/>
          <p:cNvSpPr txBox="1">
            <a:spLocks/>
          </p:cNvSpPr>
          <p:nvPr/>
        </p:nvSpPr>
        <p:spPr>
          <a:xfrm>
            <a:off x="1631950" y="2276476"/>
            <a:ext cx="3240088" cy="1122363"/>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sz="2800" kern="0" dirty="0">
                <a:solidFill>
                  <a:srgbClr val="000000"/>
                </a:solidFill>
                <a:latin typeface="Trebuchet MS"/>
              </a:rPr>
              <a:t>Focused gaze</a:t>
            </a:r>
          </a:p>
          <a:p>
            <a:pPr>
              <a:defRPr/>
            </a:pPr>
            <a:r>
              <a:rPr lang="en-US" sz="2800" kern="0" dirty="0">
                <a:solidFill>
                  <a:srgbClr val="000000"/>
                </a:solidFill>
                <a:latin typeface="Trebuchet MS"/>
              </a:rPr>
              <a:t>Erect ears</a:t>
            </a:r>
          </a:p>
          <a:p>
            <a:pPr>
              <a:defRPr/>
            </a:pPr>
            <a:r>
              <a:rPr lang="en-US" sz="2800" kern="0" dirty="0">
                <a:solidFill>
                  <a:srgbClr val="000000"/>
                </a:solidFill>
                <a:latin typeface="Trebuchet MS"/>
              </a:rPr>
              <a:t>High stiff tail</a:t>
            </a:r>
          </a:p>
          <a:p>
            <a:pPr>
              <a:defRPr/>
            </a:pPr>
            <a:r>
              <a:rPr lang="en-US" sz="2800" kern="0" dirty="0">
                <a:solidFill>
                  <a:srgbClr val="000000"/>
                </a:solidFill>
                <a:latin typeface="Trebuchet MS"/>
              </a:rPr>
              <a:t>Weight shift slightly forward</a:t>
            </a:r>
          </a:p>
          <a:p>
            <a:pPr>
              <a:defRPr/>
            </a:pPr>
            <a:r>
              <a:rPr lang="en-US" sz="2800" kern="0" dirty="0">
                <a:solidFill>
                  <a:srgbClr val="000000"/>
                </a:solidFill>
                <a:latin typeface="Trebuchet MS"/>
              </a:rPr>
              <a:t>Closed mouth</a:t>
            </a:r>
          </a:p>
          <a:p>
            <a:pPr>
              <a:defRPr/>
            </a:pPr>
            <a:r>
              <a:rPr lang="en-US" sz="2800" kern="0" dirty="0">
                <a:solidFill>
                  <a:srgbClr val="000000"/>
                </a:solidFill>
                <a:latin typeface="Trebuchet MS"/>
              </a:rPr>
              <a:t>Hackles raised</a:t>
            </a:r>
          </a:p>
          <a:p>
            <a:pPr marL="0" indent="0">
              <a:buNone/>
              <a:defRPr/>
            </a:pPr>
            <a:endParaRPr lang="en-US" kern="0" dirty="0">
              <a:solidFill>
                <a:srgbClr val="FFFFFF">
                  <a:lumMod val="65000"/>
                </a:srgbClr>
              </a:solidFill>
              <a:latin typeface="Trebuchet MS"/>
            </a:endParaRPr>
          </a:p>
        </p:txBody>
      </p:sp>
      <p:pic>
        <p:nvPicPr>
          <p:cNvPr id="7" name="Picture 6"/>
          <p:cNvPicPr>
            <a:picLocks noChangeAspect="1"/>
          </p:cNvPicPr>
          <p:nvPr/>
        </p:nvPicPr>
        <p:blipFill rotWithShape="1">
          <a:blip r:embed="rId4"/>
          <a:srcRect l="2750" t="17871" r="2750" b="17870"/>
          <a:stretch/>
        </p:blipFill>
        <p:spPr>
          <a:xfrm>
            <a:off x="8472264" y="5399597"/>
            <a:ext cx="1873250" cy="12731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Footer Placeholder 1"/>
          <p:cNvSpPr>
            <a:spLocks noGrp="1"/>
          </p:cNvSpPr>
          <p:nvPr>
            <p:ph type="ftr" sz="quarter" idx="10"/>
          </p:nvPr>
        </p:nvSpPr>
        <p:spPr>
          <a:xfrm>
            <a:off x="1555750" y="6361113"/>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7003"/>
              </a:buClr>
              <a:buFont typeface="Arial" panose="020B0604020202020204" pitchFamily="34" charset="0"/>
              <a:buChar char="♦"/>
              <a:defRPr sz="3200" b="1">
                <a:solidFill>
                  <a:schemeClr val="bg1"/>
                </a:solidFill>
                <a:latin typeface="Trebuchet MS" panose="020B0603020202020204" pitchFamily="34" charset="0"/>
              </a:defRPr>
            </a:lvl1pPr>
            <a:lvl2pPr marL="742950" indent="-285750">
              <a:spcBef>
                <a:spcPct val="20000"/>
              </a:spcBef>
              <a:buClr>
                <a:srgbClr val="FF7003"/>
              </a:buClr>
              <a:buFont typeface="Wingdings" panose="05000000000000000000" pitchFamily="2" charset="2"/>
              <a:buChar char="§"/>
              <a:defRPr sz="2800" b="1">
                <a:solidFill>
                  <a:schemeClr val="bg1"/>
                </a:solidFill>
                <a:latin typeface="Trebuchet MS" panose="020B0603020202020204" pitchFamily="34" charset="0"/>
              </a:defRPr>
            </a:lvl2pPr>
            <a:lvl3pPr marL="1143000" indent="-228600">
              <a:spcBef>
                <a:spcPct val="20000"/>
              </a:spcBef>
              <a:buClr>
                <a:srgbClr val="FF7003"/>
              </a:buClr>
              <a:buChar char="•"/>
              <a:defRPr sz="2400" b="1">
                <a:solidFill>
                  <a:schemeClr val="bg1"/>
                </a:solidFill>
                <a:latin typeface="Trebuchet MS" panose="020B0603020202020204" pitchFamily="34" charset="0"/>
              </a:defRPr>
            </a:lvl3pPr>
            <a:lvl4pPr marL="16002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4pPr>
            <a:lvl5pPr marL="2057400" indent="-228600">
              <a:spcBef>
                <a:spcPct val="20000"/>
              </a:spcBef>
              <a:buClr>
                <a:srgbClr val="FF7003"/>
              </a:buClr>
              <a:buFont typeface="Arial" panose="020B0604020202020204" pitchFamily="34" charset="0"/>
              <a:buChar char="▬"/>
              <a:defRPr sz="2000" b="1">
                <a:solidFill>
                  <a:schemeClr val="bg1"/>
                </a:solidFill>
                <a:latin typeface="Trebuchet MS" panose="020B0603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Trebuchet MS" panose="020B0603020202020204" pitchFamily="34" charset="0"/>
              </a:defRPr>
            </a:lvl9pPr>
          </a:lstStyle>
          <a:p>
            <a:pPr fontAlgn="base">
              <a:spcBef>
                <a:spcPct val="0"/>
              </a:spcBef>
              <a:spcAft>
                <a:spcPct val="0"/>
              </a:spcAft>
              <a:buClrTx/>
              <a:buNone/>
            </a:pPr>
            <a:endParaRPr lang="en-US" altLang="en-US" sz="1200">
              <a:solidFill>
                <a:srgbClr val="FF7003"/>
              </a:solidFill>
              <a:latin typeface="Century Gothic" panose="020B0502020202020204" pitchFamily="34" charset="0"/>
            </a:endParaRPr>
          </a:p>
          <a:p>
            <a:pPr fontAlgn="base">
              <a:spcBef>
                <a:spcPct val="0"/>
              </a:spcBef>
              <a:spcAft>
                <a:spcPct val="0"/>
              </a:spcAft>
              <a:buClrTx/>
              <a:buNone/>
            </a:pPr>
            <a:r>
              <a:rPr lang="en-US" altLang="en-US" sz="1200">
                <a:solidFill>
                  <a:srgbClr val="FF7003"/>
                </a:solidFill>
                <a:latin typeface="Century Gothic" panose="020B0502020202020204" pitchFamily="34" charset="0"/>
              </a:rPr>
              <a:t>COPYRIGHT </a:t>
            </a:r>
            <a:r>
              <a:rPr lang="en-US" altLang="en-US" sz="1200">
                <a:solidFill>
                  <a:srgbClr val="FF7003"/>
                </a:solidFill>
                <a:latin typeface="Century Gothic" panose="020B0502020202020204" pitchFamily="34" charset="0"/>
                <a:cs typeface="Arial" panose="020B0604020202020204" pitchFamily="34" charset="0"/>
              </a:rPr>
              <a:t>© 2018. ASPCA®. ALL RIGHTS RESERVED.</a:t>
            </a:r>
          </a:p>
        </p:txBody>
      </p:sp>
      <p:sp>
        <p:nvSpPr>
          <p:cNvPr id="6" name="Title 1"/>
          <p:cNvSpPr txBox="1">
            <a:spLocks/>
          </p:cNvSpPr>
          <p:nvPr/>
        </p:nvSpPr>
        <p:spPr>
          <a:xfrm>
            <a:off x="2855913" y="188913"/>
            <a:ext cx="6119812" cy="792162"/>
          </a:xfrm>
          <a:prstGeom prst="rect">
            <a:avLst/>
          </a:prstGeom>
        </p:spPr>
        <p:txBody>
          <a:bodyPr/>
          <a:lst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a:lstStyle>
          <a:p>
            <a:pPr>
              <a:defRPr/>
            </a:pPr>
            <a:r>
              <a:rPr lang="en-US" kern="0" dirty="0">
                <a:solidFill>
                  <a:srgbClr val="000000"/>
                </a:solidFill>
                <a:latin typeface="Trebuchet MS"/>
              </a:rPr>
              <a:t>Alert, Aroused</a:t>
            </a:r>
          </a:p>
        </p:txBody>
      </p:sp>
      <p:sp>
        <p:nvSpPr>
          <p:cNvPr id="8" name="Content Placeholder 10"/>
          <p:cNvSpPr txBox="1">
            <a:spLocks/>
          </p:cNvSpPr>
          <p:nvPr/>
        </p:nvSpPr>
        <p:spPr>
          <a:xfrm>
            <a:off x="7356475" y="1827214"/>
            <a:ext cx="3240088" cy="1120775"/>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sz="2800" kern="0" dirty="0">
                <a:solidFill>
                  <a:srgbClr val="000000"/>
                </a:solidFill>
                <a:latin typeface="Trebuchet MS"/>
              </a:rPr>
              <a:t>Focused gaze</a:t>
            </a:r>
          </a:p>
          <a:p>
            <a:pPr>
              <a:defRPr/>
            </a:pPr>
            <a:r>
              <a:rPr lang="en-US" sz="2800" kern="0" dirty="0">
                <a:solidFill>
                  <a:srgbClr val="000000"/>
                </a:solidFill>
                <a:latin typeface="Trebuchet MS"/>
              </a:rPr>
              <a:t>Erect ears</a:t>
            </a:r>
          </a:p>
          <a:p>
            <a:pPr>
              <a:defRPr/>
            </a:pPr>
            <a:r>
              <a:rPr lang="en-US" sz="2800" kern="0" dirty="0">
                <a:solidFill>
                  <a:srgbClr val="000000"/>
                </a:solidFill>
                <a:latin typeface="Trebuchet MS"/>
              </a:rPr>
              <a:t>High stiff tail</a:t>
            </a:r>
          </a:p>
          <a:p>
            <a:pPr>
              <a:defRPr/>
            </a:pPr>
            <a:r>
              <a:rPr lang="en-US" sz="2800" kern="0" dirty="0">
                <a:solidFill>
                  <a:srgbClr val="000000"/>
                </a:solidFill>
                <a:latin typeface="Trebuchet MS"/>
              </a:rPr>
              <a:t>Weight balanced</a:t>
            </a:r>
          </a:p>
          <a:p>
            <a:pPr>
              <a:defRPr/>
            </a:pPr>
            <a:r>
              <a:rPr lang="en-US" sz="2800" kern="0" dirty="0">
                <a:solidFill>
                  <a:srgbClr val="000000"/>
                </a:solidFill>
                <a:latin typeface="Trebuchet MS"/>
              </a:rPr>
              <a:t>Closed mouth</a:t>
            </a:r>
          </a:p>
          <a:p>
            <a:pPr marL="0" indent="0">
              <a:buNone/>
              <a:defRPr/>
            </a:pPr>
            <a:endParaRPr lang="en-US" kern="0" dirty="0">
              <a:solidFill>
                <a:srgbClr val="FFFFFF">
                  <a:lumMod val="65000"/>
                </a:srgbClr>
              </a:solidFill>
              <a:latin typeface="Trebuchet MS"/>
            </a:endParaRPr>
          </a:p>
        </p:txBody>
      </p:sp>
      <p:pic>
        <p:nvPicPr>
          <p:cNvPr id="7" name="Picture 3" descr="alarm stance 3"/>
          <p:cNvPicPr>
            <a:picLocks noChangeAspect="1" noChangeArrowheads="1"/>
          </p:cNvPicPr>
          <p:nvPr/>
        </p:nvPicPr>
        <p:blipFill rotWithShape="1">
          <a:blip r:embed="rId3"/>
          <a:srcRect l="8525" t="10373" r="9602"/>
          <a:stretch/>
        </p:blipFill>
        <p:spPr bwMode="auto">
          <a:xfrm>
            <a:off x="1703388" y="1150938"/>
            <a:ext cx="5472112" cy="4494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ontent Placeholder 10"/>
          <p:cNvSpPr txBox="1">
            <a:spLocks/>
          </p:cNvSpPr>
          <p:nvPr/>
        </p:nvSpPr>
        <p:spPr>
          <a:xfrm>
            <a:off x="1806576" y="5930901"/>
            <a:ext cx="8893175" cy="1120775"/>
          </a:xfrm>
          <a:prstGeom prst="rect">
            <a:avLst/>
          </a:prstGeom>
        </p:spPr>
        <p:txBody>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defRPr/>
            </a:pPr>
            <a:r>
              <a:rPr lang="en-US" sz="2400" kern="0" dirty="0">
                <a:solidFill>
                  <a:srgbClr val="000000"/>
                </a:solidFill>
                <a:latin typeface="Trebuchet MS"/>
              </a:rPr>
              <a:t>Dog has scruffy coat so harder to detect piloerection</a:t>
            </a:r>
          </a:p>
          <a:p>
            <a:pPr marL="0" indent="0">
              <a:buNone/>
              <a:defRPr/>
            </a:pPr>
            <a:endParaRPr lang="en-US" kern="0" dirty="0">
              <a:solidFill>
                <a:srgbClr val="FFFFFF">
                  <a:lumMod val="65000"/>
                </a:srgbClr>
              </a:solidFill>
              <a:latin typeface="Trebuchet MS"/>
            </a:endParaRPr>
          </a:p>
        </p:txBody>
      </p:sp>
      <p:pic>
        <p:nvPicPr>
          <p:cNvPr id="10" name="Picture 9"/>
          <p:cNvPicPr>
            <a:picLocks noChangeAspect="1"/>
          </p:cNvPicPr>
          <p:nvPr/>
        </p:nvPicPr>
        <p:blipFill rotWithShape="1">
          <a:blip r:embed="rId4"/>
          <a:srcRect l="2750" t="17871" r="2750" b="17870"/>
          <a:stretch/>
        </p:blipFill>
        <p:spPr>
          <a:xfrm>
            <a:off x="8544272" y="130970"/>
            <a:ext cx="1873250" cy="12731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ASPCA Orange_Gray">
  <a:themeElements>
    <a:clrScheme name="ASPCA Orange_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CA Orange_Gray">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defRPr kumimoji="0" lang="en-US" sz="32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defRPr kumimoji="0" lang="en-US" sz="3200" b="0" i="0" u="none" strike="noStrike" cap="none" normalizeH="0" baseline="0" smtClean="0">
            <a:ln>
              <a:noFill/>
            </a:ln>
            <a:solidFill>
              <a:schemeClr val="bg1"/>
            </a:solidFill>
            <a:effectLst/>
            <a:latin typeface="Arial" charset="0"/>
          </a:defRPr>
        </a:defPPr>
      </a:lstStyle>
    </a:lnDef>
  </a:objectDefaults>
  <a:extraClrSchemeLst>
    <a:extraClrScheme>
      <a:clrScheme name="ASPCA Orange_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SPCA Orange_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SPCA Orange_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SPCA Orange_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SPCA Orange_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SPCA Orange_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SPCA Orange_Gra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SPCA Orange_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SPCA Orange_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SPCA Orange_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SPCA Orange_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SPCA Orange_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ASPCA">
      <a:dk1>
        <a:srgbClr val="000000"/>
      </a:dk1>
      <a:lt1>
        <a:srgbClr val="FFFFFF"/>
      </a:lt1>
      <a:dk2>
        <a:srgbClr val="000000"/>
      </a:dk2>
      <a:lt2>
        <a:srgbClr val="808080"/>
      </a:lt2>
      <a:accent1>
        <a:srgbClr val="3B6E8F"/>
      </a:accent1>
      <a:accent2>
        <a:srgbClr val="F5A01A"/>
      </a:accent2>
      <a:accent3>
        <a:srgbClr val="B6B8BA"/>
      </a:accent3>
      <a:accent4>
        <a:srgbClr val="8CC63F"/>
      </a:accent4>
      <a:accent5>
        <a:srgbClr val="79BDE8"/>
      </a:accent5>
      <a:accent6>
        <a:srgbClr val="272425"/>
      </a:accent6>
      <a:hlink>
        <a:srgbClr val="3B6E8F"/>
      </a:hlink>
      <a:folHlink>
        <a:srgbClr val="79BDE8"/>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9" charset="0"/>
            <a:ea typeface="ＭＳ Ｐゴシック" pitchFamily="29" charset="-128"/>
            <a:cs typeface="ＭＳ Ｐゴシック" pitchFamily="29"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CARE, WSCARE, and VCARE" id="{40A59452-8A54-423B-9F68-D9C975495D75}" vid="{F5B03076-7611-40A0-8355-3CE7CF02CF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2158</Words>
  <Application>Microsoft Office PowerPoint</Application>
  <PresentationFormat>Widescreen</PresentationFormat>
  <Paragraphs>308</Paragraphs>
  <Slides>40</Slides>
  <Notes>36</Notes>
  <HiddenSlides>0</HiddenSlides>
  <MMClips>6</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40</vt:i4>
      </vt:variant>
    </vt:vector>
  </HeadingPairs>
  <TitlesOfParts>
    <vt:vector size="54" baseType="lpstr">
      <vt:lpstr>Arial</vt:lpstr>
      <vt:lpstr>Calibri</vt:lpstr>
      <vt:lpstr>Century Gothic</vt:lpstr>
      <vt:lpstr>Comic Sans MS</vt:lpstr>
      <vt:lpstr>Courier New</vt:lpstr>
      <vt:lpstr>Gill Sans MT</vt:lpstr>
      <vt:lpstr>Helvetica Neue</vt:lpstr>
      <vt:lpstr>Helvetica Neue Medium</vt:lpstr>
      <vt:lpstr>Times</vt:lpstr>
      <vt:lpstr>Times New Roman</vt:lpstr>
      <vt:lpstr>Trebuchet MS</vt:lpstr>
      <vt:lpstr>Wingdings</vt:lpstr>
      <vt:lpstr>ASPCA Orange_Gray</vt:lpstr>
      <vt:lpstr>1_Blank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Madelinne Krenn</dc:creator>
  <cp:lastModifiedBy>Madelinne Krenn</cp:lastModifiedBy>
  <cp:revision>5</cp:revision>
  <dcterms:created xsi:type="dcterms:W3CDTF">2019-10-30T20:33:36Z</dcterms:created>
  <dcterms:modified xsi:type="dcterms:W3CDTF">2019-11-04T17:21:08Z</dcterms:modified>
</cp:coreProperties>
</file>