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1"/>
  </p:sldMasterIdLst>
  <p:notesMasterIdLst>
    <p:notesMasterId r:id="rId23"/>
  </p:notesMasterIdLst>
  <p:handoutMasterIdLst>
    <p:handoutMasterId r:id="rId24"/>
  </p:handoutMasterIdLst>
  <p:sldIdLst>
    <p:sldId id="793" r:id="rId2"/>
    <p:sldId id="266" r:id="rId3"/>
    <p:sldId id="265" r:id="rId4"/>
    <p:sldId id="774" r:id="rId5"/>
    <p:sldId id="776" r:id="rId6"/>
    <p:sldId id="777" r:id="rId7"/>
    <p:sldId id="778" r:id="rId8"/>
    <p:sldId id="779" r:id="rId9"/>
    <p:sldId id="792" r:id="rId10"/>
    <p:sldId id="780" r:id="rId11"/>
    <p:sldId id="781" r:id="rId12"/>
    <p:sldId id="782" r:id="rId13"/>
    <p:sldId id="784" r:id="rId14"/>
    <p:sldId id="786" r:id="rId15"/>
    <p:sldId id="785" r:id="rId16"/>
    <p:sldId id="787" r:id="rId17"/>
    <p:sldId id="789" r:id="rId18"/>
    <p:sldId id="790" r:id="rId19"/>
    <p:sldId id="783" r:id="rId20"/>
    <p:sldId id="713" r:id="rId21"/>
    <p:sldId id="267" r:id="rId22"/>
  </p:sldIdLst>
  <p:sldSz cx="9144000" cy="6858000" type="screen4x3"/>
  <p:notesSz cx="7315200" cy="96012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26"/>
    <a:srgbClr val="F45322"/>
    <a:srgbClr val="FF8800"/>
    <a:srgbClr val="4978A1"/>
    <a:srgbClr val="FF7800"/>
    <a:srgbClr val="BABCBD"/>
    <a:srgbClr val="CDDCAC"/>
    <a:srgbClr val="EBF1DE"/>
    <a:srgbClr val="F9C567"/>
    <a:srgbClr val="D365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93" autoAdjust="0"/>
    <p:restoredTop sz="78235" autoAdjust="0"/>
  </p:normalViewPr>
  <p:slideViewPr>
    <p:cSldViewPr>
      <p:cViewPr varScale="1">
        <p:scale>
          <a:sx n="91" d="100"/>
          <a:sy n="91" d="100"/>
        </p:scale>
        <p:origin x="2088" y="176"/>
      </p:cViewPr>
      <p:guideLst>
        <p:guide orient="horz" pos="2160"/>
        <p:guide pos="2880"/>
      </p:guideLst>
    </p:cSldViewPr>
  </p:slideViewPr>
  <p:outlineViewPr>
    <p:cViewPr>
      <p:scale>
        <a:sx n="33" d="100"/>
        <a:sy n="33" d="100"/>
      </p:scale>
      <p:origin x="0" y="168"/>
    </p:cViewPr>
  </p:outlineViewPr>
  <p:notesTextViewPr>
    <p:cViewPr>
      <p:scale>
        <a:sx n="3" d="2"/>
        <a:sy n="3" d="2"/>
      </p:scale>
      <p:origin x="0" y="0"/>
    </p:cViewPr>
  </p:notesTextViewPr>
  <p:sorterViewPr>
    <p:cViewPr>
      <p:scale>
        <a:sx n="63" d="100"/>
        <a:sy n="63" d="100"/>
      </p:scale>
      <p:origin x="0" y="0"/>
    </p:cViewPr>
  </p:sorterViewPr>
  <p:notesViewPr>
    <p:cSldViewPr>
      <p:cViewPr varScale="1">
        <p:scale>
          <a:sx n="59" d="100"/>
          <a:sy n="59" d="100"/>
        </p:scale>
        <p:origin x="-1709"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72A59EDD-A9E5-46CB-A17E-B81DB76D1DE6}"/>
    <pc:docChg chg="modSld">
      <pc:chgData name="" userId="" providerId="" clId="Web-{72A59EDD-A9E5-46CB-A17E-B81DB76D1DE6}" dt="2019-02-15T20:18:05.308" v="3" actId="1076"/>
      <pc:docMkLst>
        <pc:docMk/>
      </pc:docMkLst>
      <pc:sldChg chg="modSp">
        <pc:chgData name="" userId="" providerId="" clId="Web-{72A59EDD-A9E5-46CB-A17E-B81DB76D1DE6}" dt="2019-02-15T20:06:19.740" v="2" actId="1076"/>
        <pc:sldMkLst>
          <pc:docMk/>
          <pc:sldMk cId="2300731035" sldId="782"/>
        </pc:sldMkLst>
        <pc:spChg chg="mod">
          <ac:chgData name="" userId="" providerId="" clId="Web-{72A59EDD-A9E5-46CB-A17E-B81DB76D1DE6}" dt="2019-02-15T20:06:13.208" v="1" actId="1076"/>
          <ac:spMkLst>
            <pc:docMk/>
            <pc:sldMk cId="2300731035" sldId="782"/>
            <ac:spMk id="3" creationId="{7D600B86-8D2C-4A0B-A745-B1E6BD22BCF7}"/>
          </ac:spMkLst>
        </pc:spChg>
        <pc:graphicFrameChg chg="mod">
          <ac:chgData name="" userId="" providerId="" clId="Web-{72A59EDD-A9E5-46CB-A17E-B81DB76D1DE6}" dt="2019-02-15T20:06:19.740" v="2" actId="1076"/>
          <ac:graphicFrameMkLst>
            <pc:docMk/>
            <pc:sldMk cId="2300731035" sldId="782"/>
            <ac:graphicFrameMk id="4" creationId="{2BDF9CCC-2CF6-4DEB-9C33-26CA9F53CF55}"/>
          </ac:graphicFrameMkLst>
        </pc:graphicFrameChg>
      </pc:sldChg>
      <pc:sldChg chg="modSp">
        <pc:chgData name="" userId="" providerId="" clId="Web-{72A59EDD-A9E5-46CB-A17E-B81DB76D1DE6}" dt="2019-02-15T20:18:05.308" v="3" actId="1076"/>
        <pc:sldMkLst>
          <pc:docMk/>
          <pc:sldMk cId="778188540" sldId="784"/>
        </pc:sldMkLst>
        <pc:spChg chg="mod">
          <ac:chgData name="" userId="" providerId="" clId="Web-{72A59EDD-A9E5-46CB-A17E-B81DB76D1DE6}" dt="2019-02-15T20:18:05.308" v="3" actId="1076"/>
          <ac:spMkLst>
            <pc:docMk/>
            <pc:sldMk cId="778188540" sldId="784"/>
            <ac:spMk id="12" creationId="{2D20E04D-E26B-4B93-92BA-69E3AE65001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39612D-0BC0-42DA-A2CC-E88A5FF6FD2D}"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7E0BA96B-45FE-4EE8-A08D-349662A673EF}">
      <dgm:prSet phldrT="[Text]"/>
      <dgm:spPr>
        <a:solidFill>
          <a:schemeClr val="accent5"/>
        </a:solidFill>
      </dgm:spPr>
      <dgm:t>
        <a:bodyPr/>
        <a:lstStyle/>
        <a:p>
          <a:r>
            <a:rPr lang="en-US"/>
            <a:t>Neonate</a:t>
          </a:r>
          <a:endParaRPr lang="en-US" dirty="0"/>
        </a:p>
      </dgm:t>
    </dgm:pt>
    <dgm:pt modelId="{3189982B-A5DD-4E5F-8DA0-8FB72CB4C39A}" type="parTrans" cxnId="{69031B3F-47E7-43C3-9CDB-F2C65643B2B9}">
      <dgm:prSet/>
      <dgm:spPr/>
      <dgm:t>
        <a:bodyPr/>
        <a:lstStyle/>
        <a:p>
          <a:endParaRPr lang="en-US"/>
        </a:p>
      </dgm:t>
    </dgm:pt>
    <dgm:pt modelId="{566957CA-159C-4FF4-8597-488A7F340E86}" type="sibTrans" cxnId="{69031B3F-47E7-43C3-9CDB-F2C65643B2B9}">
      <dgm:prSet/>
      <dgm:spPr/>
      <dgm:t>
        <a:bodyPr/>
        <a:lstStyle/>
        <a:p>
          <a:endParaRPr lang="en-US"/>
        </a:p>
      </dgm:t>
    </dgm:pt>
    <dgm:pt modelId="{59E1B4F8-90DC-491D-A9F7-54EE6BDCFF07}">
      <dgm:prSet phldrT="[Text]"/>
      <dgm:spPr>
        <a:solidFill>
          <a:schemeClr val="accent4"/>
        </a:solidFill>
      </dgm:spPr>
      <dgm:t>
        <a:bodyPr/>
        <a:lstStyle/>
        <a:p>
          <a:r>
            <a:rPr lang="en-US" dirty="0"/>
            <a:t>Pee Wee</a:t>
          </a:r>
        </a:p>
      </dgm:t>
    </dgm:pt>
    <dgm:pt modelId="{7EE92D0A-6FE8-474D-8E1E-853A4F465F79}" type="parTrans" cxnId="{2AB9CE7B-80CE-4A35-9D0D-54375305DEDB}">
      <dgm:prSet/>
      <dgm:spPr/>
      <dgm:t>
        <a:bodyPr/>
        <a:lstStyle/>
        <a:p>
          <a:endParaRPr lang="en-US"/>
        </a:p>
      </dgm:t>
    </dgm:pt>
    <dgm:pt modelId="{481AF832-B72F-4DE6-B0EA-14ED3E6F37BA}" type="sibTrans" cxnId="{2AB9CE7B-80CE-4A35-9D0D-54375305DEDB}">
      <dgm:prSet/>
      <dgm:spPr/>
      <dgm:t>
        <a:bodyPr/>
        <a:lstStyle/>
        <a:p>
          <a:endParaRPr lang="en-US"/>
        </a:p>
      </dgm:t>
    </dgm:pt>
    <dgm:pt modelId="{64642675-F44F-4C58-870C-6E53D8B51043}">
      <dgm:prSet phldrT="[Text]"/>
      <dgm:spPr>
        <a:solidFill>
          <a:srgbClr val="FF8800"/>
        </a:solidFill>
      </dgm:spPr>
      <dgm:t>
        <a:bodyPr/>
        <a:lstStyle/>
        <a:p>
          <a:r>
            <a:rPr lang="en-US" dirty="0"/>
            <a:t>Young</a:t>
          </a:r>
        </a:p>
      </dgm:t>
    </dgm:pt>
    <dgm:pt modelId="{48DFD70E-7B11-4ACA-AFD5-975DD756FC5E}" type="parTrans" cxnId="{AD5FB59E-17CC-43F5-B9AC-1DEAEF565A71}">
      <dgm:prSet/>
      <dgm:spPr/>
      <dgm:t>
        <a:bodyPr/>
        <a:lstStyle/>
        <a:p>
          <a:endParaRPr lang="en-US"/>
        </a:p>
      </dgm:t>
    </dgm:pt>
    <dgm:pt modelId="{E5D188E5-C925-46C4-90A9-9C128FE0FB4C}" type="sibTrans" cxnId="{AD5FB59E-17CC-43F5-B9AC-1DEAEF565A71}">
      <dgm:prSet/>
      <dgm:spPr/>
      <dgm:t>
        <a:bodyPr/>
        <a:lstStyle/>
        <a:p>
          <a:endParaRPr lang="en-US"/>
        </a:p>
      </dgm:t>
    </dgm:pt>
    <dgm:pt modelId="{4D43924D-182E-4E93-87B8-AF720E4BC9EC}">
      <dgm:prSet phldrT="[Text]"/>
      <dgm:spPr>
        <a:solidFill>
          <a:schemeClr val="accent3"/>
        </a:solidFill>
      </dgm:spPr>
      <dgm:t>
        <a:bodyPr/>
        <a:lstStyle/>
        <a:p>
          <a:r>
            <a:rPr lang="en-US" dirty="0"/>
            <a:t>Adult</a:t>
          </a:r>
        </a:p>
      </dgm:t>
    </dgm:pt>
    <dgm:pt modelId="{C3D87880-3361-4915-99E6-DC2BDCEF09EC}" type="parTrans" cxnId="{935D3EA7-B95D-40E4-AE5D-BD2AD6F7A1C2}">
      <dgm:prSet/>
      <dgm:spPr/>
      <dgm:t>
        <a:bodyPr/>
        <a:lstStyle/>
        <a:p>
          <a:endParaRPr lang="en-US"/>
        </a:p>
      </dgm:t>
    </dgm:pt>
    <dgm:pt modelId="{C036E3FC-D002-43BA-98AA-1DAE42FCC6B3}" type="sibTrans" cxnId="{935D3EA7-B95D-40E4-AE5D-BD2AD6F7A1C2}">
      <dgm:prSet/>
      <dgm:spPr/>
      <dgm:t>
        <a:bodyPr/>
        <a:lstStyle/>
        <a:p>
          <a:endParaRPr lang="en-US"/>
        </a:p>
      </dgm:t>
    </dgm:pt>
    <dgm:pt modelId="{4F0D388D-F90E-4644-A07E-86526CAD25E3}">
      <dgm:prSet/>
      <dgm:spPr>
        <a:ln>
          <a:solidFill>
            <a:schemeClr val="accent5"/>
          </a:solidFill>
        </a:ln>
      </dgm:spPr>
      <dgm:t>
        <a:bodyPr/>
        <a:lstStyle/>
        <a:p>
          <a:r>
            <a:rPr lang="en-US" dirty="0"/>
            <a:t>Under 4 weeks (bottle babies)</a:t>
          </a:r>
        </a:p>
      </dgm:t>
    </dgm:pt>
    <dgm:pt modelId="{D1B5B9F9-0039-4B68-A708-D65AAA4CFCCD}" type="parTrans" cxnId="{7D5572CA-ABB5-49F6-9259-3E70EB389EBB}">
      <dgm:prSet/>
      <dgm:spPr/>
      <dgm:t>
        <a:bodyPr/>
        <a:lstStyle/>
        <a:p>
          <a:endParaRPr lang="en-US"/>
        </a:p>
      </dgm:t>
    </dgm:pt>
    <dgm:pt modelId="{C5A48636-CE35-4BA2-BDCF-45D9CB28756F}" type="sibTrans" cxnId="{7D5572CA-ABB5-49F6-9259-3E70EB389EBB}">
      <dgm:prSet/>
      <dgm:spPr/>
      <dgm:t>
        <a:bodyPr/>
        <a:lstStyle/>
        <a:p>
          <a:endParaRPr lang="en-US"/>
        </a:p>
      </dgm:t>
    </dgm:pt>
    <dgm:pt modelId="{E3C4501F-2B43-4A3D-81C6-0E4151B87AA7}">
      <dgm:prSet/>
      <dgm:spPr>
        <a:ln>
          <a:solidFill>
            <a:schemeClr val="accent4"/>
          </a:solidFill>
        </a:ln>
      </dgm:spPr>
      <dgm:t>
        <a:bodyPr/>
        <a:lstStyle/>
        <a:p>
          <a:r>
            <a:rPr lang="en-US" dirty="0"/>
            <a:t>4 to 8 weeks (eating on their own)</a:t>
          </a:r>
        </a:p>
      </dgm:t>
    </dgm:pt>
    <dgm:pt modelId="{68E1C6C1-238E-416A-944B-535AC4F3A17B}" type="parTrans" cxnId="{53D7F194-C1E2-4356-A6C3-6FB419DB67C5}">
      <dgm:prSet/>
      <dgm:spPr/>
      <dgm:t>
        <a:bodyPr/>
        <a:lstStyle/>
        <a:p>
          <a:endParaRPr lang="en-US"/>
        </a:p>
      </dgm:t>
    </dgm:pt>
    <dgm:pt modelId="{E6ED67F4-8231-44E7-85C2-D73E3A8BF8DE}" type="sibTrans" cxnId="{53D7F194-C1E2-4356-A6C3-6FB419DB67C5}">
      <dgm:prSet/>
      <dgm:spPr/>
      <dgm:t>
        <a:bodyPr/>
        <a:lstStyle/>
        <a:p>
          <a:endParaRPr lang="en-US"/>
        </a:p>
      </dgm:t>
    </dgm:pt>
    <dgm:pt modelId="{7300C77A-7119-4EE5-9287-86B62AB7F65A}">
      <dgm:prSet/>
      <dgm:spPr>
        <a:ln>
          <a:solidFill>
            <a:srgbClr val="FF8800"/>
          </a:solidFill>
        </a:ln>
      </dgm:spPr>
      <dgm:t>
        <a:bodyPr/>
        <a:lstStyle/>
        <a:p>
          <a:r>
            <a:rPr lang="en-US" dirty="0"/>
            <a:t>9 weeks to 5 months</a:t>
          </a:r>
        </a:p>
      </dgm:t>
    </dgm:pt>
    <dgm:pt modelId="{5B231E10-3494-41E1-8D2E-4A4F089B2932}" type="parTrans" cxnId="{5611692B-ABFB-4BCA-BE28-8E26FE2B2357}">
      <dgm:prSet/>
      <dgm:spPr/>
      <dgm:t>
        <a:bodyPr/>
        <a:lstStyle/>
        <a:p>
          <a:endParaRPr lang="en-US"/>
        </a:p>
      </dgm:t>
    </dgm:pt>
    <dgm:pt modelId="{82F062CF-0FAD-4E5B-AC5B-92B49A5E24E6}" type="sibTrans" cxnId="{5611692B-ABFB-4BCA-BE28-8E26FE2B2357}">
      <dgm:prSet/>
      <dgm:spPr/>
      <dgm:t>
        <a:bodyPr/>
        <a:lstStyle/>
        <a:p>
          <a:endParaRPr lang="en-US"/>
        </a:p>
      </dgm:t>
    </dgm:pt>
    <dgm:pt modelId="{BB5CC820-848D-4A68-9CAF-F57384F28807}">
      <dgm:prSet/>
      <dgm:spPr>
        <a:ln>
          <a:solidFill>
            <a:schemeClr val="accent3"/>
          </a:solidFill>
        </a:ln>
      </dgm:spPr>
      <dgm:t>
        <a:bodyPr/>
        <a:lstStyle/>
        <a:p>
          <a:r>
            <a:rPr lang="en-US" dirty="0"/>
            <a:t>5 months and older</a:t>
          </a:r>
        </a:p>
      </dgm:t>
    </dgm:pt>
    <dgm:pt modelId="{CC3811FA-7509-42AD-9925-5DE8EC28BD50}" type="parTrans" cxnId="{787B0DA3-9077-4D57-85BE-27D5A7BD713B}">
      <dgm:prSet/>
      <dgm:spPr/>
      <dgm:t>
        <a:bodyPr/>
        <a:lstStyle/>
        <a:p>
          <a:endParaRPr lang="en-US"/>
        </a:p>
      </dgm:t>
    </dgm:pt>
    <dgm:pt modelId="{370E6BCA-367E-4853-8215-578995370A0F}" type="sibTrans" cxnId="{787B0DA3-9077-4D57-85BE-27D5A7BD713B}">
      <dgm:prSet/>
      <dgm:spPr/>
      <dgm:t>
        <a:bodyPr/>
        <a:lstStyle/>
        <a:p>
          <a:endParaRPr lang="en-US"/>
        </a:p>
      </dgm:t>
    </dgm:pt>
    <dgm:pt modelId="{9E1B2C86-118D-41B2-9BB3-BF87CFCA173E}" type="pres">
      <dgm:prSet presAssocID="{0E39612D-0BC0-42DA-A2CC-E88A5FF6FD2D}" presName="linear" presStyleCnt="0">
        <dgm:presLayoutVars>
          <dgm:dir/>
          <dgm:animLvl val="lvl"/>
          <dgm:resizeHandles val="exact"/>
        </dgm:presLayoutVars>
      </dgm:prSet>
      <dgm:spPr/>
    </dgm:pt>
    <dgm:pt modelId="{BC635E4F-F0E0-4E7C-A21C-590BBBC9EDFC}" type="pres">
      <dgm:prSet presAssocID="{7E0BA96B-45FE-4EE8-A08D-349662A673EF}" presName="parentLin" presStyleCnt="0"/>
      <dgm:spPr/>
    </dgm:pt>
    <dgm:pt modelId="{364A669A-5CEA-41C9-BA30-3B85DCA2A138}" type="pres">
      <dgm:prSet presAssocID="{7E0BA96B-45FE-4EE8-A08D-349662A673EF}" presName="parentLeftMargin" presStyleLbl="node1" presStyleIdx="0" presStyleCnt="4"/>
      <dgm:spPr/>
    </dgm:pt>
    <dgm:pt modelId="{EF151CC8-E5F4-4E03-A6B0-41542AA18315}" type="pres">
      <dgm:prSet presAssocID="{7E0BA96B-45FE-4EE8-A08D-349662A673EF}" presName="parentText" presStyleLbl="node1" presStyleIdx="0" presStyleCnt="4">
        <dgm:presLayoutVars>
          <dgm:chMax val="0"/>
          <dgm:bulletEnabled val="1"/>
        </dgm:presLayoutVars>
      </dgm:prSet>
      <dgm:spPr/>
    </dgm:pt>
    <dgm:pt modelId="{81478C81-45E2-452A-B859-578219863BCA}" type="pres">
      <dgm:prSet presAssocID="{7E0BA96B-45FE-4EE8-A08D-349662A673EF}" presName="negativeSpace" presStyleCnt="0"/>
      <dgm:spPr/>
    </dgm:pt>
    <dgm:pt modelId="{865E07F0-42DB-4A24-83EF-1E5CB1F7F7F4}" type="pres">
      <dgm:prSet presAssocID="{7E0BA96B-45FE-4EE8-A08D-349662A673EF}" presName="childText" presStyleLbl="conFgAcc1" presStyleIdx="0" presStyleCnt="4">
        <dgm:presLayoutVars>
          <dgm:bulletEnabled val="1"/>
        </dgm:presLayoutVars>
      </dgm:prSet>
      <dgm:spPr/>
    </dgm:pt>
    <dgm:pt modelId="{091102A3-9EE8-48DF-A6DE-8A98A33A6B3B}" type="pres">
      <dgm:prSet presAssocID="{566957CA-159C-4FF4-8597-488A7F340E86}" presName="spaceBetweenRectangles" presStyleCnt="0"/>
      <dgm:spPr/>
    </dgm:pt>
    <dgm:pt modelId="{E57E56F4-955D-42D0-AB33-4A94FE02CFD1}" type="pres">
      <dgm:prSet presAssocID="{59E1B4F8-90DC-491D-A9F7-54EE6BDCFF07}" presName="parentLin" presStyleCnt="0"/>
      <dgm:spPr/>
    </dgm:pt>
    <dgm:pt modelId="{4B99F82F-1469-47BD-A151-29D5D1055ACB}" type="pres">
      <dgm:prSet presAssocID="{59E1B4F8-90DC-491D-A9F7-54EE6BDCFF07}" presName="parentLeftMargin" presStyleLbl="node1" presStyleIdx="0" presStyleCnt="4"/>
      <dgm:spPr/>
    </dgm:pt>
    <dgm:pt modelId="{6AF1706D-6BBA-40DE-BF51-2310271FF6F9}" type="pres">
      <dgm:prSet presAssocID="{59E1B4F8-90DC-491D-A9F7-54EE6BDCFF07}" presName="parentText" presStyleLbl="node1" presStyleIdx="1" presStyleCnt="4">
        <dgm:presLayoutVars>
          <dgm:chMax val="0"/>
          <dgm:bulletEnabled val="1"/>
        </dgm:presLayoutVars>
      </dgm:prSet>
      <dgm:spPr/>
    </dgm:pt>
    <dgm:pt modelId="{D3367D28-00C1-4E1C-9FBE-BF0D7EE0F777}" type="pres">
      <dgm:prSet presAssocID="{59E1B4F8-90DC-491D-A9F7-54EE6BDCFF07}" presName="negativeSpace" presStyleCnt="0"/>
      <dgm:spPr/>
    </dgm:pt>
    <dgm:pt modelId="{591A9108-5BF1-4BC3-8FDE-5ED1F95981EC}" type="pres">
      <dgm:prSet presAssocID="{59E1B4F8-90DC-491D-A9F7-54EE6BDCFF07}" presName="childText" presStyleLbl="conFgAcc1" presStyleIdx="1" presStyleCnt="4">
        <dgm:presLayoutVars>
          <dgm:bulletEnabled val="1"/>
        </dgm:presLayoutVars>
      </dgm:prSet>
      <dgm:spPr/>
    </dgm:pt>
    <dgm:pt modelId="{69CD030B-2F45-46BB-9FCE-C8F8E95F7BFC}" type="pres">
      <dgm:prSet presAssocID="{481AF832-B72F-4DE6-B0EA-14ED3E6F37BA}" presName="spaceBetweenRectangles" presStyleCnt="0"/>
      <dgm:spPr/>
    </dgm:pt>
    <dgm:pt modelId="{B95EEA9E-DB69-4A36-9FAE-CA194CB4FC45}" type="pres">
      <dgm:prSet presAssocID="{64642675-F44F-4C58-870C-6E53D8B51043}" presName="parentLin" presStyleCnt="0"/>
      <dgm:spPr/>
    </dgm:pt>
    <dgm:pt modelId="{00798920-F042-403F-B8A8-E5D186D4E660}" type="pres">
      <dgm:prSet presAssocID="{64642675-F44F-4C58-870C-6E53D8B51043}" presName="parentLeftMargin" presStyleLbl="node1" presStyleIdx="1" presStyleCnt="4"/>
      <dgm:spPr/>
    </dgm:pt>
    <dgm:pt modelId="{15D92965-436E-4EAD-B55E-838F217B18D7}" type="pres">
      <dgm:prSet presAssocID="{64642675-F44F-4C58-870C-6E53D8B51043}" presName="parentText" presStyleLbl="node1" presStyleIdx="2" presStyleCnt="4">
        <dgm:presLayoutVars>
          <dgm:chMax val="0"/>
          <dgm:bulletEnabled val="1"/>
        </dgm:presLayoutVars>
      </dgm:prSet>
      <dgm:spPr/>
    </dgm:pt>
    <dgm:pt modelId="{A150A3FD-1278-4CF8-8BCD-3E96D6289D01}" type="pres">
      <dgm:prSet presAssocID="{64642675-F44F-4C58-870C-6E53D8B51043}" presName="negativeSpace" presStyleCnt="0"/>
      <dgm:spPr/>
    </dgm:pt>
    <dgm:pt modelId="{0C550B0A-D607-44CA-8067-99B6E0A4E96A}" type="pres">
      <dgm:prSet presAssocID="{64642675-F44F-4C58-870C-6E53D8B51043}" presName="childText" presStyleLbl="conFgAcc1" presStyleIdx="2" presStyleCnt="4">
        <dgm:presLayoutVars>
          <dgm:bulletEnabled val="1"/>
        </dgm:presLayoutVars>
      </dgm:prSet>
      <dgm:spPr/>
    </dgm:pt>
    <dgm:pt modelId="{82999D68-BBED-4243-AFE8-9EFC5478C772}" type="pres">
      <dgm:prSet presAssocID="{E5D188E5-C925-46C4-90A9-9C128FE0FB4C}" presName="spaceBetweenRectangles" presStyleCnt="0"/>
      <dgm:spPr/>
    </dgm:pt>
    <dgm:pt modelId="{A2C08DFB-D118-47B0-B112-766B6BE5833F}" type="pres">
      <dgm:prSet presAssocID="{4D43924D-182E-4E93-87B8-AF720E4BC9EC}" presName="parentLin" presStyleCnt="0"/>
      <dgm:spPr/>
    </dgm:pt>
    <dgm:pt modelId="{3FA35C25-C8BE-43E0-BF57-F91DAEE10689}" type="pres">
      <dgm:prSet presAssocID="{4D43924D-182E-4E93-87B8-AF720E4BC9EC}" presName="parentLeftMargin" presStyleLbl="node1" presStyleIdx="2" presStyleCnt="4"/>
      <dgm:spPr/>
    </dgm:pt>
    <dgm:pt modelId="{3AF97071-3F4C-43D5-B08C-4D49C5B1CEF2}" type="pres">
      <dgm:prSet presAssocID="{4D43924D-182E-4E93-87B8-AF720E4BC9EC}" presName="parentText" presStyleLbl="node1" presStyleIdx="3" presStyleCnt="4">
        <dgm:presLayoutVars>
          <dgm:chMax val="0"/>
          <dgm:bulletEnabled val="1"/>
        </dgm:presLayoutVars>
      </dgm:prSet>
      <dgm:spPr/>
    </dgm:pt>
    <dgm:pt modelId="{0E323DE4-68E8-4176-90C2-20BB32F9D7C9}" type="pres">
      <dgm:prSet presAssocID="{4D43924D-182E-4E93-87B8-AF720E4BC9EC}" presName="negativeSpace" presStyleCnt="0"/>
      <dgm:spPr/>
    </dgm:pt>
    <dgm:pt modelId="{1BD0B0FA-D742-438F-AFF3-884C6FA198E9}" type="pres">
      <dgm:prSet presAssocID="{4D43924D-182E-4E93-87B8-AF720E4BC9EC}" presName="childText" presStyleLbl="conFgAcc1" presStyleIdx="3" presStyleCnt="4">
        <dgm:presLayoutVars>
          <dgm:bulletEnabled val="1"/>
        </dgm:presLayoutVars>
      </dgm:prSet>
      <dgm:spPr/>
    </dgm:pt>
  </dgm:ptLst>
  <dgm:cxnLst>
    <dgm:cxn modelId="{28836E00-4909-4BDA-B8AB-8B87954637E3}" type="presOf" srcId="{7E0BA96B-45FE-4EE8-A08D-349662A673EF}" destId="{EF151CC8-E5F4-4E03-A6B0-41542AA18315}" srcOrd="1" destOrd="0" presId="urn:microsoft.com/office/officeart/2005/8/layout/list1"/>
    <dgm:cxn modelId="{66A75D24-6438-4291-8DE0-17A24066E1B7}" type="presOf" srcId="{0E39612D-0BC0-42DA-A2CC-E88A5FF6FD2D}" destId="{9E1B2C86-118D-41B2-9BB3-BF87CFCA173E}" srcOrd="0" destOrd="0" presId="urn:microsoft.com/office/officeart/2005/8/layout/list1"/>
    <dgm:cxn modelId="{5611692B-ABFB-4BCA-BE28-8E26FE2B2357}" srcId="{64642675-F44F-4C58-870C-6E53D8B51043}" destId="{7300C77A-7119-4EE5-9287-86B62AB7F65A}" srcOrd="0" destOrd="0" parTransId="{5B231E10-3494-41E1-8D2E-4A4F089B2932}" sibTransId="{82F062CF-0FAD-4E5B-AC5B-92B49A5E24E6}"/>
    <dgm:cxn modelId="{20BCEF3C-BBAA-4D05-8DDA-D4C6A020F44C}" type="presOf" srcId="{59E1B4F8-90DC-491D-A9F7-54EE6BDCFF07}" destId="{4B99F82F-1469-47BD-A151-29D5D1055ACB}" srcOrd="0" destOrd="0" presId="urn:microsoft.com/office/officeart/2005/8/layout/list1"/>
    <dgm:cxn modelId="{69031B3F-47E7-43C3-9CDB-F2C65643B2B9}" srcId="{0E39612D-0BC0-42DA-A2CC-E88A5FF6FD2D}" destId="{7E0BA96B-45FE-4EE8-A08D-349662A673EF}" srcOrd="0" destOrd="0" parTransId="{3189982B-A5DD-4E5F-8DA0-8FB72CB4C39A}" sibTransId="{566957CA-159C-4FF4-8597-488A7F340E86}"/>
    <dgm:cxn modelId="{C6A7A343-38D6-4881-8C95-A7DE9265DD4E}" type="presOf" srcId="{BB5CC820-848D-4A68-9CAF-F57384F28807}" destId="{1BD0B0FA-D742-438F-AFF3-884C6FA198E9}" srcOrd="0" destOrd="0" presId="urn:microsoft.com/office/officeart/2005/8/layout/list1"/>
    <dgm:cxn modelId="{95605166-93E6-49F4-B3B9-C088E7BE6D8F}" type="presOf" srcId="{4D43924D-182E-4E93-87B8-AF720E4BC9EC}" destId="{3AF97071-3F4C-43D5-B08C-4D49C5B1CEF2}" srcOrd="1" destOrd="0" presId="urn:microsoft.com/office/officeart/2005/8/layout/list1"/>
    <dgm:cxn modelId="{5EF6B76B-8D6D-4078-8C99-2F7AA5A140BC}" type="presOf" srcId="{64642675-F44F-4C58-870C-6E53D8B51043}" destId="{15D92965-436E-4EAD-B55E-838F217B18D7}" srcOrd="1" destOrd="0" presId="urn:microsoft.com/office/officeart/2005/8/layout/list1"/>
    <dgm:cxn modelId="{BE23E470-2307-42BC-ADB6-2E6DFEE963D0}" type="presOf" srcId="{7300C77A-7119-4EE5-9287-86B62AB7F65A}" destId="{0C550B0A-D607-44CA-8067-99B6E0A4E96A}" srcOrd="0" destOrd="0" presId="urn:microsoft.com/office/officeart/2005/8/layout/list1"/>
    <dgm:cxn modelId="{0353367A-194F-43D2-9754-18A6BECC66BF}" type="presOf" srcId="{4D43924D-182E-4E93-87B8-AF720E4BC9EC}" destId="{3FA35C25-C8BE-43E0-BF57-F91DAEE10689}" srcOrd="0" destOrd="0" presId="urn:microsoft.com/office/officeart/2005/8/layout/list1"/>
    <dgm:cxn modelId="{2AB9CE7B-80CE-4A35-9D0D-54375305DEDB}" srcId="{0E39612D-0BC0-42DA-A2CC-E88A5FF6FD2D}" destId="{59E1B4F8-90DC-491D-A9F7-54EE6BDCFF07}" srcOrd="1" destOrd="0" parTransId="{7EE92D0A-6FE8-474D-8E1E-853A4F465F79}" sibTransId="{481AF832-B72F-4DE6-B0EA-14ED3E6F37BA}"/>
    <dgm:cxn modelId="{FF644285-49F1-45D6-9D5B-7B6950576133}" type="presOf" srcId="{E3C4501F-2B43-4A3D-81C6-0E4151B87AA7}" destId="{591A9108-5BF1-4BC3-8FDE-5ED1F95981EC}" srcOrd="0" destOrd="0" presId="urn:microsoft.com/office/officeart/2005/8/layout/list1"/>
    <dgm:cxn modelId="{3FF26287-EB22-48FF-B4FB-20FE64A5499B}" type="presOf" srcId="{59E1B4F8-90DC-491D-A9F7-54EE6BDCFF07}" destId="{6AF1706D-6BBA-40DE-BF51-2310271FF6F9}" srcOrd="1" destOrd="0" presId="urn:microsoft.com/office/officeart/2005/8/layout/list1"/>
    <dgm:cxn modelId="{DA8F0388-52EA-4F0A-84E5-66F1935E689C}" type="presOf" srcId="{4F0D388D-F90E-4644-A07E-86526CAD25E3}" destId="{865E07F0-42DB-4A24-83EF-1E5CB1F7F7F4}" srcOrd="0" destOrd="0" presId="urn:microsoft.com/office/officeart/2005/8/layout/list1"/>
    <dgm:cxn modelId="{53D7F194-C1E2-4356-A6C3-6FB419DB67C5}" srcId="{59E1B4F8-90DC-491D-A9F7-54EE6BDCFF07}" destId="{E3C4501F-2B43-4A3D-81C6-0E4151B87AA7}" srcOrd="0" destOrd="0" parTransId="{68E1C6C1-238E-416A-944B-535AC4F3A17B}" sibTransId="{E6ED67F4-8231-44E7-85C2-D73E3A8BF8DE}"/>
    <dgm:cxn modelId="{AD5FB59E-17CC-43F5-B9AC-1DEAEF565A71}" srcId="{0E39612D-0BC0-42DA-A2CC-E88A5FF6FD2D}" destId="{64642675-F44F-4C58-870C-6E53D8B51043}" srcOrd="2" destOrd="0" parTransId="{48DFD70E-7B11-4ACA-AFD5-975DD756FC5E}" sibTransId="{E5D188E5-C925-46C4-90A9-9C128FE0FB4C}"/>
    <dgm:cxn modelId="{787B0DA3-9077-4D57-85BE-27D5A7BD713B}" srcId="{4D43924D-182E-4E93-87B8-AF720E4BC9EC}" destId="{BB5CC820-848D-4A68-9CAF-F57384F28807}" srcOrd="0" destOrd="0" parTransId="{CC3811FA-7509-42AD-9925-5DE8EC28BD50}" sibTransId="{370E6BCA-367E-4853-8215-578995370A0F}"/>
    <dgm:cxn modelId="{935D3EA7-B95D-40E4-AE5D-BD2AD6F7A1C2}" srcId="{0E39612D-0BC0-42DA-A2CC-E88A5FF6FD2D}" destId="{4D43924D-182E-4E93-87B8-AF720E4BC9EC}" srcOrd="3" destOrd="0" parTransId="{C3D87880-3361-4915-99E6-DC2BDCEF09EC}" sibTransId="{C036E3FC-D002-43BA-98AA-1DAE42FCC6B3}"/>
    <dgm:cxn modelId="{08694DB1-7971-4A81-B0A3-D8FB737FAB16}" type="presOf" srcId="{7E0BA96B-45FE-4EE8-A08D-349662A673EF}" destId="{364A669A-5CEA-41C9-BA30-3B85DCA2A138}" srcOrd="0" destOrd="0" presId="urn:microsoft.com/office/officeart/2005/8/layout/list1"/>
    <dgm:cxn modelId="{7D5572CA-ABB5-49F6-9259-3E70EB389EBB}" srcId="{7E0BA96B-45FE-4EE8-A08D-349662A673EF}" destId="{4F0D388D-F90E-4644-A07E-86526CAD25E3}" srcOrd="0" destOrd="0" parTransId="{D1B5B9F9-0039-4B68-A708-D65AAA4CFCCD}" sibTransId="{C5A48636-CE35-4BA2-BDCF-45D9CB28756F}"/>
    <dgm:cxn modelId="{3F0935DE-B5C7-468D-BF86-902CA5901DBC}" type="presOf" srcId="{64642675-F44F-4C58-870C-6E53D8B51043}" destId="{00798920-F042-403F-B8A8-E5D186D4E660}" srcOrd="0" destOrd="0" presId="urn:microsoft.com/office/officeart/2005/8/layout/list1"/>
    <dgm:cxn modelId="{DBB1E35C-78EE-450E-AFC5-17B1298D7CD5}" type="presParOf" srcId="{9E1B2C86-118D-41B2-9BB3-BF87CFCA173E}" destId="{BC635E4F-F0E0-4E7C-A21C-590BBBC9EDFC}" srcOrd="0" destOrd="0" presId="urn:microsoft.com/office/officeart/2005/8/layout/list1"/>
    <dgm:cxn modelId="{A3AF92F6-7B55-4797-B61F-EAA7A064B064}" type="presParOf" srcId="{BC635E4F-F0E0-4E7C-A21C-590BBBC9EDFC}" destId="{364A669A-5CEA-41C9-BA30-3B85DCA2A138}" srcOrd="0" destOrd="0" presId="urn:microsoft.com/office/officeart/2005/8/layout/list1"/>
    <dgm:cxn modelId="{47487764-1BF4-47F4-8629-518C3DB5DD55}" type="presParOf" srcId="{BC635E4F-F0E0-4E7C-A21C-590BBBC9EDFC}" destId="{EF151CC8-E5F4-4E03-A6B0-41542AA18315}" srcOrd="1" destOrd="0" presId="urn:microsoft.com/office/officeart/2005/8/layout/list1"/>
    <dgm:cxn modelId="{AF9DF4B9-929A-4AED-BAB2-BDA1D6E98945}" type="presParOf" srcId="{9E1B2C86-118D-41B2-9BB3-BF87CFCA173E}" destId="{81478C81-45E2-452A-B859-578219863BCA}" srcOrd="1" destOrd="0" presId="urn:microsoft.com/office/officeart/2005/8/layout/list1"/>
    <dgm:cxn modelId="{42A55974-43B2-4FED-B45E-BBD7C64F43A1}" type="presParOf" srcId="{9E1B2C86-118D-41B2-9BB3-BF87CFCA173E}" destId="{865E07F0-42DB-4A24-83EF-1E5CB1F7F7F4}" srcOrd="2" destOrd="0" presId="urn:microsoft.com/office/officeart/2005/8/layout/list1"/>
    <dgm:cxn modelId="{C4883942-D7D9-4643-A726-45A8BE5D811E}" type="presParOf" srcId="{9E1B2C86-118D-41B2-9BB3-BF87CFCA173E}" destId="{091102A3-9EE8-48DF-A6DE-8A98A33A6B3B}" srcOrd="3" destOrd="0" presId="urn:microsoft.com/office/officeart/2005/8/layout/list1"/>
    <dgm:cxn modelId="{84A9C505-FA69-4EE6-8230-8B69ABE60C86}" type="presParOf" srcId="{9E1B2C86-118D-41B2-9BB3-BF87CFCA173E}" destId="{E57E56F4-955D-42D0-AB33-4A94FE02CFD1}" srcOrd="4" destOrd="0" presId="urn:microsoft.com/office/officeart/2005/8/layout/list1"/>
    <dgm:cxn modelId="{B71D389A-2E96-4679-A81D-1765AA44C271}" type="presParOf" srcId="{E57E56F4-955D-42D0-AB33-4A94FE02CFD1}" destId="{4B99F82F-1469-47BD-A151-29D5D1055ACB}" srcOrd="0" destOrd="0" presId="urn:microsoft.com/office/officeart/2005/8/layout/list1"/>
    <dgm:cxn modelId="{85C91158-AD85-488A-BD05-976ED61D63A8}" type="presParOf" srcId="{E57E56F4-955D-42D0-AB33-4A94FE02CFD1}" destId="{6AF1706D-6BBA-40DE-BF51-2310271FF6F9}" srcOrd="1" destOrd="0" presId="urn:microsoft.com/office/officeart/2005/8/layout/list1"/>
    <dgm:cxn modelId="{A770E65D-A8D0-4207-A1CD-79693248ADAB}" type="presParOf" srcId="{9E1B2C86-118D-41B2-9BB3-BF87CFCA173E}" destId="{D3367D28-00C1-4E1C-9FBE-BF0D7EE0F777}" srcOrd="5" destOrd="0" presId="urn:microsoft.com/office/officeart/2005/8/layout/list1"/>
    <dgm:cxn modelId="{E9B9B6E3-6172-417B-A418-158FFB91C83C}" type="presParOf" srcId="{9E1B2C86-118D-41B2-9BB3-BF87CFCA173E}" destId="{591A9108-5BF1-4BC3-8FDE-5ED1F95981EC}" srcOrd="6" destOrd="0" presId="urn:microsoft.com/office/officeart/2005/8/layout/list1"/>
    <dgm:cxn modelId="{576EB8E4-3978-45FE-91C1-82B2323AF517}" type="presParOf" srcId="{9E1B2C86-118D-41B2-9BB3-BF87CFCA173E}" destId="{69CD030B-2F45-46BB-9FCE-C8F8E95F7BFC}" srcOrd="7" destOrd="0" presId="urn:microsoft.com/office/officeart/2005/8/layout/list1"/>
    <dgm:cxn modelId="{29A23FB6-F175-4588-9A63-9977005FDEC1}" type="presParOf" srcId="{9E1B2C86-118D-41B2-9BB3-BF87CFCA173E}" destId="{B95EEA9E-DB69-4A36-9FAE-CA194CB4FC45}" srcOrd="8" destOrd="0" presId="urn:microsoft.com/office/officeart/2005/8/layout/list1"/>
    <dgm:cxn modelId="{C0557800-18DE-4CFB-8540-9186BDD71C8A}" type="presParOf" srcId="{B95EEA9E-DB69-4A36-9FAE-CA194CB4FC45}" destId="{00798920-F042-403F-B8A8-E5D186D4E660}" srcOrd="0" destOrd="0" presId="urn:microsoft.com/office/officeart/2005/8/layout/list1"/>
    <dgm:cxn modelId="{FF01CEA5-7C44-42CF-B2F9-74D84DDDFE5D}" type="presParOf" srcId="{B95EEA9E-DB69-4A36-9FAE-CA194CB4FC45}" destId="{15D92965-436E-4EAD-B55E-838F217B18D7}" srcOrd="1" destOrd="0" presId="urn:microsoft.com/office/officeart/2005/8/layout/list1"/>
    <dgm:cxn modelId="{289D57F3-289E-4147-ACEA-78A8F39A3193}" type="presParOf" srcId="{9E1B2C86-118D-41B2-9BB3-BF87CFCA173E}" destId="{A150A3FD-1278-4CF8-8BCD-3E96D6289D01}" srcOrd="9" destOrd="0" presId="urn:microsoft.com/office/officeart/2005/8/layout/list1"/>
    <dgm:cxn modelId="{E67CAC0F-3377-44FD-98BF-EA3B6A7C9BE3}" type="presParOf" srcId="{9E1B2C86-118D-41B2-9BB3-BF87CFCA173E}" destId="{0C550B0A-D607-44CA-8067-99B6E0A4E96A}" srcOrd="10" destOrd="0" presId="urn:microsoft.com/office/officeart/2005/8/layout/list1"/>
    <dgm:cxn modelId="{0485C2BD-BA3F-4333-B9F7-03B2080A821F}" type="presParOf" srcId="{9E1B2C86-118D-41B2-9BB3-BF87CFCA173E}" destId="{82999D68-BBED-4243-AFE8-9EFC5478C772}" srcOrd="11" destOrd="0" presId="urn:microsoft.com/office/officeart/2005/8/layout/list1"/>
    <dgm:cxn modelId="{E84B7693-4E94-4988-BCDD-C7337707E51E}" type="presParOf" srcId="{9E1B2C86-118D-41B2-9BB3-BF87CFCA173E}" destId="{A2C08DFB-D118-47B0-B112-766B6BE5833F}" srcOrd="12" destOrd="0" presId="urn:microsoft.com/office/officeart/2005/8/layout/list1"/>
    <dgm:cxn modelId="{237EDBCB-3F05-4833-BD92-474AC21C3A28}" type="presParOf" srcId="{A2C08DFB-D118-47B0-B112-766B6BE5833F}" destId="{3FA35C25-C8BE-43E0-BF57-F91DAEE10689}" srcOrd="0" destOrd="0" presId="urn:microsoft.com/office/officeart/2005/8/layout/list1"/>
    <dgm:cxn modelId="{16825607-C31E-4E97-9EA8-761587335DBB}" type="presParOf" srcId="{A2C08DFB-D118-47B0-B112-766B6BE5833F}" destId="{3AF97071-3F4C-43D5-B08C-4D49C5B1CEF2}" srcOrd="1" destOrd="0" presId="urn:microsoft.com/office/officeart/2005/8/layout/list1"/>
    <dgm:cxn modelId="{E761B123-2997-46DD-B239-CDBC9D3906BD}" type="presParOf" srcId="{9E1B2C86-118D-41B2-9BB3-BF87CFCA173E}" destId="{0E323DE4-68E8-4176-90C2-20BB32F9D7C9}" srcOrd="13" destOrd="0" presId="urn:microsoft.com/office/officeart/2005/8/layout/list1"/>
    <dgm:cxn modelId="{4F8C26BC-D1C3-4975-ABAC-DCAB74F9D47B}" type="presParOf" srcId="{9E1B2C86-118D-41B2-9BB3-BF87CFCA173E}" destId="{1BD0B0FA-D742-438F-AFF3-884C6FA198E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7886A-5120-4024-98CA-A04AA118766B}" type="doc">
      <dgm:prSet loTypeId="urn:microsoft.com/office/officeart/2005/8/layout/equation1" loCatId="relationship" qsTypeId="urn:microsoft.com/office/officeart/2005/8/quickstyle/simple1" qsCatId="simple" csTypeId="urn:microsoft.com/office/officeart/2005/8/colors/colorful1" csCatId="colorful" phldr="1"/>
      <dgm:spPr/>
    </dgm:pt>
    <dgm:pt modelId="{161CE99D-919F-42BE-A4D2-BDC1C1CDFBAD}">
      <dgm:prSet phldrT="[Text]" custT="1"/>
      <dgm:spPr/>
      <dgm:t>
        <a:bodyPr/>
        <a:lstStyle/>
        <a:p>
          <a:r>
            <a:rPr lang="en-US" sz="2400" b="1" dirty="0"/>
            <a:t>1,000’s of Kittens Saved</a:t>
          </a:r>
        </a:p>
      </dgm:t>
    </dgm:pt>
    <dgm:pt modelId="{AFDEDED2-D210-4677-B4B1-BE9ECF187F1A}" type="parTrans" cxnId="{A30CA266-6446-48D4-AF82-7322B267E013}">
      <dgm:prSet/>
      <dgm:spPr/>
      <dgm:t>
        <a:bodyPr/>
        <a:lstStyle/>
        <a:p>
          <a:endParaRPr lang="en-US" sz="1600" b="1"/>
        </a:p>
      </dgm:t>
    </dgm:pt>
    <dgm:pt modelId="{1ADEB3EA-5E0D-42F3-A772-A0F0F1D9AC8A}" type="sibTrans" cxnId="{A30CA266-6446-48D4-AF82-7322B267E013}">
      <dgm:prSet/>
      <dgm:spPr/>
      <dgm:t>
        <a:bodyPr/>
        <a:lstStyle/>
        <a:p>
          <a:endParaRPr lang="en-US" sz="1600" b="1"/>
        </a:p>
      </dgm:t>
    </dgm:pt>
    <dgm:pt modelId="{526D47B5-E6BA-4269-BA56-8279A799BE08}">
      <dgm:prSet phldrT="[Text]" custT="1"/>
      <dgm:spPr>
        <a:solidFill>
          <a:schemeClr val="accent1">
            <a:lumMod val="60000"/>
            <a:lumOff val="40000"/>
          </a:schemeClr>
        </a:solidFill>
      </dgm:spPr>
      <dgm:t>
        <a:bodyPr/>
        <a:lstStyle/>
        <a:p>
          <a:r>
            <a:rPr lang="en-US" sz="2000" b="1" dirty="0"/>
            <a:t>New &amp; Informed Fosters in Your Community</a:t>
          </a:r>
        </a:p>
      </dgm:t>
    </dgm:pt>
    <dgm:pt modelId="{21DDF4E0-B9E3-459F-8175-61C8B5594889}" type="parTrans" cxnId="{3436466D-8E71-42C6-95CD-6067BDE1BE5D}">
      <dgm:prSet/>
      <dgm:spPr/>
      <dgm:t>
        <a:bodyPr/>
        <a:lstStyle/>
        <a:p>
          <a:endParaRPr lang="en-US" sz="1600" b="1"/>
        </a:p>
      </dgm:t>
    </dgm:pt>
    <dgm:pt modelId="{ACF03B99-9BE7-4741-BFEC-5C3E555C402D}" type="sibTrans" cxnId="{3436466D-8E71-42C6-95CD-6067BDE1BE5D}">
      <dgm:prSet custT="1"/>
      <dgm:spPr/>
      <dgm:t>
        <a:bodyPr/>
        <a:lstStyle/>
        <a:p>
          <a:endParaRPr lang="en-US" sz="1600" b="1"/>
        </a:p>
      </dgm:t>
    </dgm:pt>
    <dgm:pt modelId="{BE92F2F3-2670-4D73-9F14-4F4ABB92B387}">
      <dgm:prSet phldrT="[Text]" custT="1"/>
      <dgm:spPr/>
      <dgm:t>
        <a:bodyPr/>
        <a:lstStyle/>
        <a:p>
          <a:r>
            <a:rPr lang="en-US" sz="2300" b="1" dirty="0"/>
            <a:t>500+ </a:t>
          </a:r>
          <a:r>
            <a:rPr lang="en-US" sz="2000" b="1" dirty="0"/>
            <a:t>Agencies</a:t>
          </a:r>
          <a:endParaRPr lang="en-US" sz="2100" b="1" dirty="0"/>
        </a:p>
      </dgm:t>
    </dgm:pt>
    <dgm:pt modelId="{A8202C0C-2142-4D78-BEFB-BB467148D958}" type="parTrans" cxnId="{0A01CEC7-0EAE-4196-9A78-281AB06F01DC}">
      <dgm:prSet/>
      <dgm:spPr/>
      <dgm:t>
        <a:bodyPr/>
        <a:lstStyle/>
        <a:p>
          <a:endParaRPr lang="en-US" sz="1600" b="1"/>
        </a:p>
      </dgm:t>
    </dgm:pt>
    <dgm:pt modelId="{AED32F17-D819-493A-9077-93BA02099933}" type="sibTrans" cxnId="{0A01CEC7-0EAE-4196-9A78-281AB06F01DC}">
      <dgm:prSet custT="1"/>
      <dgm:spPr/>
      <dgm:t>
        <a:bodyPr/>
        <a:lstStyle/>
        <a:p>
          <a:endParaRPr lang="en-US" sz="1600" b="1"/>
        </a:p>
      </dgm:t>
    </dgm:pt>
    <dgm:pt modelId="{0D400723-65A7-42B8-8C39-81FBC746DD4E}" type="pres">
      <dgm:prSet presAssocID="{CAD7886A-5120-4024-98CA-A04AA118766B}" presName="linearFlow" presStyleCnt="0">
        <dgm:presLayoutVars>
          <dgm:dir/>
          <dgm:resizeHandles val="exact"/>
        </dgm:presLayoutVars>
      </dgm:prSet>
      <dgm:spPr/>
    </dgm:pt>
    <dgm:pt modelId="{BCF3679A-CDC7-4938-B730-18409D3F473B}" type="pres">
      <dgm:prSet presAssocID="{BE92F2F3-2670-4D73-9F14-4F4ABB92B387}" presName="node" presStyleLbl="node1" presStyleIdx="0" presStyleCnt="3" custScaleX="117231" custScaleY="113849">
        <dgm:presLayoutVars>
          <dgm:bulletEnabled val="1"/>
        </dgm:presLayoutVars>
      </dgm:prSet>
      <dgm:spPr/>
    </dgm:pt>
    <dgm:pt modelId="{7B5F6C52-7AAF-4020-BD30-C23C73AA5D4C}" type="pres">
      <dgm:prSet presAssocID="{AED32F17-D819-493A-9077-93BA02099933}" presName="spacerL" presStyleCnt="0"/>
      <dgm:spPr/>
    </dgm:pt>
    <dgm:pt modelId="{CC9DC403-3926-48E5-BB94-17CAC36AD043}" type="pres">
      <dgm:prSet presAssocID="{AED32F17-D819-493A-9077-93BA02099933}" presName="sibTrans" presStyleLbl="sibTrans2D1" presStyleIdx="0" presStyleCnt="2" custScaleX="49859" custScaleY="60034"/>
      <dgm:spPr/>
    </dgm:pt>
    <dgm:pt modelId="{A270B453-A0AD-46DB-A34A-D3FE4CC3F1DD}" type="pres">
      <dgm:prSet presAssocID="{AED32F17-D819-493A-9077-93BA02099933}" presName="spacerR" presStyleCnt="0"/>
      <dgm:spPr/>
    </dgm:pt>
    <dgm:pt modelId="{2A7D09DC-1000-46AB-A60E-08865FE69BD9}" type="pres">
      <dgm:prSet presAssocID="{526D47B5-E6BA-4269-BA56-8279A799BE08}" presName="node" presStyleLbl="node1" presStyleIdx="1" presStyleCnt="3" custScaleX="115377" custScaleY="111874" custLinFactNeighborX="10615">
        <dgm:presLayoutVars>
          <dgm:bulletEnabled val="1"/>
        </dgm:presLayoutVars>
      </dgm:prSet>
      <dgm:spPr/>
    </dgm:pt>
    <dgm:pt modelId="{450ADF10-871C-4AC1-AC8B-CB038D0D5CFC}" type="pres">
      <dgm:prSet presAssocID="{ACF03B99-9BE7-4741-BFEC-5C3E555C402D}" presName="spacerL" presStyleCnt="0"/>
      <dgm:spPr/>
    </dgm:pt>
    <dgm:pt modelId="{DF5E6AD2-0700-43A8-A899-61A91D1A4100}" type="pres">
      <dgm:prSet presAssocID="{ACF03B99-9BE7-4741-BFEC-5C3E555C402D}" presName="sibTrans" presStyleLbl="sibTrans2D1" presStyleIdx="1" presStyleCnt="2" custScaleX="50933" custScaleY="53528"/>
      <dgm:spPr/>
    </dgm:pt>
    <dgm:pt modelId="{1F95FE1C-1E80-417D-99DF-B4BBE7954894}" type="pres">
      <dgm:prSet presAssocID="{ACF03B99-9BE7-4741-BFEC-5C3E555C402D}" presName="spacerR" presStyleCnt="0"/>
      <dgm:spPr/>
    </dgm:pt>
    <dgm:pt modelId="{1F468884-5FC3-4B71-B921-9EBDE0E1407E}" type="pres">
      <dgm:prSet presAssocID="{161CE99D-919F-42BE-A4D2-BDC1C1CDFBAD}" presName="node" presStyleLbl="node1" presStyleIdx="2" presStyleCnt="3" custScaleX="114257" custScaleY="110064">
        <dgm:presLayoutVars>
          <dgm:bulletEnabled val="1"/>
        </dgm:presLayoutVars>
      </dgm:prSet>
      <dgm:spPr/>
    </dgm:pt>
  </dgm:ptLst>
  <dgm:cxnLst>
    <dgm:cxn modelId="{71BEDB5A-3AA2-4BE1-9A0D-D2D379FDDA9B}" type="presOf" srcId="{526D47B5-E6BA-4269-BA56-8279A799BE08}" destId="{2A7D09DC-1000-46AB-A60E-08865FE69BD9}" srcOrd="0" destOrd="0" presId="urn:microsoft.com/office/officeart/2005/8/layout/equation1"/>
    <dgm:cxn modelId="{A30CA266-6446-48D4-AF82-7322B267E013}" srcId="{CAD7886A-5120-4024-98CA-A04AA118766B}" destId="{161CE99D-919F-42BE-A4D2-BDC1C1CDFBAD}" srcOrd="2" destOrd="0" parTransId="{AFDEDED2-D210-4677-B4B1-BE9ECF187F1A}" sibTransId="{1ADEB3EA-5E0D-42F3-A772-A0F0F1D9AC8A}"/>
    <dgm:cxn modelId="{3436466D-8E71-42C6-95CD-6067BDE1BE5D}" srcId="{CAD7886A-5120-4024-98CA-A04AA118766B}" destId="{526D47B5-E6BA-4269-BA56-8279A799BE08}" srcOrd="1" destOrd="0" parTransId="{21DDF4E0-B9E3-459F-8175-61C8B5594889}" sibTransId="{ACF03B99-9BE7-4741-BFEC-5C3E555C402D}"/>
    <dgm:cxn modelId="{C582667F-40CD-4E0A-AEA0-A66BAB9E9813}" type="presOf" srcId="{ACF03B99-9BE7-4741-BFEC-5C3E555C402D}" destId="{DF5E6AD2-0700-43A8-A899-61A91D1A4100}" srcOrd="0" destOrd="0" presId="urn:microsoft.com/office/officeart/2005/8/layout/equation1"/>
    <dgm:cxn modelId="{FC6D308A-4578-443B-9595-85BC905CD2C1}" type="presOf" srcId="{CAD7886A-5120-4024-98CA-A04AA118766B}" destId="{0D400723-65A7-42B8-8C39-81FBC746DD4E}" srcOrd="0" destOrd="0" presId="urn:microsoft.com/office/officeart/2005/8/layout/equation1"/>
    <dgm:cxn modelId="{E8F4FF96-2144-4C30-9D07-66E4CB3EE64B}" type="presOf" srcId="{AED32F17-D819-493A-9077-93BA02099933}" destId="{CC9DC403-3926-48E5-BB94-17CAC36AD043}" srcOrd="0" destOrd="0" presId="urn:microsoft.com/office/officeart/2005/8/layout/equation1"/>
    <dgm:cxn modelId="{772735B7-79BB-4DCF-B21A-037A3862B7DE}" type="presOf" srcId="{161CE99D-919F-42BE-A4D2-BDC1C1CDFBAD}" destId="{1F468884-5FC3-4B71-B921-9EBDE0E1407E}" srcOrd="0" destOrd="0" presId="urn:microsoft.com/office/officeart/2005/8/layout/equation1"/>
    <dgm:cxn modelId="{0A01CEC7-0EAE-4196-9A78-281AB06F01DC}" srcId="{CAD7886A-5120-4024-98CA-A04AA118766B}" destId="{BE92F2F3-2670-4D73-9F14-4F4ABB92B387}" srcOrd="0" destOrd="0" parTransId="{A8202C0C-2142-4D78-BEFB-BB467148D958}" sibTransId="{AED32F17-D819-493A-9077-93BA02099933}"/>
    <dgm:cxn modelId="{769174E8-B407-4AA0-A926-27421820951F}" type="presOf" srcId="{BE92F2F3-2670-4D73-9F14-4F4ABB92B387}" destId="{BCF3679A-CDC7-4938-B730-18409D3F473B}" srcOrd="0" destOrd="0" presId="urn:microsoft.com/office/officeart/2005/8/layout/equation1"/>
    <dgm:cxn modelId="{CD1DAB87-8555-403C-9B02-E002FF55319D}" type="presParOf" srcId="{0D400723-65A7-42B8-8C39-81FBC746DD4E}" destId="{BCF3679A-CDC7-4938-B730-18409D3F473B}" srcOrd="0" destOrd="0" presId="urn:microsoft.com/office/officeart/2005/8/layout/equation1"/>
    <dgm:cxn modelId="{CD0B376A-D73A-41DC-AEDD-F7B39CDCA777}" type="presParOf" srcId="{0D400723-65A7-42B8-8C39-81FBC746DD4E}" destId="{7B5F6C52-7AAF-4020-BD30-C23C73AA5D4C}" srcOrd="1" destOrd="0" presId="urn:microsoft.com/office/officeart/2005/8/layout/equation1"/>
    <dgm:cxn modelId="{47FC829F-72BF-4D53-AC1A-D9B095AB410A}" type="presParOf" srcId="{0D400723-65A7-42B8-8C39-81FBC746DD4E}" destId="{CC9DC403-3926-48E5-BB94-17CAC36AD043}" srcOrd="2" destOrd="0" presId="urn:microsoft.com/office/officeart/2005/8/layout/equation1"/>
    <dgm:cxn modelId="{05E5FDA4-98E8-49B1-B3B0-1066C554BDBC}" type="presParOf" srcId="{0D400723-65A7-42B8-8C39-81FBC746DD4E}" destId="{A270B453-A0AD-46DB-A34A-D3FE4CC3F1DD}" srcOrd="3" destOrd="0" presId="urn:microsoft.com/office/officeart/2005/8/layout/equation1"/>
    <dgm:cxn modelId="{99FC5B6B-8C3E-4FBE-B207-58441C440531}" type="presParOf" srcId="{0D400723-65A7-42B8-8C39-81FBC746DD4E}" destId="{2A7D09DC-1000-46AB-A60E-08865FE69BD9}" srcOrd="4" destOrd="0" presId="urn:microsoft.com/office/officeart/2005/8/layout/equation1"/>
    <dgm:cxn modelId="{5F1FDA8C-AE71-43A8-93DC-C6EE3AD1C14C}" type="presParOf" srcId="{0D400723-65A7-42B8-8C39-81FBC746DD4E}" destId="{450ADF10-871C-4AC1-AC8B-CB038D0D5CFC}" srcOrd="5" destOrd="0" presId="urn:microsoft.com/office/officeart/2005/8/layout/equation1"/>
    <dgm:cxn modelId="{9FBCFCD8-176F-42EF-A99D-A49058E2E4AA}" type="presParOf" srcId="{0D400723-65A7-42B8-8C39-81FBC746DD4E}" destId="{DF5E6AD2-0700-43A8-A899-61A91D1A4100}" srcOrd="6" destOrd="0" presId="urn:microsoft.com/office/officeart/2005/8/layout/equation1"/>
    <dgm:cxn modelId="{4FAF4FC2-5210-44E2-9D81-FBD397B84462}" type="presParOf" srcId="{0D400723-65A7-42B8-8C39-81FBC746DD4E}" destId="{1F95FE1C-1E80-417D-99DF-B4BBE7954894}" srcOrd="7" destOrd="0" presId="urn:microsoft.com/office/officeart/2005/8/layout/equation1"/>
    <dgm:cxn modelId="{4A13AF3B-A21C-4037-86ED-1260071D16F0}" type="presParOf" srcId="{0D400723-65A7-42B8-8C39-81FBC746DD4E}" destId="{1F468884-5FC3-4B71-B921-9EBDE0E1407E}"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9D193C-ED33-45A7-9538-71EE222FF5EC}"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8E69B92-CBE3-479E-8636-E538B33EED5B}">
      <dgm:prSet phldrT="[Text]" custT="1"/>
      <dgm:spPr>
        <a:solidFill>
          <a:schemeClr val="accent1">
            <a:lumMod val="60000"/>
            <a:lumOff val="40000"/>
          </a:schemeClr>
        </a:solidFill>
      </dgm:spPr>
      <dgm:t>
        <a:bodyPr/>
        <a:lstStyle/>
        <a:p>
          <a:r>
            <a:rPr lang="en-US" sz="2000" b="1" dirty="0"/>
            <a:t>Animal Shelters</a:t>
          </a:r>
        </a:p>
      </dgm:t>
    </dgm:pt>
    <dgm:pt modelId="{BB501864-2635-4CC9-9354-C95C12335D54}" type="parTrans" cxnId="{B1BADC0B-06EC-4AFF-BBB4-E7137F4715BA}">
      <dgm:prSet/>
      <dgm:spPr/>
      <dgm:t>
        <a:bodyPr/>
        <a:lstStyle/>
        <a:p>
          <a:endParaRPr lang="en-US"/>
        </a:p>
      </dgm:t>
    </dgm:pt>
    <dgm:pt modelId="{0D2A06DD-C7EB-4C2A-8989-FE7A6CEB5934}" type="sibTrans" cxnId="{B1BADC0B-06EC-4AFF-BBB4-E7137F4715BA}">
      <dgm:prSet/>
      <dgm:spPr/>
      <dgm:t>
        <a:bodyPr/>
        <a:lstStyle/>
        <a:p>
          <a:endParaRPr lang="en-US"/>
        </a:p>
      </dgm:t>
    </dgm:pt>
    <dgm:pt modelId="{618FA6ED-FE5D-4DE1-8AFD-EC1117EF3C1D}">
      <dgm:prSet phldrT="[Text]" custT="1"/>
      <dgm:spPr>
        <a:solidFill>
          <a:schemeClr val="accent2"/>
        </a:solidFill>
      </dgm:spPr>
      <dgm:t>
        <a:bodyPr/>
        <a:lstStyle/>
        <a:p>
          <a:r>
            <a:rPr lang="en-US" sz="2000" b="1" dirty="0"/>
            <a:t>Rescues</a:t>
          </a:r>
        </a:p>
      </dgm:t>
    </dgm:pt>
    <dgm:pt modelId="{22958521-C983-4FCD-900A-F0A393FDDD88}" type="parTrans" cxnId="{83CAE67A-BEF6-4430-B421-6223492E7AB2}">
      <dgm:prSet/>
      <dgm:spPr/>
      <dgm:t>
        <a:bodyPr/>
        <a:lstStyle/>
        <a:p>
          <a:endParaRPr lang="en-US"/>
        </a:p>
      </dgm:t>
    </dgm:pt>
    <dgm:pt modelId="{9E8FD6FE-3D36-4E9B-8226-4DE44440E282}" type="sibTrans" cxnId="{83CAE67A-BEF6-4430-B421-6223492E7AB2}">
      <dgm:prSet/>
      <dgm:spPr/>
      <dgm:t>
        <a:bodyPr/>
        <a:lstStyle/>
        <a:p>
          <a:endParaRPr lang="en-US"/>
        </a:p>
      </dgm:t>
    </dgm:pt>
    <dgm:pt modelId="{D0EECBF8-55A2-49D1-919F-D16E3A312335}">
      <dgm:prSet phldrT="[Text]" custT="1"/>
      <dgm:spPr>
        <a:solidFill>
          <a:srgbClr val="92D050"/>
        </a:solidFill>
      </dgm:spPr>
      <dgm:t>
        <a:bodyPr/>
        <a:lstStyle/>
        <a:p>
          <a:r>
            <a:rPr lang="en-US" sz="1900" b="1" dirty="0"/>
            <a:t>Municipal Agencies</a:t>
          </a:r>
        </a:p>
      </dgm:t>
    </dgm:pt>
    <dgm:pt modelId="{8FA04D62-01CA-4D54-987B-5D462B579D00}" type="parTrans" cxnId="{68481817-BE75-4671-85E4-484CA5703C1C}">
      <dgm:prSet/>
      <dgm:spPr/>
      <dgm:t>
        <a:bodyPr/>
        <a:lstStyle/>
        <a:p>
          <a:endParaRPr lang="en-US"/>
        </a:p>
      </dgm:t>
    </dgm:pt>
    <dgm:pt modelId="{CB5084D3-B91C-466C-9EAF-0C939D7E4120}" type="sibTrans" cxnId="{68481817-BE75-4671-85E4-484CA5703C1C}">
      <dgm:prSet/>
      <dgm:spPr/>
      <dgm:t>
        <a:bodyPr/>
        <a:lstStyle/>
        <a:p>
          <a:endParaRPr lang="en-US"/>
        </a:p>
      </dgm:t>
    </dgm:pt>
    <dgm:pt modelId="{92083A0C-911D-46A2-85DE-B5A25F6971EF}">
      <dgm:prSet phldrT="[Text]" custT="1"/>
      <dgm:spPr/>
      <dgm:t>
        <a:bodyPr/>
        <a:lstStyle/>
        <a:p>
          <a:r>
            <a:rPr lang="en-US" sz="2400" dirty="0">
              <a:solidFill>
                <a:srgbClr val="000000"/>
              </a:solidFill>
              <a:latin typeface="Lucida Grande"/>
            </a:rPr>
            <a:t>Already have a cat foster program </a:t>
          </a:r>
          <a:br>
            <a:rPr lang="en-US" sz="2400" dirty="0">
              <a:solidFill>
                <a:srgbClr val="000000"/>
              </a:solidFill>
              <a:latin typeface="Lucida Grande"/>
            </a:rPr>
          </a:br>
          <a:r>
            <a:rPr lang="en-US" sz="2400" dirty="0">
              <a:solidFill>
                <a:srgbClr val="000000"/>
              </a:solidFill>
              <a:latin typeface="Lucida Grande"/>
            </a:rPr>
            <a:t>and are looking to grow it or </a:t>
          </a:r>
          <a:br>
            <a:rPr lang="en-US" sz="2400" dirty="0">
              <a:solidFill>
                <a:srgbClr val="000000"/>
              </a:solidFill>
              <a:latin typeface="Lucida Grande"/>
            </a:rPr>
          </a:br>
          <a:r>
            <a:rPr lang="en-US" sz="2400" dirty="0">
              <a:solidFill>
                <a:srgbClr val="000000"/>
              </a:solidFill>
              <a:latin typeface="Lucida Grande"/>
            </a:rPr>
            <a:t>connect more deeply with their community</a:t>
          </a:r>
          <a:endParaRPr lang="en-US" sz="2400" dirty="0"/>
        </a:p>
      </dgm:t>
    </dgm:pt>
    <dgm:pt modelId="{61049515-AF26-499F-8360-7CE188DF2687}" type="parTrans" cxnId="{8F585B22-B0F2-4010-BCE1-A1A375200CBB}">
      <dgm:prSet/>
      <dgm:spPr/>
      <dgm:t>
        <a:bodyPr/>
        <a:lstStyle/>
        <a:p>
          <a:endParaRPr lang="en-US"/>
        </a:p>
      </dgm:t>
    </dgm:pt>
    <dgm:pt modelId="{1AF67024-FC6A-44ED-B8F5-F8E40CC13182}" type="sibTrans" cxnId="{8F585B22-B0F2-4010-BCE1-A1A375200CBB}">
      <dgm:prSet/>
      <dgm:spPr/>
      <dgm:t>
        <a:bodyPr/>
        <a:lstStyle/>
        <a:p>
          <a:endParaRPr lang="en-US"/>
        </a:p>
      </dgm:t>
    </dgm:pt>
    <dgm:pt modelId="{414B999C-62E9-4C8E-9EDF-20073432CB64}" type="pres">
      <dgm:prSet presAssocID="{A99D193C-ED33-45A7-9538-71EE222FF5EC}" presName="Name0" presStyleCnt="0">
        <dgm:presLayoutVars>
          <dgm:chMax val="4"/>
          <dgm:resizeHandles val="exact"/>
        </dgm:presLayoutVars>
      </dgm:prSet>
      <dgm:spPr/>
    </dgm:pt>
    <dgm:pt modelId="{74B05795-FA72-4719-8093-440965553F35}" type="pres">
      <dgm:prSet presAssocID="{A99D193C-ED33-45A7-9538-71EE222FF5EC}" presName="ellipse" presStyleLbl="trBgShp" presStyleIdx="0" presStyleCnt="1" custLinFactNeighborX="3105" custLinFactNeighborY="38781"/>
      <dgm:spPr/>
    </dgm:pt>
    <dgm:pt modelId="{C25FF14C-59AF-4F93-8530-8ECC6CC1221F}" type="pres">
      <dgm:prSet presAssocID="{A99D193C-ED33-45A7-9538-71EE222FF5EC}" presName="arrow1" presStyleLbl="fgShp" presStyleIdx="0" presStyleCnt="1" custLinFactNeighborX="15223" custLinFactNeighborY="3319"/>
      <dgm:spPr/>
    </dgm:pt>
    <dgm:pt modelId="{8E1E1DBC-DD41-4EEA-B6BF-4B087729E7CE}" type="pres">
      <dgm:prSet presAssocID="{A99D193C-ED33-45A7-9538-71EE222FF5EC}" presName="rectangle" presStyleLbl="revTx" presStyleIdx="0" presStyleCnt="1" custScaleX="157087" custLinFactNeighborY="8224">
        <dgm:presLayoutVars>
          <dgm:bulletEnabled val="1"/>
        </dgm:presLayoutVars>
      </dgm:prSet>
      <dgm:spPr/>
    </dgm:pt>
    <dgm:pt modelId="{B2A69C1E-AFD6-4B03-A966-4FB6BA96FB30}" type="pres">
      <dgm:prSet presAssocID="{618FA6ED-FE5D-4DE1-8AFD-EC1117EF3C1D}" presName="item1" presStyleLbl="node1" presStyleIdx="0" presStyleCnt="3" custScaleX="106888" custLinFactNeighborX="-1987" custLinFactNeighborY="19799">
        <dgm:presLayoutVars>
          <dgm:bulletEnabled val="1"/>
        </dgm:presLayoutVars>
      </dgm:prSet>
      <dgm:spPr/>
    </dgm:pt>
    <dgm:pt modelId="{64FC7FD1-0724-45AE-9BB8-1238A55CF404}" type="pres">
      <dgm:prSet presAssocID="{D0EECBF8-55A2-49D1-919F-D16E3A312335}" presName="item2" presStyleLbl="node1" presStyleIdx="1" presStyleCnt="3" custScaleX="106888" custLinFactNeighborX="4972" custLinFactNeighborY="11299">
        <dgm:presLayoutVars>
          <dgm:bulletEnabled val="1"/>
        </dgm:presLayoutVars>
      </dgm:prSet>
      <dgm:spPr/>
    </dgm:pt>
    <dgm:pt modelId="{9A761C83-3CAA-433D-9CE1-DBF77C13703E}" type="pres">
      <dgm:prSet presAssocID="{92083A0C-911D-46A2-85DE-B5A25F6971EF}" presName="item3" presStyleLbl="node1" presStyleIdx="2" presStyleCnt="3" custScaleX="106888" custLinFactNeighborX="1011" custLinFactNeighborY="5998">
        <dgm:presLayoutVars>
          <dgm:bulletEnabled val="1"/>
        </dgm:presLayoutVars>
      </dgm:prSet>
      <dgm:spPr/>
    </dgm:pt>
    <dgm:pt modelId="{F3782B01-16C0-4875-88FF-2AD44F78CDDD}" type="pres">
      <dgm:prSet presAssocID="{A99D193C-ED33-45A7-9538-71EE222FF5EC}" presName="funnel" presStyleLbl="trAlignAcc1" presStyleIdx="0" presStyleCnt="1" custScaleX="127639" custScaleY="96268" custLinFactNeighborX="1750" custLinFactNeighborY="12635"/>
      <dgm:spPr/>
    </dgm:pt>
  </dgm:ptLst>
  <dgm:cxnLst>
    <dgm:cxn modelId="{B1BADC0B-06EC-4AFF-BBB4-E7137F4715BA}" srcId="{A99D193C-ED33-45A7-9538-71EE222FF5EC}" destId="{98E69B92-CBE3-479E-8636-E538B33EED5B}" srcOrd="0" destOrd="0" parTransId="{BB501864-2635-4CC9-9354-C95C12335D54}" sibTransId="{0D2A06DD-C7EB-4C2A-8989-FE7A6CEB5934}"/>
    <dgm:cxn modelId="{8EB6B80E-F955-4B7F-8BC2-4FC951578CF7}" type="presOf" srcId="{618FA6ED-FE5D-4DE1-8AFD-EC1117EF3C1D}" destId="{64FC7FD1-0724-45AE-9BB8-1238A55CF404}" srcOrd="0" destOrd="0" presId="urn:microsoft.com/office/officeart/2005/8/layout/funnel1"/>
    <dgm:cxn modelId="{68481817-BE75-4671-85E4-484CA5703C1C}" srcId="{A99D193C-ED33-45A7-9538-71EE222FF5EC}" destId="{D0EECBF8-55A2-49D1-919F-D16E3A312335}" srcOrd="2" destOrd="0" parTransId="{8FA04D62-01CA-4D54-987B-5D462B579D00}" sibTransId="{CB5084D3-B91C-466C-9EAF-0C939D7E4120}"/>
    <dgm:cxn modelId="{8F585B22-B0F2-4010-BCE1-A1A375200CBB}" srcId="{A99D193C-ED33-45A7-9538-71EE222FF5EC}" destId="{92083A0C-911D-46A2-85DE-B5A25F6971EF}" srcOrd="3" destOrd="0" parTransId="{61049515-AF26-499F-8360-7CE188DF2687}" sibTransId="{1AF67024-FC6A-44ED-B8F5-F8E40CC13182}"/>
    <dgm:cxn modelId="{D9C45F3E-8AD8-4A75-9B03-6CF9C03C3E29}" type="presOf" srcId="{92083A0C-911D-46A2-85DE-B5A25F6971EF}" destId="{8E1E1DBC-DD41-4EEA-B6BF-4B087729E7CE}" srcOrd="0" destOrd="0" presId="urn:microsoft.com/office/officeart/2005/8/layout/funnel1"/>
    <dgm:cxn modelId="{A178AA45-4338-465E-9C42-9B23C6004793}" type="presOf" srcId="{D0EECBF8-55A2-49D1-919F-D16E3A312335}" destId="{B2A69C1E-AFD6-4B03-A966-4FB6BA96FB30}" srcOrd="0" destOrd="0" presId="urn:microsoft.com/office/officeart/2005/8/layout/funnel1"/>
    <dgm:cxn modelId="{83CAE67A-BEF6-4430-B421-6223492E7AB2}" srcId="{A99D193C-ED33-45A7-9538-71EE222FF5EC}" destId="{618FA6ED-FE5D-4DE1-8AFD-EC1117EF3C1D}" srcOrd="1" destOrd="0" parTransId="{22958521-C983-4FCD-900A-F0A393FDDD88}" sibTransId="{9E8FD6FE-3D36-4E9B-8226-4DE44440E282}"/>
    <dgm:cxn modelId="{B4E3D888-7453-409C-A31E-2BEB8E542962}" type="presOf" srcId="{98E69B92-CBE3-479E-8636-E538B33EED5B}" destId="{9A761C83-3CAA-433D-9CE1-DBF77C13703E}" srcOrd="0" destOrd="0" presId="urn:microsoft.com/office/officeart/2005/8/layout/funnel1"/>
    <dgm:cxn modelId="{11028990-C58F-49DB-8089-286A4AF8EE04}" type="presOf" srcId="{A99D193C-ED33-45A7-9538-71EE222FF5EC}" destId="{414B999C-62E9-4C8E-9EDF-20073432CB64}" srcOrd="0" destOrd="0" presId="urn:microsoft.com/office/officeart/2005/8/layout/funnel1"/>
    <dgm:cxn modelId="{E801346E-20D3-4E62-AD22-B3FBD9AFCCB5}" type="presParOf" srcId="{414B999C-62E9-4C8E-9EDF-20073432CB64}" destId="{74B05795-FA72-4719-8093-440965553F35}" srcOrd="0" destOrd="0" presId="urn:microsoft.com/office/officeart/2005/8/layout/funnel1"/>
    <dgm:cxn modelId="{9B97C499-1B44-4B24-8C5B-982121DDA7AC}" type="presParOf" srcId="{414B999C-62E9-4C8E-9EDF-20073432CB64}" destId="{C25FF14C-59AF-4F93-8530-8ECC6CC1221F}" srcOrd="1" destOrd="0" presId="urn:microsoft.com/office/officeart/2005/8/layout/funnel1"/>
    <dgm:cxn modelId="{5DC41389-2625-487E-A61F-08DF1AFE30E0}" type="presParOf" srcId="{414B999C-62E9-4C8E-9EDF-20073432CB64}" destId="{8E1E1DBC-DD41-4EEA-B6BF-4B087729E7CE}" srcOrd="2" destOrd="0" presId="urn:microsoft.com/office/officeart/2005/8/layout/funnel1"/>
    <dgm:cxn modelId="{5B24B170-E14D-4490-A41A-AE2469B83B2C}" type="presParOf" srcId="{414B999C-62E9-4C8E-9EDF-20073432CB64}" destId="{B2A69C1E-AFD6-4B03-A966-4FB6BA96FB30}" srcOrd="3" destOrd="0" presId="urn:microsoft.com/office/officeart/2005/8/layout/funnel1"/>
    <dgm:cxn modelId="{26778C46-E487-465A-95F0-2F1F2984BF08}" type="presParOf" srcId="{414B999C-62E9-4C8E-9EDF-20073432CB64}" destId="{64FC7FD1-0724-45AE-9BB8-1238A55CF404}" srcOrd="4" destOrd="0" presId="urn:microsoft.com/office/officeart/2005/8/layout/funnel1"/>
    <dgm:cxn modelId="{8DF8AEEF-495B-42B2-823B-E32ADD8FBD5C}" type="presParOf" srcId="{414B999C-62E9-4C8E-9EDF-20073432CB64}" destId="{9A761C83-3CAA-433D-9CE1-DBF77C13703E}" srcOrd="5" destOrd="0" presId="urn:microsoft.com/office/officeart/2005/8/layout/funnel1"/>
    <dgm:cxn modelId="{249B1675-FB4B-43AA-9676-856970061D19}" type="presParOf" srcId="{414B999C-62E9-4C8E-9EDF-20073432CB64}" destId="{F3782B01-16C0-4875-88FF-2AD44F78CDDD}"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E07F0-42DB-4A24-83EF-1E5CB1F7F7F4}">
      <dsp:nvSpPr>
        <dsp:cNvPr id="0" name=""/>
        <dsp:cNvSpPr/>
      </dsp:nvSpPr>
      <dsp:spPr>
        <a:xfrm>
          <a:off x="0" y="290329"/>
          <a:ext cx="4566322" cy="751275"/>
        </a:xfrm>
        <a:prstGeom prst="rect">
          <a:avLst/>
        </a:prstGeom>
        <a:solidFill>
          <a:schemeClr val="lt1">
            <a:alpha val="90000"/>
            <a:hueOff val="0"/>
            <a:satOff val="0"/>
            <a:lumOff val="0"/>
            <a:alphaOff val="0"/>
          </a:schemeClr>
        </a:solidFill>
        <a:ln w="25400" cap="flat" cmpd="sng" algn="ctr">
          <a:solidFill>
            <a:schemeClr val="accent5"/>
          </a:solidFill>
          <a:prstDash val="solid"/>
        </a:ln>
        <a:effectLst/>
      </dsp:spPr>
      <dsp:style>
        <a:lnRef idx="2">
          <a:scrgbClr r="0" g="0" b="0"/>
        </a:lnRef>
        <a:fillRef idx="1">
          <a:scrgbClr r="0" g="0" b="0"/>
        </a:fillRef>
        <a:effectRef idx="0">
          <a:scrgbClr r="0" g="0" b="0"/>
        </a:effectRef>
        <a:fontRef idx="minor"/>
      </dsp:style>
      <dsp:txBody>
        <a:bodyPr spcFirstLastPara="0" vert="horz" wrap="square" lIns="354397" tIns="374904" rIns="35439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Under 4 weeks (bottle babies)</a:t>
          </a:r>
        </a:p>
      </dsp:txBody>
      <dsp:txXfrm>
        <a:off x="0" y="290329"/>
        <a:ext cx="4566322" cy="751275"/>
      </dsp:txXfrm>
    </dsp:sp>
    <dsp:sp modelId="{EF151CC8-E5F4-4E03-A6B0-41542AA18315}">
      <dsp:nvSpPr>
        <dsp:cNvPr id="0" name=""/>
        <dsp:cNvSpPr/>
      </dsp:nvSpPr>
      <dsp:spPr>
        <a:xfrm>
          <a:off x="228316" y="24649"/>
          <a:ext cx="3196425" cy="531360"/>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17" tIns="0" rIns="120817" bIns="0" numCol="1" spcCol="1270" anchor="ctr" anchorCtr="0">
          <a:noAutofit/>
        </a:bodyPr>
        <a:lstStyle/>
        <a:p>
          <a:pPr marL="0" lvl="0" indent="0" algn="l" defTabSz="800100">
            <a:lnSpc>
              <a:spcPct val="90000"/>
            </a:lnSpc>
            <a:spcBef>
              <a:spcPct val="0"/>
            </a:spcBef>
            <a:spcAft>
              <a:spcPct val="35000"/>
            </a:spcAft>
            <a:buNone/>
          </a:pPr>
          <a:r>
            <a:rPr lang="en-US" sz="1800" kern="1200"/>
            <a:t>Neonate</a:t>
          </a:r>
          <a:endParaRPr lang="en-US" sz="1800" kern="1200" dirty="0"/>
        </a:p>
      </dsp:txBody>
      <dsp:txXfrm>
        <a:off x="254255" y="50588"/>
        <a:ext cx="3144547" cy="479482"/>
      </dsp:txXfrm>
    </dsp:sp>
    <dsp:sp modelId="{591A9108-5BF1-4BC3-8FDE-5ED1F95981EC}">
      <dsp:nvSpPr>
        <dsp:cNvPr id="0" name=""/>
        <dsp:cNvSpPr/>
      </dsp:nvSpPr>
      <dsp:spPr>
        <a:xfrm>
          <a:off x="0" y="1404484"/>
          <a:ext cx="4566322" cy="751275"/>
        </a:xfrm>
        <a:prstGeom prst="rect">
          <a:avLst/>
        </a:prstGeom>
        <a:solidFill>
          <a:schemeClr val="lt1">
            <a:alpha val="90000"/>
            <a:hueOff val="0"/>
            <a:satOff val="0"/>
            <a:lumOff val="0"/>
            <a:alphaOff val="0"/>
          </a:schemeClr>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dsp:style>
      <dsp:txBody>
        <a:bodyPr spcFirstLastPara="0" vert="horz" wrap="square" lIns="354397" tIns="374904" rIns="35439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4 to 8 weeks (eating on their own)</a:t>
          </a:r>
        </a:p>
      </dsp:txBody>
      <dsp:txXfrm>
        <a:off x="0" y="1404484"/>
        <a:ext cx="4566322" cy="751275"/>
      </dsp:txXfrm>
    </dsp:sp>
    <dsp:sp modelId="{6AF1706D-6BBA-40DE-BF51-2310271FF6F9}">
      <dsp:nvSpPr>
        <dsp:cNvPr id="0" name=""/>
        <dsp:cNvSpPr/>
      </dsp:nvSpPr>
      <dsp:spPr>
        <a:xfrm>
          <a:off x="228316" y="1138804"/>
          <a:ext cx="3196425" cy="531360"/>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17" tIns="0" rIns="120817" bIns="0" numCol="1" spcCol="1270" anchor="ctr" anchorCtr="0">
          <a:noAutofit/>
        </a:bodyPr>
        <a:lstStyle/>
        <a:p>
          <a:pPr marL="0" lvl="0" indent="0" algn="l" defTabSz="800100">
            <a:lnSpc>
              <a:spcPct val="90000"/>
            </a:lnSpc>
            <a:spcBef>
              <a:spcPct val="0"/>
            </a:spcBef>
            <a:spcAft>
              <a:spcPct val="35000"/>
            </a:spcAft>
            <a:buNone/>
          </a:pPr>
          <a:r>
            <a:rPr lang="en-US" sz="1800" kern="1200" dirty="0"/>
            <a:t>Pee Wee</a:t>
          </a:r>
        </a:p>
      </dsp:txBody>
      <dsp:txXfrm>
        <a:off x="254255" y="1164743"/>
        <a:ext cx="3144547" cy="479482"/>
      </dsp:txXfrm>
    </dsp:sp>
    <dsp:sp modelId="{0C550B0A-D607-44CA-8067-99B6E0A4E96A}">
      <dsp:nvSpPr>
        <dsp:cNvPr id="0" name=""/>
        <dsp:cNvSpPr/>
      </dsp:nvSpPr>
      <dsp:spPr>
        <a:xfrm>
          <a:off x="0" y="2518639"/>
          <a:ext cx="4566322" cy="751275"/>
        </a:xfrm>
        <a:prstGeom prst="rect">
          <a:avLst/>
        </a:prstGeom>
        <a:solidFill>
          <a:schemeClr val="lt1">
            <a:alpha val="90000"/>
            <a:hueOff val="0"/>
            <a:satOff val="0"/>
            <a:lumOff val="0"/>
            <a:alphaOff val="0"/>
          </a:schemeClr>
        </a:solidFill>
        <a:ln w="25400" cap="flat" cmpd="sng" algn="ctr">
          <a:solidFill>
            <a:srgbClr val="FF8800"/>
          </a:solidFill>
          <a:prstDash val="solid"/>
        </a:ln>
        <a:effectLst/>
      </dsp:spPr>
      <dsp:style>
        <a:lnRef idx="2">
          <a:scrgbClr r="0" g="0" b="0"/>
        </a:lnRef>
        <a:fillRef idx="1">
          <a:scrgbClr r="0" g="0" b="0"/>
        </a:fillRef>
        <a:effectRef idx="0">
          <a:scrgbClr r="0" g="0" b="0"/>
        </a:effectRef>
        <a:fontRef idx="minor"/>
      </dsp:style>
      <dsp:txBody>
        <a:bodyPr spcFirstLastPara="0" vert="horz" wrap="square" lIns="354397" tIns="374904" rIns="35439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9 weeks to 5 months</a:t>
          </a:r>
        </a:p>
      </dsp:txBody>
      <dsp:txXfrm>
        <a:off x="0" y="2518639"/>
        <a:ext cx="4566322" cy="751275"/>
      </dsp:txXfrm>
    </dsp:sp>
    <dsp:sp modelId="{15D92965-436E-4EAD-B55E-838F217B18D7}">
      <dsp:nvSpPr>
        <dsp:cNvPr id="0" name=""/>
        <dsp:cNvSpPr/>
      </dsp:nvSpPr>
      <dsp:spPr>
        <a:xfrm>
          <a:off x="228316" y="2252959"/>
          <a:ext cx="3196425" cy="531360"/>
        </a:xfrm>
        <a:prstGeom prst="roundRect">
          <a:avLst/>
        </a:prstGeom>
        <a:solidFill>
          <a:srgbClr val="FF8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17" tIns="0" rIns="120817" bIns="0" numCol="1" spcCol="1270" anchor="ctr" anchorCtr="0">
          <a:noAutofit/>
        </a:bodyPr>
        <a:lstStyle/>
        <a:p>
          <a:pPr marL="0" lvl="0" indent="0" algn="l" defTabSz="800100">
            <a:lnSpc>
              <a:spcPct val="90000"/>
            </a:lnSpc>
            <a:spcBef>
              <a:spcPct val="0"/>
            </a:spcBef>
            <a:spcAft>
              <a:spcPct val="35000"/>
            </a:spcAft>
            <a:buNone/>
          </a:pPr>
          <a:r>
            <a:rPr lang="en-US" sz="1800" kern="1200" dirty="0"/>
            <a:t>Young</a:t>
          </a:r>
        </a:p>
      </dsp:txBody>
      <dsp:txXfrm>
        <a:off x="254255" y="2278898"/>
        <a:ext cx="3144547" cy="479482"/>
      </dsp:txXfrm>
    </dsp:sp>
    <dsp:sp modelId="{1BD0B0FA-D742-438F-AFF3-884C6FA198E9}">
      <dsp:nvSpPr>
        <dsp:cNvPr id="0" name=""/>
        <dsp:cNvSpPr/>
      </dsp:nvSpPr>
      <dsp:spPr>
        <a:xfrm>
          <a:off x="0" y="3632794"/>
          <a:ext cx="4566322" cy="751275"/>
        </a:xfrm>
        <a:prstGeom prst="rect">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54397" tIns="374904" rIns="35439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5 months and older</a:t>
          </a:r>
        </a:p>
      </dsp:txBody>
      <dsp:txXfrm>
        <a:off x="0" y="3632794"/>
        <a:ext cx="4566322" cy="751275"/>
      </dsp:txXfrm>
    </dsp:sp>
    <dsp:sp modelId="{3AF97071-3F4C-43D5-B08C-4D49C5B1CEF2}">
      <dsp:nvSpPr>
        <dsp:cNvPr id="0" name=""/>
        <dsp:cNvSpPr/>
      </dsp:nvSpPr>
      <dsp:spPr>
        <a:xfrm>
          <a:off x="228316" y="3367114"/>
          <a:ext cx="3196425" cy="531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817" tIns="0" rIns="120817" bIns="0" numCol="1" spcCol="1270" anchor="ctr" anchorCtr="0">
          <a:noAutofit/>
        </a:bodyPr>
        <a:lstStyle/>
        <a:p>
          <a:pPr marL="0" lvl="0" indent="0" algn="l" defTabSz="800100">
            <a:lnSpc>
              <a:spcPct val="90000"/>
            </a:lnSpc>
            <a:spcBef>
              <a:spcPct val="0"/>
            </a:spcBef>
            <a:spcAft>
              <a:spcPct val="35000"/>
            </a:spcAft>
            <a:buNone/>
          </a:pPr>
          <a:r>
            <a:rPr lang="en-US" sz="1800" kern="1200" dirty="0"/>
            <a:t>Adult</a:t>
          </a:r>
        </a:p>
      </dsp:txBody>
      <dsp:txXfrm>
        <a:off x="254255" y="3393053"/>
        <a:ext cx="3144547"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3679A-CDC7-4938-B730-18409D3F473B}">
      <dsp:nvSpPr>
        <dsp:cNvPr id="0" name=""/>
        <dsp:cNvSpPr/>
      </dsp:nvSpPr>
      <dsp:spPr>
        <a:xfrm>
          <a:off x="2795" y="181150"/>
          <a:ext cx="2422940" cy="235304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b="1" kern="1200" dirty="0"/>
            <a:t>500+ </a:t>
          </a:r>
          <a:r>
            <a:rPr lang="en-US" sz="2000" b="1" kern="1200" dirty="0"/>
            <a:t>Agencies</a:t>
          </a:r>
          <a:endParaRPr lang="en-US" sz="2100" b="1" kern="1200" dirty="0"/>
        </a:p>
      </dsp:txBody>
      <dsp:txXfrm>
        <a:off x="357626" y="525745"/>
        <a:ext cx="1713278" cy="1663851"/>
      </dsp:txXfrm>
    </dsp:sp>
    <dsp:sp modelId="{CC9DC403-3926-48E5-BB94-17CAC36AD043}">
      <dsp:nvSpPr>
        <dsp:cNvPr id="0" name=""/>
        <dsp:cNvSpPr/>
      </dsp:nvSpPr>
      <dsp:spPr>
        <a:xfrm>
          <a:off x="2593560" y="997842"/>
          <a:ext cx="597684" cy="719657"/>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2672783" y="1287383"/>
        <a:ext cx="439238" cy="140575"/>
      </dsp:txXfrm>
    </dsp:sp>
    <dsp:sp modelId="{2A7D09DC-1000-46AB-A60E-08865FE69BD9}">
      <dsp:nvSpPr>
        <dsp:cNvPr id="0" name=""/>
        <dsp:cNvSpPr/>
      </dsp:nvSpPr>
      <dsp:spPr>
        <a:xfrm>
          <a:off x="3376884" y="201560"/>
          <a:ext cx="2384622" cy="2312221"/>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New &amp; Informed Fosters in Your Community</a:t>
          </a:r>
        </a:p>
      </dsp:txBody>
      <dsp:txXfrm>
        <a:off x="3726104" y="540177"/>
        <a:ext cx="1686182" cy="1634987"/>
      </dsp:txXfrm>
    </dsp:sp>
    <dsp:sp modelId="{DF5E6AD2-0700-43A8-A899-61A91D1A4100}">
      <dsp:nvSpPr>
        <dsp:cNvPr id="0" name=""/>
        <dsp:cNvSpPr/>
      </dsp:nvSpPr>
      <dsp:spPr>
        <a:xfrm>
          <a:off x="5911517" y="1036838"/>
          <a:ext cx="610558" cy="641666"/>
        </a:xfrm>
        <a:prstGeom prst="mathEqual">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b="1" kern="1200"/>
        </a:p>
      </dsp:txBody>
      <dsp:txXfrm>
        <a:off x="5992446" y="1169021"/>
        <a:ext cx="448700" cy="377300"/>
      </dsp:txXfrm>
    </dsp:sp>
    <dsp:sp modelId="{1F468884-5FC3-4B71-B921-9EBDE0E1407E}">
      <dsp:nvSpPr>
        <dsp:cNvPr id="0" name=""/>
        <dsp:cNvSpPr/>
      </dsp:nvSpPr>
      <dsp:spPr>
        <a:xfrm>
          <a:off x="6689900" y="220265"/>
          <a:ext cx="2361473" cy="227481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1,000’s of Kittens Saved</a:t>
          </a:r>
        </a:p>
      </dsp:txBody>
      <dsp:txXfrm>
        <a:off x="7035730" y="553404"/>
        <a:ext cx="1669813" cy="16085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05795-FA72-4719-8093-440965553F35}">
      <dsp:nvSpPr>
        <dsp:cNvPr id="0" name=""/>
        <dsp:cNvSpPr/>
      </dsp:nvSpPr>
      <dsp:spPr>
        <a:xfrm>
          <a:off x="2291272" y="786816"/>
          <a:ext cx="4446084" cy="154406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5FF14C-59AF-4F93-8530-8ECC6CC1221F}">
      <dsp:nvSpPr>
        <dsp:cNvPr id="0" name=""/>
        <dsp:cNvSpPr/>
      </dsp:nvSpPr>
      <dsp:spPr>
        <a:xfrm>
          <a:off x="4083502" y="3987209"/>
          <a:ext cx="861644" cy="551452"/>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E1DBC-DD41-4EEA-B6BF-4B087729E7CE}">
      <dsp:nvSpPr>
        <dsp:cNvPr id="0" name=""/>
        <dsp:cNvSpPr/>
      </dsp:nvSpPr>
      <dsp:spPr>
        <a:xfrm>
          <a:off x="1134681" y="4480549"/>
          <a:ext cx="6496949" cy="1033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00"/>
              </a:solidFill>
              <a:latin typeface="Lucida Grande"/>
            </a:rPr>
            <a:t>Already have a cat foster program </a:t>
          </a:r>
          <a:br>
            <a:rPr lang="en-US" sz="2400" kern="1200" dirty="0">
              <a:solidFill>
                <a:srgbClr val="000000"/>
              </a:solidFill>
              <a:latin typeface="Lucida Grande"/>
            </a:rPr>
          </a:br>
          <a:r>
            <a:rPr lang="en-US" sz="2400" kern="1200" dirty="0">
              <a:solidFill>
                <a:srgbClr val="000000"/>
              </a:solidFill>
              <a:latin typeface="Lucida Grande"/>
            </a:rPr>
            <a:t>and are looking to grow it or </a:t>
          </a:r>
          <a:br>
            <a:rPr lang="en-US" sz="2400" kern="1200" dirty="0">
              <a:solidFill>
                <a:srgbClr val="000000"/>
              </a:solidFill>
              <a:latin typeface="Lucida Grande"/>
            </a:rPr>
          </a:br>
          <a:r>
            <a:rPr lang="en-US" sz="2400" kern="1200" dirty="0">
              <a:solidFill>
                <a:srgbClr val="000000"/>
              </a:solidFill>
              <a:latin typeface="Lucida Grande"/>
            </a:rPr>
            <a:t>connect more deeply with their community</a:t>
          </a:r>
          <a:endParaRPr lang="en-US" sz="2400" kern="1200" dirty="0"/>
        </a:p>
      </dsp:txBody>
      <dsp:txXfrm>
        <a:off x="1134681" y="4480549"/>
        <a:ext cx="6496949" cy="1033973"/>
      </dsp:txXfrm>
    </dsp:sp>
    <dsp:sp modelId="{B2A69C1E-AFD6-4B03-A966-4FB6BA96FB30}">
      <dsp:nvSpPr>
        <dsp:cNvPr id="0" name=""/>
        <dsp:cNvSpPr/>
      </dsp:nvSpPr>
      <dsp:spPr>
        <a:xfrm>
          <a:off x="3685433" y="2158404"/>
          <a:ext cx="1657789" cy="1550959"/>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dirty="0"/>
            <a:t>Municipal Agencies</a:t>
          </a:r>
        </a:p>
      </dsp:txBody>
      <dsp:txXfrm>
        <a:off x="3928211" y="2385537"/>
        <a:ext cx="1172233" cy="1096693"/>
      </dsp:txXfrm>
    </dsp:sp>
    <dsp:sp modelId="{64FC7FD1-0724-45AE-9BB8-1238A55CF404}">
      <dsp:nvSpPr>
        <dsp:cNvPr id="0" name=""/>
        <dsp:cNvSpPr/>
      </dsp:nvSpPr>
      <dsp:spPr>
        <a:xfrm>
          <a:off x="2683566" y="863008"/>
          <a:ext cx="1657789" cy="155095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Rescues</a:t>
          </a:r>
        </a:p>
      </dsp:txBody>
      <dsp:txXfrm>
        <a:off x="2926344" y="1090141"/>
        <a:ext cx="1172233" cy="1096693"/>
      </dsp:txXfrm>
    </dsp:sp>
    <dsp:sp modelId="{9A761C83-3CAA-433D-9CE1-DBF77C13703E}">
      <dsp:nvSpPr>
        <dsp:cNvPr id="0" name=""/>
        <dsp:cNvSpPr/>
      </dsp:nvSpPr>
      <dsp:spPr>
        <a:xfrm>
          <a:off x="4207558" y="405804"/>
          <a:ext cx="1657789" cy="1550959"/>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Animal Shelters</a:t>
          </a:r>
        </a:p>
      </dsp:txBody>
      <dsp:txXfrm>
        <a:off x="4450336" y="632937"/>
        <a:ext cx="1172233" cy="1096693"/>
      </dsp:txXfrm>
    </dsp:sp>
    <dsp:sp modelId="{F3782B01-16C0-4875-88FF-2AD44F78CDDD}">
      <dsp:nvSpPr>
        <dsp:cNvPr id="0" name=""/>
        <dsp:cNvSpPr/>
      </dsp:nvSpPr>
      <dsp:spPr>
        <a:xfrm>
          <a:off x="1388174" y="558213"/>
          <a:ext cx="6158846" cy="3716104"/>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9E2431C-C00F-4340-94BB-087C1065075B}" type="datetimeFigureOut">
              <a:rPr lang="en-US" smtClean="0"/>
              <a:pPr/>
              <a:t>2/20/19</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91DB2B0-8497-4F28-90CB-E98C406EA1A6}" type="slidenum">
              <a:rPr lang="en-US" smtClean="0"/>
              <a:pPr/>
              <a:t>‹#›</a:t>
            </a:fld>
            <a:endParaRPr lang="en-US" dirty="0"/>
          </a:p>
        </p:txBody>
      </p:sp>
    </p:spTree>
    <p:extLst>
      <p:ext uri="{BB962C8B-B14F-4D97-AF65-F5344CB8AC3E}">
        <p14:creationId xmlns:p14="http://schemas.microsoft.com/office/powerpoint/2010/main" val="2243904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E7F152D-0835-4F9B-9CCF-00D8879E23E5}" type="datetimeFigureOut">
              <a:rPr lang="en-US" smtClean="0"/>
              <a:pPr/>
              <a:t>2/20/19</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B589651-C6B8-4724-8E71-3F4C3771FD3C}" type="slidenum">
              <a:rPr lang="en-US" smtClean="0"/>
              <a:pPr/>
              <a:t>‹#›</a:t>
            </a:fld>
            <a:endParaRPr lang="en-US" dirty="0"/>
          </a:p>
        </p:txBody>
      </p:sp>
    </p:spTree>
    <p:extLst>
      <p:ext uri="{BB962C8B-B14F-4D97-AF65-F5344CB8AC3E}">
        <p14:creationId xmlns:p14="http://schemas.microsoft.com/office/powerpoint/2010/main" val="3541553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4</a:t>
            </a:fld>
            <a:endParaRPr lang="en-US"/>
          </a:p>
        </p:txBody>
      </p:sp>
    </p:spTree>
    <p:extLst>
      <p:ext uri="{BB962C8B-B14F-4D97-AF65-F5344CB8AC3E}">
        <p14:creationId xmlns:p14="http://schemas.microsoft.com/office/powerpoint/2010/main" val="3683403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89651-C6B8-4724-8E71-3F4C3771FD3C}" type="slidenum">
              <a:rPr lang="en-US" smtClean="0"/>
              <a:pPr/>
              <a:t>14</a:t>
            </a:fld>
            <a:endParaRPr lang="en-US" dirty="0"/>
          </a:p>
        </p:txBody>
      </p:sp>
    </p:spTree>
    <p:extLst>
      <p:ext uri="{BB962C8B-B14F-4D97-AF65-F5344CB8AC3E}">
        <p14:creationId xmlns:p14="http://schemas.microsoft.com/office/powerpoint/2010/main" val="4210214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15</a:t>
            </a:fld>
            <a:endParaRPr lang="en-US"/>
          </a:p>
        </p:txBody>
      </p:sp>
    </p:spTree>
    <p:extLst>
      <p:ext uri="{BB962C8B-B14F-4D97-AF65-F5344CB8AC3E}">
        <p14:creationId xmlns:p14="http://schemas.microsoft.com/office/powerpoint/2010/main" val="222973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nationwide livestream in which we’re inviting shelters around the country to do Facebook Live content of adorable kittens. We’re referring to it as “the meow heard ‘round the world!” The goal is to use social media to raise awareness about our Meow For Now campaign and get people to pledge to foster in their community. We’ll be talking more about the “Kitty Lives” livestream during our upcoming media and social media webinar. </a:t>
            </a:r>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16</a:t>
            </a:fld>
            <a:endParaRPr lang="en-US"/>
          </a:p>
        </p:txBody>
      </p:sp>
    </p:spTree>
    <p:extLst>
      <p:ext uri="{BB962C8B-B14F-4D97-AF65-F5344CB8AC3E}">
        <p14:creationId xmlns:p14="http://schemas.microsoft.com/office/powerpoint/2010/main" val="67132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medical info they will</a:t>
            </a:r>
            <a:r>
              <a:rPr lang="en-US" baseline="0" dirty="0"/>
              <a:t> receive, foster guide, </a:t>
            </a:r>
            <a:r>
              <a:rPr lang="en-US" baseline="0" dirty="0" err="1"/>
              <a:t>etc</a:t>
            </a:r>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17</a:t>
            </a:fld>
            <a:endParaRPr lang="en-US"/>
          </a:p>
        </p:txBody>
      </p:sp>
    </p:spTree>
    <p:extLst>
      <p:ext uri="{BB962C8B-B14F-4D97-AF65-F5344CB8AC3E}">
        <p14:creationId xmlns:p14="http://schemas.microsoft.com/office/powerpoint/2010/main" val="248569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89651-C6B8-4724-8E71-3F4C3771FD3C}" type="slidenum">
              <a:rPr lang="en-US" smtClean="0"/>
              <a:pPr/>
              <a:t>18</a:t>
            </a:fld>
            <a:endParaRPr lang="en-US" dirty="0"/>
          </a:p>
        </p:txBody>
      </p:sp>
    </p:spTree>
    <p:extLst>
      <p:ext uri="{BB962C8B-B14F-4D97-AF65-F5344CB8AC3E}">
        <p14:creationId xmlns:p14="http://schemas.microsoft.com/office/powerpoint/2010/main" val="323531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19</a:t>
            </a:fld>
            <a:endParaRPr lang="en-US"/>
          </a:p>
        </p:txBody>
      </p:sp>
    </p:spTree>
    <p:extLst>
      <p:ext uri="{BB962C8B-B14F-4D97-AF65-F5344CB8AC3E}">
        <p14:creationId xmlns:p14="http://schemas.microsoft.com/office/powerpoint/2010/main" val="2126801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589651-C6B8-4724-8E71-3F4C3771FD3C}" type="slidenum">
              <a:rPr lang="en-US" smtClean="0"/>
              <a:pPr/>
              <a:t>20</a:t>
            </a:fld>
            <a:endParaRPr lang="en-US" dirty="0"/>
          </a:p>
        </p:txBody>
      </p:sp>
    </p:spTree>
    <p:extLst>
      <p:ext uri="{BB962C8B-B14F-4D97-AF65-F5344CB8AC3E}">
        <p14:creationId xmlns:p14="http://schemas.microsoft.com/office/powerpoint/2010/main" val="164244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5</a:t>
            </a:fld>
            <a:endParaRPr lang="en-US"/>
          </a:p>
        </p:txBody>
      </p:sp>
    </p:spTree>
    <p:extLst>
      <p:ext uri="{BB962C8B-B14F-4D97-AF65-F5344CB8AC3E}">
        <p14:creationId xmlns:p14="http://schemas.microsoft.com/office/powerpoint/2010/main" val="283933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-Almost 34,000 kittens under the age of 5 months enter LA County and LA City shelters annually. That’s almost 70% of total feline intake.</a:t>
            </a:r>
          </a:p>
          <a:p>
            <a:r>
              <a:rPr lang="en-US" sz="1200" kern="1200" dirty="0">
                <a:solidFill>
                  <a:schemeClr val="tx1"/>
                </a:solidFill>
                <a:effectLst/>
                <a:latin typeface="+mn-lt"/>
                <a:ea typeface="+mn-ea"/>
                <a:cs typeface="+mn-cs"/>
              </a:rPr>
              <a:t>-Juvies account for 64% of the feline </a:t>
            </a:r>
            <a:r>
              <a:rPr lang="en-US" sz="1200" kern="1200" dirty="0" err="1">
                <a:solidFill>
                  <a:schemeClr val="tx1"/>
                </a:solidFill>
                <a:effectLst/>
                <a:latin typeface="+mn-lt"/>
                <a:ea typeface="+mn-ea"/>
                <a:cs typeface="+mn-cs"/>
              </a:rPr>
              <a:t>euth</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7</a:t>
            </a:fld>
            <a:endParaRPr lang="en-US"/>
          </a:p>
        </p:txBody>
      </p:sp>
    </p:spTree>
    <p:extLst>
      <p:ext uri="{BB962C8B-B14F-4D97-AF65-F5344CB8AC3E}">
        <p14:creationId xmlns:p14="http://schemas.microsoft.com/office/powerpoint/2010/main" val="1859128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some fish to dangle</a:t>
            </a:r>
          </a:p>
          <a:p>
            <a:r>
              <a:rPr lang="en-US" dirty="0"/>
              <a:t>Strategies for recruiting fosters – online webinars, local </a:t>
            </a:r>
            <a:r>
              <a:rPr lang="en-US" dirty="0" err="1"/>
              <a:t>facebook</a:t>
            </a:r>
            <a:r>
              <a:rPr lang="en-US" dirty="0"/>
              <a:t> group, proactive</a:t>
            </a:r>
            <a:r>
              <a:rPr lang="en-US" baseline="0" dirty="0"/>
              <a:t> vs reactive</a:t>
            </a:r>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8</a:t>
            </a:fld>
            <a:endParaRPr lang="en-US"/>
          </a:p>
        </p:txBody>
      </p:sp>
    </p:spTree>
    <p:extLst>
      <p:ext uri="{BB962C8B-B14F-4D97-AF65-F5344CB8AC3E}">
        <p14:creationId xmlns:p14="http://schemas.microsoft.com/office/powerpoint/2010/main" val="1375208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9</a:t>
            </a:fld>
            <a:endParaRPr lang="en-US"/>
          </a:p>
        </p:txBody>
      </p:sp>
    </p:spTree>
    <p:extLst>
      <p:ext uri="{BB962C8B-B14F-4D97-AF65-F5344CB8AC3E}">
        <p14:creationId xmlns:p14="http://schemas.microsoft.com/office/powerpoint/2010/main" val="2718853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about how we’re doing this for the second year and a row and it’s going to be even bigger and better!</a:t>
            </a:r>
          </a:p>
        </p:txBody>
      </p:sp>
      <p:sp>
        <p:nvSpPr>
          <p:cNvPr id="4" name="Slide Number Placeholder 3"/>
          <p:cNvSpPr>
            <a:spLocks noGrp="1"/>
          </p:cNvSpPr>
          <p:nvPr>
            <p:ph type="sldNum" sz="quarter" idx="5"/>
          </p:nvPr>
        </p:nvSpPr>
        <p:spPr/>
        <p:txBody>
          <a:bodyPr/>
          <a:lstStyle/>
          <a:p>
            <a:fld id="{AB589651-C6B8-4724-8E71-3F4C3771FD3C}" type="slidenum">
              <a:rPr lang="en-US" smtClean="0"/>
              <a:pPr/>
              <a:t>10</a:t>
            </a:fld>
            <a:endParaRPr lang="en-US" dirty="0"/>
          </a:p>
        </p:txBody>
      </p:sp>
    </p:spTree>
    <p:extLst>
      <p:ext uri="{BB962C8B-B14F-4D97-AF65-F5344CB8AC3E}">
        <p14:creationId xmlns:p14="http://schemas.microsoft.com/office/powerpoint/2010/main" val="2227475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89651-C6B8-4724-8E71-3F4C3771FD3C}" type="slidenum">
              <a:rPr lang="en-US" smtClean="0"/>
              <a:pPr/>
              <a:t>11</a:t>
            </a:fld>
            <a:endParaRPr lang="en-US" dirty="0"/>
          </a:p>
        </p:txBody>
      </p:sp>
    </p:spTree>
    <p:extLst>
      <p:ext uri="{BB962C8B-B14F-4D97-AF65-F5344CB8AC3E}">
        <p14:creationId xmlns:p14="http://schemas.microsoft.com/office/powerpoint/2010/main" val="140012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589651-C6B8-4724-8E71-3F4C3771FD3C}" type="slidenum">
              <a:rPr lang="en-US" smtClean="0"/>
              <a:pPr/>
              <a:t>12</a:t>
            </a:fld>
            <a:endParaRPr lang="en-US" dirty="0"/>
          </a:p>
        </p:txBody>
      </p:sp>
    </p:spTree>
    <p:extLst>
      <p:ext uri="{BB962C8B-B14F-4D97-AF65-F5344CB8AC3E}">
        <p14:creationId xmlns:p14="http://schemas.microsoft.com/office/powerpoint/2010/main" val="1553656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080C95-2177-DA40-8278-5ED8A4E2D889}" type="slidenum">
              <a:rPr lang="en-US" smtClean="0"/>
              <a:pPr/>
              <a:t>13</a:t>
            </a:fld>
            <a:endParaRPr lang="en-US"/>
          </a:p>
        </p:txBody>
      </p:sp>
    </p:spTree>
    <p:extLst>
      <p:ext uri="{BB962C8B-B14F-4D97-AF65-F5344CB8AC3E}">
        <p14:creationId xmlns:p14="http://schemas.microsoft.com/office/powerpoint/2010/main" val="290794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27199" y="3763433"/>
            <a:ext cx="67675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727200" y="2263246"/>
            <a:ext cx="67675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51954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lide ASPCA">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371600" y="304800"/>
            <a:ext cx="7162800" cy="1066800"/>
          </a:xfrm>
          <a:prstGeom prst="rect">
            <a:avLst/>
          </a:prstGeom>
        </p:spPr>
        <p:txBody>
          <a:bodyPr/>
          <a:lstStyle>
            <a:lvl1pPr>
              <a:buNone/>
              <a:defRPr lang="en-US" sz="4000" b="1" dirty="0">
                <a:solidFill>
                  <a:srgbClr val="4978A1"/>
                </a:solidFill>
                <a:latin typeface="+mj-lt"/>
                <a:ea typeface="+mj-ea"/>
                <a:cs typeface="+mj-cs"/>
              </a:defRPr>
            </a:lvl1pPr>
          </a:lstStyle>
          <a:p>
            <a:pPr lvl="0"/>
            <a:r>
              <a:rPr lang="en-US" dirty="0"/>
              <a:t>CLICK TO EDIT TITLE</a:t>
            </a:r>
          </a:p>
        </p:txBody>
      </p:sp>
      <p:sp>
        <p:nvSpPr>
          <p:cNvPr id="10" name="Text Placeholder 9"/>
          <p:cNvSpPr>
            <a:spLocks noGrp="1"/>
          </p:cNvSpPr>
          <p:nvPr>
            <p:ph type="body" sz="quarter" idx="11" hasCustomPrompt="1"/>
          </p:nvPr>
        </p:nvSpPr>
        <p:spPr>
          <a:xfrm>
            <a:off x="1371600" y="1371600"/>
            <a:ext cx="7162800" cy="4953000"/>
          </a:xfrm>
          <a:prstGeom prst="rect">
            <a:avLst/>
          </a:prstGeom>
        </p:spPr>
        <p:txBody>
          <a:bodyPr/>
          <a:lstStyle>
            <a:lvl1pPr>
              <a:buNone/>
              <a:defRPr lang="en-US" sz="3200" kern="1200" dirty="0" smtClean="0">
                <a:solidFill>
                  <a:schemeClr val="tx1">
                    <a:lumMod val="50000"/>
                    <a:lumOff val="50000"/>
                  </a:schemeClr>
                </a:solidFill>
                <a:latin typeface="+mn-lt"/>
                <a:ea typeface="+mn-ea"/>
                <a:cs typeface="+mn-cs"/>
              </a:defRPr>
            </a:lvl1pPr>
          </a:lstStyle>
          <a:p>
            <a:pPr lvl="0"/>
            <a:r>
              <a:rPr lang="en-US" dirty="0"/>
              <a:t>Click to edit Subtitle</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9566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685800" y="2133600"/>
            <a:ext cx="7772400" cy="1143000"/>
          </a:xfrm>
        </p:spPr>
        <p:txBody>
          <a:bodyPr anchor="b"/>
          <a:lstStyle>
            <a:lvl1pPr>
              <a:defRPr/>
            </a:lvl1pPr>
          </a:lstStyle>
          <a:p>
            <a:r>
              <a:rPr lang="en-US"/>
              <a:t>Click to edit Master title style</a:t>
            </a:r>
            <a:endParaRPr lang="en-US" dirty="0"/>
          </a:p>
        </p:txBody>
      </p:sp>
      <p:sp>
        <p:nvSpPr>
          <p:cNvPr id="3076" name="Rectangle 4"/>
          <p:cNvSpPr>
            <a:spLocks noGrp="1" noChangeArrowheads="1"/>
          </p:cNvSpPr>
          <p:nvPr>
            <p:ph type="subTitle" idx="1"/>
          </p:nvPr>
        </p:nvSpPr>
        <p:spPr>
          <a:xfrm>
            <a:off x="685800" y="3276600"/>
            <a:ext cx="6400800" cy="1752600"/>
          </a:xfrm>
        </p:spPr>
        <p:txBody>
          <a:bodyPr/>
          <a:lstStyle>
            <a:lvl1pPr marL="0" indent="0">
              <a:buFont typeface="Times" pitchFamily="29" charset="0"/>
              <a:buNone/>
              <a:defRPr/>
            </a:lvl1pPr>
          </a:lstStyle>
          <a:p>
            <a:r>
              <a:rPr lang="en-US"/>
              <a:t>Click to edit Master subtitle style</a:t>
            </a:r>
          </a:p>
        </p:txBody>
      </p:sp>
    </p:spTree>
    <p:extLst>
      <p:ext uri="{BB962C8B-B14F-4D97-AF65-F5344CB8AC3E}">
        <p14:creationId xmlns:p14="http://schemas.microsoft.com/office/powerpoint/2010/main" val="358174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31136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484722"/>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484722"/>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9101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85219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7450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02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5624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41383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10169"/>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685800" y="1453169"/>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  Second level</a:t>
            </a:r>
          </a:p>
        </p:txBody>
      </p:sp>
      <p:grpSp>
        <p:nvGrpSpPr>
          <p:cNvPr id="5" name="Group 4"/>
          <p:cNvGrpSpPr/>
          <p:nvPr/>
        </p:nvGrpSpPr>
        <p:grpSpPr>
          <a:xfrm>
            <a:off x="71718" y="6529519"/>
            <a:ext cx="2043953" cy="328481"/>
            <a:chOff x="71718" y="6529519"/>
            <a:chExt cx="2043953" cy="328481"/>
          </a:xfrm>
        </p:grpSpPr>
        <p:sp>
          <p:nvSpPr>
            <p:cNvPr id="4" name="Rectangle 3"/>
            <p:cNvSpPr/>
            <p:nvPr userDrawn="1"/>
          </p:nvSpPr>
          <p:spPr bwMode="auto">
            <a:xfrm>
              <a:off x="71718" y="6571129"/>
              <a:ext cx="2043953" cy="28687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endParaRPr>
            </a:p>
          </p:txBody>
        </p:sp>
        <p:pic>
          <p:nvPicPr>
            <p:cNvPr id="3" name="Picture 2"/>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33375" y="6529519"/>
              <a:ext cx="1520638" cy="243876"/>
            </a:xfrm>
            <a:prstGeom prst="rect">
              <a:avLst/>
            </a:prstGeom>
          </p:spPr>
        </p:pic>
      </p:grpSp>
      <p:sp>
        <p:nvSpPr>
          <p:cNvPr id="7" name="TextBox 6"/>
          <p:cNvSpPr txBox="1"/>
          <p:nvPr/>
        </p:nvSpPr>
        <p:spPr>
          <a:xfrm>
            <a:off x="0" y="6611779"/>
            <a:ext cx="367553" cy="246221"/>
          </a:xfrm>
          <a:prstGeom prst="rect">
            <a:avLst/>
          </a:prstGeom>
          <a:noFill/>
        </p:spPr>
        <p:txBody>
          <a:bodyPr wrap="square" rtlCol="0">
            <a:spAutoFit/>
          </a:bodyPr>
          <a:lstStyle/>
          <a:p>
            <a:fld id="{7ECE68AF-208E-4C02-8C6F-70F619E5CC2D}" type="slidenum">
              <a:rPr lang="en-US" sz="1000" smtClean="0">
                <a:solidFill>
                  <a:schemeClr val="bg1">
                    <a:lumMod val="75000"/>
                  </a:schemeClr>
                </a:solidFill>
              </a:rPr>
              <a:t>‹#›</a:t>
            </a:fld>
            <a:endParaRPr lang="en-US" sz="1000" dirty="0">
              <a:solidFill>
                <a:schemeClr val="bg1">
                  <a:lumMod val="75000"/>
                </a:schemeClr>
              </a:solidFill>
            </a:endParaRPr>
          </a:p>
        </p:txBody>
      </p:sp>
    </p:spTree>
    <p:extLst>
      <p:ext uri="{BB962C8B-B14F-4D97-AF65-F5344CB8AC3E}">
        <p14:creationId xmlns:p14="http://schemas.microsoft.com/office/powerpoint/2010/main" val="3361586965"/>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l" rtl="0" eaLnBrk="1" fontAlgn="base" hangingPunct="1">
        <a:spcBef>
          <a:spcPct val="0"/>
        </a:spcBef>
        <a:spcAft>
          <a:spcPct val="0"/>
        </a:spcAft>
        <a:defRPr sz="4000" b="1">
          <a:solidFill>
            <a:srgbClr val="F05323"/>
          </a:solidFill>
          <a:latin typeface="Museo Slab 500" charset="0"/>
          <a:ea typeface="Museo Slab 500" charset="0"/>
          <a:cs typeface="Museo Slab 500" charset="0"/>
        </a:defRPr>
      </a:lvl1pPr>
      <a:lvl2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2pPr>
      <a:lvl3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3pPr>
      <a:lvl4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4pPr>
      <a:lvl5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5pPr>
      <a:lvl6pPr marL="4572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6pPr>
      <a:lvl7pPr marL="9144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7pPr>
      <a:lvl8pPr marL="13716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8pPr>
      <a:lvl9pPr marL="18288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9pPr>
    </p:titleStyle>
    <p:bodyStyle>
      <a:lvl1pPr marL="274320" indent="-274320" algn="l" rtl="0" eaLnBrk="1" fontAlgn="base" hangingPunct="1">
        <a:spcBef>
          <a:spcPts val="1200"/>
        </a:spcBef>
        <a:spcAft>
          <a:spcPts val="600"/>
        </a:spcAft>
        <a:buFont typeface="Times" pitchFamily="29" charset="0"/>
        <a:buChar char="•"/>
        <a:tabLst>
          <a:tab pos="548640" algn="l"/>
        </a:tabLst>
        <a:defRPr sz="2200" b="0" i="0">
          <a:solidFill>
            <a:schemeClr val="tx1">
              <a:lumMod val="65000"/>
              <a:lumOff val="35000"/>
            </a:schemeClr>
          </a:solidFill>
          <a:latin typeface="Helvetica Neue" charset="0"/>
          <a:ea typeface="Helvetica Neue" charset="0"/>
          <a:cs typeface="Helvetica Neue" charset="0"/>
        </a:defRPr>
      </a:lvl1pPr>
      <a:lvl2pPr marL="365760" indent="0" algn="l" rtl="0" eaLnBrk="1" fontAlgn="base" hangingPunct="1">
        <a:spcBef>
          <a:spcPts val="1200"/>
        </a:spcBef>
        <a:spcAft>
          <a:spcPts val="600"/>
        </a:spcAft>
        <a:buFont typeface="Courier New" panose="02070309020205020404" pitchFamily="49" charset="0"/>
        <a:buChar char="o"/>
        <a:defRPr sz="2200" b="0" i="0">
          <a:solidFill>
            <a:schemeClr val="tx1">
              <a:lumMod val="65000"/>
              <a:lumOff val="35000"/>
            </a:schemeClr>
          </a:solidFill>
          <a:latin typeface="Helvetica Neue" charset="0"/>
          <a:ea typeface="Helvetica Neue" charset="0"/>
          <a:cs typeface="Helvetica Neue" charset="0"/>
        </a:defRPr>
      </a:lvl2pPr>
      <a:lvl3pPr marL="274320" indent="-274320" algn="l" rtl="0" eaLnBrk="1" fontAlgn="base" hangingPunct="1">
        <a:spcBef>
          <a:spcPts val="1200"/>
        </a:spcBef>
        <a:spcAft>
          <a:spcPts val="600"/>
        </a:spcAft>
        <a:buFont typeface="Times" pitchFamily="29" charset="0"/>
        <a:buChar char="•"/>
        <a:defRPr sz="2200" b="0" i="0">
          <a:solidFill>
            <a:schemeClr val="tx1">
              <a:lumMod val="65000"/>
              <a:lumOff val="35000"/>
            </a:schemeClr>
          </a:solidFill>
          <a:latin typeface="Helvetica Neue" charset="0"/>
          <a:ea typeface="Helvetica Neue" charset="0"/>
          <a:cs typeface="Helvetica Neue" charset="0"/>
        </a:defRPr>
      </a:lvl3pPr>
      <a:lvl4pPr marL="274320" indent="-274320" algn="l" rtl="0" eaLnBrk="1" fontAlgn="base" hangingPunct="1">
        <a:spcBef>
          <a:spcPts val="1200"/>
        </a:spcBef>
        <a:spcAft>
          <a:spcPts val="600"/>
        </a:spcAft>
        <a:buFont typeface="Times" pitchFamily="29" charset="0"/>
        <a:buChar char="•"/>
        <a:defRPr sz="2200" b="0" i="0">
          <a:solidFill>
            <a:schemeClr val="tx1">
              <a:lumMod val="65000"/>
              <a:lumOff val="35000"/>
            </a:schemeClr>
          </a:solidFill>
          <a:latin typeface="Helvetica Neue" charset="0"/>
          <a:ea typeface="Helvetica Neue" charset="0"/>
          <a:cs typeface="Helvetica Neue" charset="0"/>
        </a:defRPr>
      </a:lvl4pPr>
      <a:lvl5pPr marL="274320" indent="-274320" algn="l" rtl="0" eaLnBrk="1" fontAlgn="base" hangingPunct="1">
        <a:spcBef>
          <a:spcPts val="1200"/>
        </a:spcBef>
        <a:spcAft>
          <a:spcPts val="600"/>
        </a:spcAft>
        <a:buFont typeface="Times" pitchFamily="29" charset="0"/>
        <a:buChar char="•"/>
        <a:defRPr sz="2200" b="0" i="0">
          <a:solidFill>
            <a:schemeClr val="tx1">
              <a:lumMod val="65000"/>
              <a:lumOff val="35000"/>
            </a:schemeClr>
          </a:solidFill>
          <a:latin typeface="Helvetica Neue" charset="0"/>
          <a:ea typeface="Helvetica Neue" charset="0"/>
          <a:cs typeface="Helvetica Neue" charset="0"/>
        </a:defRPr>
      </a:lvl5pPr>
      <a:lvl6pPr marL="1489075" indent="-115888" algn="l" rtl="0" eaLnBrk="1" fontAlgn="base" hangingPunct="1">
        <a:spcBef>
          <a:spcPct val="20000"/>
        </a:spcBef>
        <a:spcAft>
          <a:spcPct val="0"/>
        </a:spcAft>
        <a:buFont typeface="Times" pitchFamily="29" charset="0"/>
        <a:buChar char="•"/>
        <a:defRPr sz="1500">
          <a:solidFill>
            <a:schemeClr val="bg2"/>
          </a:solidFill>
          <a:latin typeface="+mn-lt"/>
          <a:ea typeface="+mn-ea"/>
        </a:defRPr>
      </a:lvl6pPr>
      <a:lvl7pPr marL="1946275" indent="-115888" algn="l" rtl="0" eaLnBrk="1" fontAlgn="base" hangingPunct="1">
        <a:spcBef>
          <a:spcPct val="20000"/>
        </a:spcBef>
        <a:spcAft>
          <a:spcPct val="0"/>
        </a:spcAft>
        <a:buFont typeface="Times" pitchFamily="29" charset="0"/>
        <a:buChar char="•"/>
        <a:defRPr sz="1500">
          <a:solidFill>
            <a:schemeClr val="bg2"/>
          </a:solidFill>
          <a:latin typeface="+mn-lt"/>
          <a:ea typeface="+mn-ea"/>
        </a:defRPr>
      </a:lvl7pPr>
      <a:lvl8pPr marL="2403475" indent="-115888" algn="l" rtl="0" eaLnBrk="1" fontAlgn="base" hangingPunct="1">
        <a:spcBef>
          <a:spcPct val="20000"/>
        </a:spcBef>
        <a:spcAft>
          <a:spcPct val="0"/>
        </a:spcAft>
        <a:buFont typeface="Times" pitchFamily="29" charset="0"/>
        <a:buChar char="•"/>
        <a:defRPr sz="1500">
          <a:solidFill>
            <a:schemeClr val="bg2"/>
          </a:solidFill>
          <a:latin typeface="+mn-lt"/>
          <a:ea typeface="+mn-ea"/>
        </a:defRPr>
      </a:lvl8pPr>
      <a:lvl9pPr marL="2860675" indent="-115888" algn="l" rtl="0" eaLnBrk="1" fontAlgn="base" hangingPunct="1">
        <a:spcBef>
          <a:spcPct val="20000"/>
        </a:spcBef>
        <a:spcAft>
          <a:spcPct val="0"/>
        </a:spcAft>
        <a:buFont typeface="Times" pitchFamily="29" charset="0"/>
        <a:buChar char="•"/>
        <a:defRPr sz="15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2"/>
          <a:srcRect l="2869" r="5426"/>
          <a:stretch/>
        </p:blipFill>
        <p:spPr bwMode="auto">
          <a:xfrm>
            <a:off x="3886200" y="2815660"/>
            <a:ext cx="5172180" cy="1128011"/>
          </a:xfrm>
          <a:prstGeom prst="rect">
            <a:avLst/>
          </a:prstGeom>
          <a:noFill/>
          <a:ln w="9525">
            <a:noFill/>
            <a:miter lim="800000"/>
            <a:headEnd/>
            <a:tailEnd/>
          </a:ln>
        </p:spPr>
      </p:pic>
      <p:sp>
        <p:nvSpPr>
          <p:cNvPr id="2" name="TextBox 1">
            <a:extLst>
              <a:ext uri="{FF2B5EF4-FFF2-40B4-BE49-F238E27FC236}">
                <a16:creationId xmlns:a16="http://schemas.microsoft.com/office/drawing/2014/main" id="{B6C007A7-21A3-0544-9B2C-5099E50BF044}"/>
              </a:ext>
            </a:extLst>
          </p:cNvPr>
          <p:cNvSpPr txBox="1"/>
          <p:nvPr/>
        </p:nvSpPr>
        <p:spPr>
          <a:xfrm>
            <a:off x="4410179" y="3957935"/>
            <a:ext cx="4433104" cy="461665"/>
          </a:xfrm>
          <a:prstGeom prst="rect">
            <a:avLst/>
          </a:prstGeom>
          <a:noFill/>
        </p:spPr>
        <p:txBody>
          <a:bodyPr wrap="square" rtlCol="0">
            <a:spAutoFit/>
          </a:bodyPr>
          <a:lstStyle/>
          <a:p>
            <a:pPr algn="ctr"/>
            <a:r>
              <a:rPr lang="en-US" dirty="0">
                <a:solidFill>
                  <a:schemeClr val="bg1">
                    <a:lumMod val="75000"/>
                  </a:schemeClr>
                </a:solidFill>
                <a:latin typeface="Rockwell" panose="02060603020205020403" pitchFamily="18" charset="77"/>
              </a:rPr>
              <a:t>ASPCApro.org/</a:t>
            </a:r>
            <a:r>
              <a:rPr lang="en-US" dirty="0" err="1">
                <a:solidFill>
                  <a:schemeClr val="bg1">
                    <a:lumMod val="75000"/>
                  </a:schemeClr>
                </a:solidFill>
                <a:latin typeface="Rockwell" panose="02060603020205020403" pitchFamily="18" charset="77"/>
              </a:rPr>
              <a:t>meowfornow</a:t>
            </a:r>
            <a:endParaRPr lang="en-US" dirty="0">
              <a:solidFill>
                <a:schemeClr val="bg1">
                  <a:lumMod val="75000"/>
                </a:schemeClr>
              </a:solidFill>
              <a:latin typeface="Rockwell" panose="02060603020205020403" pitchFamily="18" charset="77"/>
            </a:endParaRPr>
          </a:p>
        </p:txBody>
      </p:sp>
      <p:pic>
        <p:nvPicPr>
          <p:cNvPr id="4" name="Picture 3">
            <a:extLst>
              <a:ext uri="{FF2B5EF4-FFF2-40B4-BE49-F238E27FC236}">
                <a16:creationId xmlns:a16="http://schemas.microsoft.com/office/drawing/2014/main" id="{7B23B8E5-E224-7340-8CD1-BA76A0CC25D9}"/>
              </a:ext>
            </a:extLst>
          </p:cNvPr>
          <p:cNvPicPr>
            <a:picLocks noChangeAspect="1"/>
          </p:cNvPicPr>
          <p:nvPr/>
        </p:nvPicPr>
        <p:blipFill>
          <a:blip r:embed="rId3"/>
          <a:stretch>
            <a:fillRect/>
          </a:stretch>
        </p:blipFill>
        <p:spPr>
          <a:xfrm rot="240872">
            <a:off x="4099805" y="1779302"/>
            <a:ext cx="3173027" cy="1590570"/>
          </a:xfrm>
          <a:prstGeom prst="rect">
            <a:avLst/>
          </a:prstGeom>
        </p:spPr>
      </p:pic>
      <p:sp>
        <p:nvSpPr>
          <p:cNvPr id="5" name="TextBox 4">
            <a:extLst>
              <a:ext uri="{FF2B5EF4-FFF2-40B4-BE49-F238E27FC236}">
                <a16:creationId xmlns:a16="http://schemas.microsoft.com/office/drawing/2014/main" id="{30BA5EB0-0FA6-1B44-B4DF-8FC1E2384437}"/>
              </a:ext>
            </a:extLst>
          </p:cNvPr>
          <p:cNvSpPr txBox="1"/>
          <p:nvPr/>
        </p:nvSpPr>
        <p:spPr>
          <a:xfrm>
            <a:off x="466621" y="1231201"/>
            <a:ext cx="3352800" cy="3847207"/>
          </a:xfrm>
          <a:prstGeom prst="rect">
            <a:avLst/>
          </a:prstGeom>
          <a:noFill/>
        </p:spPr>
        <p:txBody>
          <a:bodyPr wrap="square" rtlCol="0">
            <a:spAutoFit/>
          </a:bodyPr>
          <a:lstStyle/>
          <a:p>
            <a:r>
              <a:rPr lang="en-US" sz="3200" b="1" dirty="0">
                <a:solidFill>
                  <a:schemeClr val="tx1">
                    <a:lumMod val="65000"/>
                    <a:lumOff val="35000"/>
                  </a:schemeClr>
                </a:solidFill>
                <a:latin typeface="Helvetica Neue" charset="0"/>
                <a:ea typeface="Helvetica Neue" charset="0"/>
                <a:cs typeface="Helvetica Neue" charset="0"/>
              </a:rPr>
              <a:t>Campaign Kickoff</a:t>
            </a:r>
          </a:p>
          <a:p>
            <a:r>
              <a:rPr lang="en-US" dirty="0">
                <a:solidFill>
                  <a:schemeClr val="bg2">
                    <a:lumMod val="60000"/>
                    <a:lumOff val="40000"/>
                  </a:schemeClr>
                </a:solidFill>
                <a:latin typeface="Helvetica Neue" charset="0"/>
                <a:ea typeface="Helvetica Neue" charset="0"/>
                <a:cs typeface="Helvetica Neue" charset="0"/>
              </a:rPr>
              <a:t>Enjoy the music!</a:t>
            </a:r>
            <a:r>
              <a:rPr lang="en-US" b="1" dirty="0">
                <a:solidFill>
                  <a:schemeClr val="bg2">
                    <a:lumMod val="60000"/>
                    <a:lumOff val="40000"/>
                  </a:schemeClr>
                </a:solidFill>
                <a:latin typeface="Helvetica Neue" charset="0"/>
                <a:ea typeface="Helvetica Neue" charset="0"/>
                <a:cs typeface="Helvetica Neue" charset="0"/>
              </a:rPr>
              <a:t> </a:t>
            </a:r>
            <a:r>
              <a:rPr lang="en-US" dirty="0">
                <a:solidFill>
                  <a:schemeClr val="bg2">
                    <a:lumMod val="60000"/>
                    <a:lumOff val="40000"/>
                  </a:schemeClr>
                </a:solidFill>
                <a:latin typeface="Helvetica Neue" charset="0"/>
                <a:ea typeface="Helvetica Neue" charset="0"/>
                <a:cs typeface="Helvetica Neue" charset="0"/>
              </a:rPr>
              <a:t>The webinar will begin at its scheduled time.</a:t>
            </a:r>
            <a:br>
              <a:rPr lang="en-US" dirty="0">
                <a:solidFill>
                  <a:schemeClr val="bg2">
                    <a:lumMod val="60000"/>
                    <a:lumOff val="40000"/>
                  </a:schemeClr>
                </a:solidFill>
                <a:latin typeface="Helvetica Neue" charset="0"/>
                <a:ea typeface="Helvetica Neue" charset="0"/>
                <a:cs typeface="Helvetica Neue" charset="0"/>
              </a:rPr>
            </a:br>
            <a:endParaRPr lang="en-US" dirty="0">
              <a:solidFill>
                <a:schemeClr val="bg2">
                  <a:lumMod val="60000"/>
                  <a:lumOff val="40000"/>
                </a:schemeClr>
              </a:solidFill>
              <a:latin typeface="Helvetica Neue" charset="0"/>
              <a:ea typeface="Helvetica Neue" charset="0"/>
              <a:cs typeface="Helvetica Neue" charset="0"/>
            </a:endParaRPr>
          </a:p>
          <a:p>
            <a:r>
              <a:rPr lang="en-US" dirty="0">
                <a:solidFill>
                  <a:schemeClr val="bg2">
                    <a:lumMod val="60000"/>
                    <a:lumOff val="40000"/>
                  </a:schemeClr>
                </a:solidFill>
                <a:latin typeface="Helvetica Neue" charset="0"/>
                <a:ea typeface="Helvetica Neue" charset="0"/>
                <a:cs typeface="Helvetica Neue" charset="0"/>
              </a:rPr>
              <a:t>Join the webinar using built-in computer audio or dial</a:t>
            </a:r>
          </a:p>
          <a:p>
            <a:r>
              <a:rPr lang="en-US" dirty="0">
                <a:solidFill>
                  <a:schemeClr val="bg2">
                    <a:lumMod val="60000"/>
                    <a:lumOff val="40000"/>
                  </a:schemeClr>
                </a:solidFill>
                <a:latin typeface="Helvetica Neue" charset="0"/>
                <a:ea typeface="Helvetica Neue" charset="0"/>
                <a:cs typeface="Helvetica Neue" charset="0"/>
              </a:rPr>
              <a:t>669-900-6833 or 646-558-8656</a:t>
            </a:r>
            <a:br>
              <a:rPr lang="en-US" dirty="0">
                <a:solidFill>
                  <a:schemeClr val="bg2">
                    <a:lumMod val="60000"/>
                    <a:lumOff val="40000"/>
                  </a:schemeClr>
                </a:solidFill>
                <a:latin typeface="Helvetica Neue" charset="0"/>
                <a:ea typeface="Helvetica Neue" charset="0"/>
                <a:cs typeface="Helvetica Neue" charset="0"/>
              </a:rPr>
            </a:br>
            <a:endParaRPr lang="en-US" dirty="0">
              <a:solidFill>
                <a:schemeClr val="bg2">
                  <a:lumMod val="60000"/>
                  <a:lumOff val="40000"/>
                </a:schemeClr>
              </a:solidFill>
              <a:latin typeface="Helvetica Neue" charset="0"/>
              <a:ea typeface="Helvetica Neue" charset="0"/>
              <a:cs typeface="Helvetica Neue" charset="0"/>
            </a:endParaRPr>
          </a:p>
          <a:p>
            <a:r>
              <a:rPr lang="en-US" dirty="0">
                <a:solidFill>
                  <a:schemeClr val="bg2">
                    <a:lumMod val="60000"/>
                    <a:lumOff val="40000"/>
                  </a:schemeClr>
                </a:solidFill>
                <a:latin typeface="Helvetica Neue" charset="0"/>
                <a:ea typeface="Helvetica Neue" charset="0"/>
                <a:cs typeface="Helvetica Neue" charset="0"/>
              </a:rPr>
              <a:t>Webinar ID: </a:t>
            </a:r>
            <a:r>
              <a:rPr lang="en-US" dirty="0">
                <a:solidFill>
                  <a:schemeClr val="bg2">
                    <a:lumMod val="60000"/>
                    <a:lumOff val="40000"/>
                  </a:schemeClr>
                </a:solidFill>
                <a:latin typeface="Helvetica Neue"/>
              </a:rPr>
              <a:t>257-418-493</a:t>
            </a:r>
            <a:endParaRPr lang="en-US" dirty="0">
              <a:solidFill>
                <a:schemeClr val="bg2">
                  <a:lumMod val="60000"/>
                  <a:lumOff val="40000"/>
                </a:schemeClr>
              </a:solidFill>
              <a:latin typeface="Helvetica Neue"/>
              <a:ea typeface="Helvetica Neue" charset="0"/>
              <a:cs typeface="Helvetica Neue"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074219B-A14E-4DE7-9E18-3B7D067DE8D7}"/>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
        <p:nvSpPr>
          <p:cNvPr id="2" name="Title 1">
            <a:extLst>
              <a:ext uri="{FF2B5EF4-FFF2-40B4-BE49-F238E27FC236}">
                <a16:creationId xmlns:a16="http://schemas.microsoft.com/office/drawing/2014/main" id="{7A7ED952-B885-4C87-A6EB-D509426C392C}"/>
              </a:ext>
            </a:extLst>
          </p:cNvPr>
          <p:cNvSpPr>
            <a:spLocks noGrp="1"/>
          </p:cNvSpPr>
          <p:nvPr>
            <p:ph type="ctrTitle"/>
          </p:nvPr>
        </p:nvSpPr>
        <p:spPr>
          <a:xfrm>
            <a:off x="0" y="304800"/>
            <a:ext cx="9144000" cy="1143000"/>
          </a:xfrm>
        </p:spPr>
        <p:txBody>
          <a:bodyPr/>
          <a:lstStyle/>
          <a:p>
            <a:pPr algn="ctr"/>
            <a:r>
              <a:rPr lang="en-US" dirty="0"/>
              <a:t>What is the Meow for Now </a:t>
            </a:r>
            <a:br>
              <a:rPr lang="en-US" dirty="0"/>
            </a:br>
            <a:r>
              <a:rPr lang="en-US" dirty="0"/>
              <a:t>Kitten Foster Campaign?</a:t>
            </a:r>
          </a:p>
        </p:txBody>
      </p:sp>
      <p:sp>
        <p:nvSpPr>
          <p:cNvPr id="3" name="Subtitle 2">
            <a:extLst>
              <a:ext uri="{FF2B5EF4-FFF2-40B4-BE49-F238E27FC236}">
                <a16:creationId xmlns:a16="http://schemas.microsoft.com/office/drawing/2014/main" id="{8AAAE80B-D4F9-4FCE-905F-DCCA0BB4F10B}"/>
              </a:ext>
            </a:extLst>
          </p:cNvPr>
          <p:cNvSpPr>
            <a:spLocks noGrp="1"/>
          </p:cNvSpPr>
          <p:nvPr>
            <p:ph type="subTitle" idx="1"/>
          </p:nvPr>
        </p:nvSpPr>
        <p:spPr>
          <a:xfrm>
            <a:off x="266698" y="1447800"/>
            <a:ext cx="8610599" cy="2120347"/>
          </a:xfrm>
        </p:spPr>
        <p:txBody>
          <a:bodyPr/>
          <a:lstStyle/>
          <a:p>
            <a:pPr algn="ctr"/>
            <a:r>
              <a:rPr lang="en-US" sz="2800" dirty="0"/>
              <a:t>An effort to help animal welfare organization take their foster programs to the next level and expand their network of foster families to take some of the kitten-season burden off staff’s shoulders.</a:t>
            </a:r>
          </a:p>
        </p:txBody>
      </p:sp>
      <p:pic>
        <p:nvPicPr>
          <p:cNvPr id="2052" name="Picture 4" descr="family of four hugging kittens in shelter">
            <a:extLst>
              <a:ext uri="{FF2B5EF4-FFF2-40B4-BE49-F238E27FC236}">
                <a16:creationId xmlns:a16="http://schemas.microsoft.com/office/drawing/2014/main" id="{B8A45B68-C6F9-4D46-9160-69BAC4420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580" y="3283730"/>
            <a:ext cx="2854833" cy="28548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09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24071729"/>
              </p:ext>
            </p:extLst>
          </p:nvPr>
        </p:nvGraphicFramePr>
        <p:xfrm>
          <a:off x="39756" y="1210614"/>
          <a:ext cx="9054170" cy="2715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Up Arrow 5"/>
          <p:cNvSpPr/>
          <p:nvPr/>
        </p:nvSpPr>
        <p:spPr bwMode="auto">
          <a:xfrm>
            <a:off x="883251" y="3999276"/>
            <a:ext cx="695460" cy="123637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endParaRPr>
          </a:p>
        </p:txBody>
      </p:sp>
      <p:sp>
        <p:nvSpPr>
          <p:cNvPr id="7" name="TextBox 6"/>
          <p:cNvSpPr txBox="1"/>
          <p:nvPr/>
        </p:nvSpPr>
        <p:spPr>
          <a:xfrm>
            <a:off x="351271" y="5420074"/>
            <a:ext cx="2073499" cy="923330"/>
          </a:xfrm>
          <a:prstGeom prst="rect">
            <a:avLst/>
          </a:prstGeom>
          <a:noFill/>
        </p:spPr>
        <p:txBody>
          <a:bodyPr wrap="square" rtlCol="0">
            <a:spAutoFit/>
          </a:bodyPr>
          <a:lstStyle/>
          <a:p>
            <a:r>
              <a:rPr lang="en-US" sz="5400" b="1" dirty="0">
                <a:solidFill>
                  <a:srgbClr val="002060"/>
                </a:solidFill>
              </a:rPr>
              <a:t>YOU!</a:t>
            </a:r>
          </a:p>
        </p:txBody>
      </p:sp>
      <p:sp>
        <p:nvSpPr>
          <p:cNvPr id="5" name="Title 1">
            <a:extLst>
              <a:ext uri="{FF2B5EF4-FFF2-40B4-BE49-F238E27FC236}">
                <a16:creationId xmlns:a16="http://schemas.microsoft.com/office/drawing/2014/main" id="{C0538D08-40F1-4B0B-B0D3-19A746E1A4DF}"/>
              </a:ext>
            </a:extLst>
          </p:cNvPr>
          <p:cNvSpPr>
            <a:spLocks noGrp="1"/>
          </p:cNvSpPr>
          <p:nvPr>
            <p:ph type="ctrTitle"/>
          </p:nvPr>
        </p:nvSpPr>
        <p:spPr>
          <a:xfrm>
            <a:off x="39756" y="382073"/>
            <a:ext cx="9144000" cy="570963"/>
          </a:xfrm>
        </p:spPr>
        <p:txBody>
          <a:bodyPr/>
          <a:lstStyle/>
          <a:p>
            <a:pPr algn="ctr"/>
            <a:r>
              <a:rPr lang="en-US" dirty="0"/>
              <a:t>Meow for Now Campaign</a:t>
            </a:r>
          </a:p>
        </p:txBody>
      </p:sp>
      <p:sp>
        <p:nvSpPr>
          <p:cNvPr id="2" name="TextBox 1">
            <a:extLst>
              <a:ext uri="{FF2B5EF4-FFF2-40B4-BE49-F238E27FC236}">
                <a16:creationId xmlns:a16="http://schemas.microsoft.com/office/drawing/2014/main" id="{5E10BDDE-8725-4C39-97AC-19E38A333530}"/>
              </a:ext>
            </a:extLst>
          </p:cNvPr>
          <p:cNvSpPr txBox="1"/>
          <p:nvPr/>
        </p:nvSpPr>
        <p:spPr>
          <a:xfrm>
            <a:off x="3697062" y="5559466"/>
            <a:ext cx="1829387" cy="461665"/>
          </a:xfrm>
          <a:prstGeom prst="rect">
            <a:avLst/>
          </a:prstGeom>
          <a:noFill/>
        </p:spPr>
        <p:txBody>
          <a:bodyPr wrap="square" rtlCol="0">
            <a:spAutoFit/>
          </a:bodyPr>
          <a:lstStyle/>
          <a:p>
            <a:pPr algn="ctr"/>
            <a:r>
              <a:rPr lang="en-US" sz="2400" b="1" dirty="0">
                <a:solidFill>
                  <a:srgbClr val="002060"/>
                </a:solidFill>
              </a:rPr>
              <a:t>The Public</a:t>
            </a:r>
          </a:p>
        </p:txBody>
      </p:sp>
      <p:sp>
        <p:nvSpPr>
          <p:cNvPr id="8" name="Up Arrow 5">
            <a:extLst>
              <a:ext uri="{FF2B5EF4-FFF2-40B4-BE49-F238E27FC236}">
                <a16:creationId xmlns:a16="http://schemas.microsoft.com/office/drawing/2014/main" id="{E302CB2F-91BC-44B7-9E54-EEDD434001B4}"/>
              </a:ext>
            </a:extLst>
          </p:cNvPr>
          <p:cNvSpPr/>
          <p:nvPr/>
        </p:nvSpPr>
        <p:spPr bwMode="auto">
          <a:xfrm>
            <a:off x="4245738" y="4054829"/>
            <a:ext cx="695460" cy="123637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endParaRPr>
          </a:p>
        </p:txBody>
      </p:sp>
      <p:pic>
        <p:nvPicPr>
          <p:cNvPr id="9" name="Picture 4">
            <a:extLst>
              <a:ext uri="{FF2B5EF4-FFF2-40B4-BE49-F238E27FC236}">
                <a16:creationId xmlns:a16="http://schemas.microsoft.com/office/drawing/2014/main" id="{71DA0FEE-E413-44C3-9D65-C1FB30130B9A}"/>
              </a:ext>
            </a:extLst>
          </p:cNvPr>
          <p:cNvPicPr>
            <a:picLocks noChangeAspect="1" noChangeArrowheads="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2915960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600B86-8D2C-4A0B-A745-B1E6BD22BCF7}"/>
              </a:ext>
            </a:extLst>
          </p:cNvPr>
          <p:cNvSpPr txBox="1">
            <a:spLocks/>
          </p:cNvSpPr>
          <p:nvPr/>
        </p:nvSpPr>
        <p:spPr>
          <a:xfrm>
            <a:off x="687756" y="196891"/>
            <a:ext cx="7772400" cy="570963"/>
          </a:xfrm>
          <a:prstGeom prst="rect">
            <a:avLst/>
          </a:prstGeom>
        </p:spPr>
        <p:txBody>
          <a:bodyPr/>
          <a:lstStyle>
            <a:lvl1pPr algn="l" rtl="0" eaLnBrk="1" fontAlgn="base" hangingPunct="1">
              <a:spcBef>
                <a:spcPct val="0"/>
              </a:spcBef>
              <a:spcAft>
                <a:spcPct val="0"/>
              </a:spcAft>
              <a:defRPr sz="4000" b="1">
                <a:solidFill>
                  <a:srgbClr val="F05323"/>
                </a:solidFill>
                <a:latin typeface="Museo Slab 500" charset="0"/>
                <a:ea typeface="Museo Slab 500" charset="0"/>
                <a:cs typeface="Museo Slab 500" charset="0"/>
              </a:defRPr>
            </a:lvl1pPr>
            <a:lvl2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2pPr>
            <a:lvl3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3pPr>
            <a:lvl4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4pPr>
            <a:lvl5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5pPr>
            <a:lvl6pPr marL="4572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6pPr>
            <a:lvl7pPr marL="9144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7pPr>
            <a:lvl8pPr marL="13716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8pPr>
            <a:lvl9pPr marL="18288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9pPr>
          </a:lstStyle>
          <a:p>
            <a:pPr algn="ctr"/>
            <a:r>
              <a:rPr lang="en-US" kern="0" dirty="0"/>
              <a:t>Who Should Join?</a:t>
            </a:r>
          </a:p>
        </p:txBody>
      </p:sp>
      <p:graphicFrame>
        <p:nvGraphicFramePr>
          <p:cNvPr id="4" name="Diagram 3">
            <a:extLst>
              <a:ext uri="{FF2B5EF4-FFF2-40B4-BE49-F238E27FC236}">
                <a16:creationId xmlns:a16="http://schemas.microsoft.com/office/drawing/2014/main" id="{2BDF9CCC-2CF6-4DEB-9C33-26CA9F53CF55}"/>
              </a:ext>
            </a:extLst>
          </p:cNvPr>
          <p:cNvGraphicFramePr/>
          <p:nvPr>
            <p:extLst>
              <p:ext uri="{D42A27DB-BD31-4B8C-83A1-F6EECF244321}">
                <p14:modId xmlns:p14="http://schemas.microsoft.com/office/powerpoint/2010/main" val="1966770237"/>
              </p:ext>
            </p:extLst>
          </p:nvPr>
        </p:nvGraphicFramePr>
        <p:xfrm>
          <a:off x="0" y="432892"/>
          <a:ext cx="8766313" cy="55145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a:extLst>
              <a:ext uri="{FF2B5EF4-FFF2-40B4-BE49-F238E27FC236}">
                <a16:creationId xmlns:a16="http://schemas.microsoft.com/office/drawing/2014/main" id="{2A21A0BA-6AE3-482F-9651-3E5017201890}"/>
              </a:ext>
            </a:extLst>
          </p:cNvPr>
          <p:cNvPicPr>
            <a:picLocks noChangeAspect="1" noChangeArrowheads="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2300731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E641618D-2388-4295-8CA6-34F0F26A6B7E}"/>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
        <p:nvSpPr>
          <p:cNvPr id="13" name="Speech Bubble: Rectangle with Corners Rounded 12">
            <a:extLst>
              <a:ext uri="{FF2B5EF4-FFF2-40B4-BE49-F238E27FC236}">
                <a16:creationId xmlns:a16="http://schemas.microsoft.com/office/drawing/2014/main" id="{ED200A74-BCC6-4A37-89F3-55FAF8BC3A68}"/>
              </a:ext>
            </a:extLst>
          </p:cNvPr>
          <p:cNvSpPr/>
          <p:nvPr/>
        </p:nvSpPr>
        <p:spPr bwMode="auto">
          <a:xfrm>
            <a:off x="5105400" y="1219200"/>
            <a:ext cx="3657600" cy="1015448"/>
          </a:xfrm>
          <a:prstGeom prst="wedgeRoundRectCallout">
            <a:avLst/>
          </a:prstGeom>
          <a:noFill/>
          <a:ln w="952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endParaRPr>
          </a:p>
        </p:txBody>
      </p:sp>
      <p:sp>
        <p:nvSpPr>
          <p:cNvPr id="8" name="Title 7">
            <a:extLst>
              <a:ext uri="{FF2B5EF4-FFF2-40B4-BE49-F238E27FC236}">
                <a16:creationId xmlns:a16="http://schemas.microsoft.com/office/drawing/2014/main" id="{52B61D1E-1601-4489-A87B-F7E86C29754C}"/>
              </a:ext>
            </a:extLst>
          </p:cNvPr>
          <p:cNvSpPr>
            <a:spLocks noGrp="1"/>
          </p:cNvSpPr>
          <p:nvPr>
            <p:ph type="title"/>
          </p:nvPr>
        </p:nvSpPr>
        <p:spPr>
          <a:xfrm>
            <a:off x="0" y="76200"/>
            <a:ext cx="9144000" cy="1143000"/>
          </a:xfrm>
        </p:spPr>
        <p:txBody>
          <a:bodyPr/>
          <a:lstStyle/>
          <a:p>
            <a:pPr algn="ctr"/>
            <a:r>
              <a:rPr lang="en-US" dirty="0"/>
              <a:t>5 Benefits of Joining:</a:t>
            </a:r>
          </a:p>
        </p:txBody>
      </p:sp>
      <p:sp>
        <p:nvSpPr>
          <p:cNvPr id="4" name="Content Placeholder 3">
            <a:extLst>
              <a:ext uri="{FF2B5EF4-FFF2-40B4-BE49-F238E27FC236}">
                <a16:creationId xmlns:a16="http://schemas.microsoft.com/office/drawing/2014/main" id="{6B11F88F-7141-4D98-BED3-2A2EFC4F4150}"/>
              </a:ext>
            </a:extLst>
          </p:cNvPr>
          <p:cNvSpPr>
            <a:spLocks noGrp="1"/>
          </p:cNvSpPr>
          <p:nvPr>
            <p:ph idx="1"/>
          </p:nvPr>
        </p:nvSpPr>
        <p:spPr>
          <a:xfrm>
            <a:off x="381000" y="1524000"/>
            <a:ext cx="4572000" cy="4648200"/>
          </a:xfrm>
        </p:spPr>
        <p:txBody>
          <a:bodyPr/>
          <a:lstStyle/>
          <a:p>
            <a:pPr marL="342900" lvl="0" indent="-342900">
              <a:buFont typeface="+mj-lt"/>
              <a:buAutoNum type="arabicPeriod"/>
            </a:pPr>
            <a:r>
              <a:rPr lang="en-US" sz="1800" dirty="0"/>
              <a:t>Exclusive </a:t>
            </a:r>
            <a:r>
              <a:rPr lang="en-US" sz="1800" b="1" dirty="0">
                <a:solidFill>
                  <a:srgbClr val="4978A1"/>
                </a:solidFill>
              </a:rPr>
              <a:t>trainings and tips </a:t>
            </a:r>
            <a:r>
              <a:rPr lang="en-US" sz="1800" dirty="0"/>
              <a:t>on how to elevate your foster program. </a:t>
            </a:r>
          </a:p>
          <a:p>
            <a:pPr marL="342900" indent="-342900">
              <a:buFont typeface="+mj-lt"/>
              <a:buAutoNum type="arabicPeriod"/>
            </a:pPr>
            <a:r>
              <a:rPr lang="en-US" sz="1800" dirty="0"/>
              <a:t>The ASPCA’s public-facing Meow For Now campaign will </a:t>
            </a:r>
            <a:r>
              <a:rPr lang="en-US" sz="1800" b="1" dirty="0">
                <a:solidFill>
                  <a:srgbClr val="4978A1"/>
                </a:solidFill>
              </a:rPr>
              <a:t>drive foster volunteers</a:t>
            </a:r>
            <a:r>
              <a:rPr lang="en-US" sz="1800" dirty="0">
                <a:solidFill>
                  <a:srgbClr val="4978A1"/>
                </a:solidFill>
              </a:rPr>
              <a:t> </a:t>
            </a:r>
            <a:r>
              <a:rPr lang="en-US" sz="1800" dirty="0"/>
              <a:t>directly to you.</a:t>
            </a:r>
          </a:p>
          <a:p>
            <a:pPr marL="342900" indent="-342900">
              <a:buFont typeface="+mj-lt"/>
              <a:buAutoNum type="arabicPeriod"/>
            </a:pPr>
            <a:r>
              <a:rPr lang="en-US" sz="1800" dirty="0"/>
              <a:t>Potential for your </a:t>
            </a:r>
            <a:r>
              <a:rPr lang="en-US" sz="1800" b="1" dirty="0">
                <a:solidFill>
                  <a:srgbClr val="4978A1"/>
                </a:solidFill>
              </a:rPr>
              <a:t>content to be shared </a:t>
            </a:r>
            <a:r>
              <a:rPr lang="en-US" sz="1800" dirty="0"/>
              <a:t>on ASPCA channels and through influencer/celebrity social media posts. </a:t>
            </a:r>
            <a:endParaRPr lang="en-US" sz="1800" b="1" dirty="0"/>
          </a:p>
          <a:p>
            <a:pPr marL="342900" lvl="0" indent="-342900">
              <a:buFont typeface="+mj-lt"/>
              <a:buAutoNum type="arabicPeriod"/>
            </a:pPr>
            <a:r>
              <a:rPr lang="en-US" sz="1800" dirty="0"/>
              <a:t>Access to private </a:t>
            </a:r>
            <a:r>
              <a:rPr lang="en-US" sz="1800" b="1" dirty="0">
                <a:solidFill>
                  <a:srgbClr val="4978A1"/>
                </a:solidFill>
              </a:rPr>
              <a:t>Facebook Group. </a:t>
            </a:r>
          </a:p>
          <a:p>
            <a:pPr marL="342900" lvl="0" indent="-342900">
              <a:buFont typeface="+mj-lt"/>
              <a:buAutoNum type="arabicPeriod"/>
            </a:pPr>
            <a:r>
              <a:rPr lang="en-US" sz="1800" dirty="0"/>
              <a:t>Access to </a:t>
            </a:r>
            <a:r>
              <a:rPr lang="en-US" sz="1800" b="1" dirty="0">
                <a:solidFill>
                  <a:srgbClr val="4978A1"/>
                </a:solidFill>
              </a:rPr>
              <a:t>fostering experts </a:t>
            </a:r>
            <a:r>
              <a:rPr lang="en-US" sz="1800" dirty="0"/>
              <a:t>to answer your questions and guide you in best practices.</a:t>
            </a:r>
          </a:p>
        </p:txBody>
      </p:sp>
      <p:pic>
        <p:nvPicPr>
          <p:cNvPr id="11" name="Picture 10">
            <a:extLst>
              <a:ext uri="{FF2B5EF4-FFF2-40B4-BE49-F238E27FC236}">
                <a16:creationId xmlns:a16="http://schemas.microsoft.com/office/drawing/2014/main" id="{ECC70134-A2D4-48D0-B9C1-2CB73214D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6470" r="5884"/>
          <a:stretch/>
        </p:blipFill>
        <p:spPr>
          <a:xfrm>
            <a:off x="5368636" y="2438400"/>
            <a:ext cx="3276600" cy="3632752"/>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2D20E04D-E26B-4B93-92BA-69E3AE650019}"/>
              </a:ext>
            </a:extLst>
          </p:cNvPr>
          <p:cNvSpPr/>
          <p:nvPr/>
        </p:nvSpPr>
        <p:spPr>
          <a:xfrm>
            <a:off x="5105400" y="1144265"/>
            <a:ext cx="3657600" cy="769441"/>
          </a:xfrm>
          <a:prstGeom prst="rect">
            <a:avLst/>
          </a:prstGeom>
        </p:spPr>
        <p:txBody>
          <a:bodyPr wrap="square">
            <a:spAutoFit/>
          </a:bodyPr>
          <a:lstStyle/>
          <a:p>
            <a:pPr marL="0" indent="0" algn="ctr">
              <a:buNone/>
            </a:pPr>
            <a:r>
              <a:rPr lang="en-US" sz="2200" b="1" dirty="0">
                <a:solidFill>
                  <a:srgbClr val="F45322"/>
                </a:solidFill>
                <a:latin typeface="Museo Slab 500"/>
              </a:rPr>
              <a:t>“Yay! More foster families and less shelter crowding!”</a:t>
            </a:r>
          </a:p>
        </p:txBody>
      </p:sp>
    </p:spTree>
    <p:extLst>
      <p:ext uri="{BB962C8B-B14F-4D97-AF65-F5344CB8AC3E}">
        <p14:creationId xmlns:p14="http://schemas.microsoft.com/office/powerpoint/2010/main" val="778188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828"/>
            <a:ext cx="8392886" cy="716130"/>
          </a:xfrm>
        </p:spPr>
        <p:txBody>
          <a:bodyPr/>
          <a:lstStyle/>
          <a:p>
            <a:pPr algn="ctr"/>
            <a:r>
              <a:rPr lang="en-US" dirty="0">
                <a:latin typeface="Museo Slab 500"/>
              </a:rPr>
              <a:t>Benefits: Trainings and Tips</a:t>
            </a:r>
          </a:p>
        </p:txBody>
      </p:sp>
      <p:sp>
        <p:nvSpPr>
          <p:cNvPr id="3" name="Rectangle 2">
            <a:extLst>
              <a:ext uri="{FF2B5EF4-FFF2-40B4-BE49-F238E27FC236}">
                <a16:creationId xmlns:a16="http://schemas.microsoft.com/office/drawing/2014/main" id="{111ADECB-47E5-479A-AC93-A6C8462BFF23}"/>
              </a:ext>
            </a:extLst>
          </p:cNvPr>
          <p:cNvSpPr/>
          <p:nvPr/>
        </p:nvSpPr>
        <p:spPr>
          <a:xfrm>
            <a:off x="-152400" y="1600200"/>
            <a:ext cx="6138936" cy="4585871"/>
          </a:xfrm>
          <a:prstGeom prst="rect">
            <a:avLst/>
          </a:prstGeom>
        </p:spPr>
        <p:txBody>
          <a:bodyPr wrap="square">
            <a:spAutoFit/>
          </a:bodyPr>
          <a:lstStyle/>
          <a:p>
            <a:pPr marL="800100" marR="0" lvl="1" indent="-342900">
              <a:spcBef>
                <a:spcPts val="600"/>
              </a:spcBef>
              <a:spcAft>
                <a:spcPts val="600"/>
              </a:spcAft>
              <a:buFont typeface="Arial" panose="020B0604020202020204" pitchFamily="34" charset="0"/>
              <a:buChar char="•"/>
            </a:pPr>
            <a:r>
              <a:rPr lang="en-US" sz="2100" dirty="0">
                <a:solidFill>
                  <a:schemeClr val="tx1">
                    <a:lumMod val="65000"/>
                    <a:lumOff val="35000"/>
                  </a:schemeClr>
                </a:solidFill>
                <a:latin typeface="Helvetica Neue"/>
                <a:ea typeface="Times New Roman" panose="02020603050405020304" pitchFamily="18" charset="0"/>
              </a:rPr>
              <a:t>How to </a:t>
            </a:r>
            <a:r>
              <a:rPr lang="en-US" sz="2100" b="1" dirty="0">
                <a:solidFill>
                  <a:srgbClr val="4978A1"/>
                </a:solidFill>
                <a:latin typeface="Helvetica Neue"/>
                <a:ea typeface="Times New Roman" panose="02020603050405020304" pitchFamily="18" charset="0"/>
              </a:rPr>
              <a:t>increase efficiencies </a:t>
            </a:r>
            <a:r>
              <a:rPr lang="en-US" sz="2100" dirty="0">
                <a:solidFill>
                  <a:schemeClr val="tx1">
                    <a:lumMod val="65000"/>
                    <a:lumOff val="35000"/>
                  </a:schemeClr>
                </a:solidFill>
                <a:latin typeface="Helvetica Neue"/>
                <a:ea typeface="Times New Roman" panose="02020603050405020304" pitchFamily="18" charset="0"/>
              </a:rPr>
              <a:t>in your foster program in order to save money and save lives.</a:t>
            </a:r>
            <a:endParaRPr lang="en-US" sz="2100" dirty="0">
              <a:solidFill>
                <a:schemeClr val="tx1">
                  <a:lumMod val="65000"/>
                  <a:lumOff val="35000"/>
                </a:schemeClr>
              </a:solidFill>
              <a:latin typeface="Helvetica Neue"/>
              <a:ea typeface="Calibri" panose="020F0502020204030204" pitchFamily="34" charset="0"/>
            </a:endParaRPr>
          </a:p>
          <a:p>
            <a:pPr marL="800100" marR="0" lvl="1" indent="-342900">
              <a:spcBef>
                <a:spcPts val="600"/>
              </a:spcBef>
              <a:spcAft>
                <a:spcPts val="600"/>
              </a:spcAft>
              <a:buFont typeface="Arial" panose="020B0604020202020204" pitchFamily="34" charset="0"/>
              <a:buChar char="•"/>
            </a:pPr>
            <a:r>
              <a:rPr lang="en-US" sz="2100" dirty="0">
                <a:solidFill>
                  <a:schemeClr val="tx1">
                    <a:lumMod val="65000"/>
                    <a:lumOff val="35000"/>
                  </a:schemeClr>
                </a:solidFill>
                <a:latin typeface="Helvetica Neue"/>
                <a:ea typeface="Times New Roman" panose="02020603050405020304" pitchFamily="18" charset="0"/>
              </a:rPr>
              <a:t>Innovative ways to </a:t>
            </a:r>
            <a:r>
              <a:rPr lang="en-US" sz="2100" b="1" dirty="0">
                <a:solidFill>
                  <a:srgbClr val="4978A1"/>
                </a:solidFill>
                <a:latin typeface="Helvetica Neue"/>
                <a:ea typeface="Times New Roman" panose="02020603050405020304" pitchFamily="18" charset="0"/>
              </a:rPr>
              <a:t>secure and sustain a larger network</a:t>
            </a:r>
            <a:r>
              <a:rPr lang="en-US" sz="2100" dirty="0">
                <a:solidFill>
                  <a:schemeClr val="tx1">
                    <a:lumMod val="65000"/>
                    <a:lumOff val="35000"/>
                  </a:schemeClr>
                </a:solidFill>
                <a:latin typeface="Helvetica Neue"/>
                <a:ea typeface="Times New Roman" panose="02020603050405020304" pitchFamily="18" charset="0"/>
              </a:rPr>
              <a:t> of foster volunteers for your organization.</a:t>
            </a:r>
            <a:endParaRPr lang="en-US" sz="2100" dirty="0">
              <a:solidFill>
                <a:schemeClr val="tx1">
                  <a:lumMod val="65000"/>
                  <a:lumOff val="35000"/>
                </a:schemeClr>
              </a:solidFill>
              <a:latin typeface="Helvetica Neue"/>
              <a:ea typeface="Calibri" panose="020F0502020204030204" pitchFamily="34" charset="0"/>
            </a:endParaRPr>
          </a:p>
          <a:p>
            <a:pPr marL="800100" marR="0" lvl="1" indent="-342900">
              <a:spcBef>
                <a:spcPts val="600"/>
              </a:spcBef>
              <a:spcAft>
                <a:spcPts val="600"/>
              </a:spcAft>
              <a:buFont typeface="Arial" panose="020B0604020202020204" pitchFamily="34" charset="0"/>
              <a:buChar char="•"/>
            </a:pPr>
            <a:r>
              <a:rPr lang="en-US" sz="2100" b="1" dirty="0">
                <a:solidFill>
                  <a:srgbClr val="4978A1"/>
                </a:solidFill>
                <a:latin typeface="Helvetica Neue"/>
                <a:ea typeface="Times New Roman" panose="02020603050405020304" pitchFamily="18" charset="0"/>
              </a:rPr>
              <a:t>Shelter medicine </a:t>
            </a:r>
            <a:r>
              <a:rPr lang="en-US" sz="2100" dirty="0">
                <a:solidFill>
                  <a:schemeClr val="tx1">
                    <a:lumMod val="65000"/>
                    <a:lumOff val="35000"/>
                  </a:schemeClr>
                </a:solidFill>
                <a:latin typeface="Helvetica Neue"/>
                <a:ea typeface="Times New Roman" panose="02020603050405020304" pitchFamily="18" charset="0"/>
              </a:rPr>
              <a:t>protocols to improve the health of your foster population.</a:t>
            </a:r>
            <a:endParaRPr lang="en-US" sz="2100" dirty="0">
              <a:solidFill>
                <a:schemeClr val="tx1">
                  <a:lumMod val="65000"/>
                  <a:lumOff val="35000"/>
                </a:schemeClr>
              </a:solidFill>
              <a:latin typeface="Helvetica Neue"/>
              <a:ea typeface="Calibri" panose="020F0502020204030204" pitchFamily="34" charset="0"/>
            </a:endParaRPr>
          </a:p>
          <a:p>
            <a:pPr marL="800100" marR="0" lvl="1" indent="-342900">
              <a:spcBef>
                <a:spcPts val="600"/>
              </a:spcBef>
              <a:spcAft>
                <a:spcPts val="600"/>
              </a:spcAft>
              <a:buFont typeface="Arial" panose="020B0604020202020204" pitchFamily="34" charset="0"/>
              <a:buChar char="•"/>
            </a:pPr>
            <a:r>
              <a:rPr lang="en-US" sz="2100" b="1" dirty="0">
                <a:solidFill>
                  <a:srgbClr val="4978A1"/>
                </a:solidFill>
                <a:latin typeface="Helvetica Neue"/>
                <a:ea typeface="Times New Roman" panose="02020603050405020304" pitchFamily="18" charset="0"/>
              </a:rPr>
              <a:t>Social media tips </a:t>
            </a:r>
            <a:r>
              <a:rPr lang="en-US" sz="2100" dirty="0">
                <a:solidFill>
                  <a:schemeClr val="tx1">
                    <a:lumMod val="65000"/>
                    <a:lumOff val="35000"/>
                  </a:schemeClr>
                </a:solidFill>
                <a:latin typeface="Helvetica Neue"/>
                <a:ea typeface="Times New Roman" panose="02020603050405020304" pitchFamily="18" charset="0"/>
              </a:rPr>
              <a:t>and tricks to raise awareness about your foster program.</a:t>
            </a:r>
          </a:p>
          <a:p>
            <a:pPr marL="800100" marR="0" lvl="1" indent="-342900">
              <a:spcBef>
                <a:spcPts val="600"/>
              </a:spcBef>
              <a:spcAft>
                <a:spcPts val="600"/>
              </a:spcAft>
              <a:buFont typeface="Arial" panose="020B0604020202020204" pitchFamily="34" charset="0"/>
              <a:buChar char="•"/>
            </a:pPr>
            <a:r>
              <a:rPr lang="en-US" sz="2100" dirty="0">
                <a:solidFill>
                  <a:schemeClr val="tx1">
                    <a:lumMod val="65000"/>
                    <a:lumOff val="35000"/>
                  </a:schemeClr>
                </a:solidFill>
                <a:effectLst/>
                <a:latin typeface="Helvetica Neue"/>
                <a:ea typeface="Calibri" panose="020F0502020204030204" pitchFamily="34" charset="0"/>
              </a:rPr>
              <a:t>A </a:t>
            </a:r>
            <a:r>
              <a:rPr lang="en-US" sz="2100" dirty="0">
                <a:solidFill>
                  <a:srgbClr val="4978A1"/>
                </a:solidFill>
                <a:effectLst/>
                <a:latin typeface="Helvetica Neue"/>
                <a:ea typeface="Calibri" panose="020F0502020204030204" pitchFamily="34" charset="0"/>
              </a:rPr>
              <a:t>“</a:t>
            </a:r>
            <a:r>
              <a:rPr lang="en-US" sz="2100" b="1" dirty="0">
                <a:solidFill>
                  <a:srgbClr val="4978A1"/>
                </a:solidFill>
                <a:effectLst/>
                <a:latin typeface="Helvetica Neue"/>
                <a:ea typeface="Calibri" panose="020F0502020204030204" pitchFamily="34" charset="0"/>
              </a:rPr>
              <a:t>Pawckage</a:t>
            </a:r>
            <a:r>
              <a:rPr lang="en-US" sz="2100" dirty="0">
                <a:solidFill>
                  <a:srgbClr val="4978A1"/>
                </a:solidFill>
                <a:effectLst/>
                <a:latin typeface="Helvetica Neue"/>
                <a:ea typeface="Calibri" panose="020F0502020204030204" pitchFamily="34" charset="0"/>
              </a:rPr>
              <a:t>” </a:t>
            </a:r>
            <a:r>
              <a:rPr lang="en-US" sz="2100" dirty="0">
                <a:solidFill>
                  <a:schemeClr val="tx1">
                    <a:lumMod val="65000"/>
                    <a:lumOff val="35000"/>
                  </a:schemeClr>
                </a:solidFill>
                <a:effectLst/>
                <a:latin typeface="Helvetica Neue"/>
                <a:ea typeface="Calibri" panose="020F0502020204030204" pitchFamily="34" charset="0"/>
              </a:rPr>
              <a:t>that you can provide your foster families with.</a:t>
            </a:r>
          </a:p>
        </p:txBody>
      </p:sp>
      <p:pic>
        <p:nvPicPr>
          <p:cNvPr id="8" name="Picture 7">
            <a:extLst>
              <a:ext uri="{FF2B5EF4-FFF2-40B4-BE49-F238E27FC236}">
                <a16:creationId xmlns:a16="http://schemas.microsoft.com/office/drawing/2014/main" id="{5643ADA6-4B13-40BF-93EC-03E22E04EF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0560" y="1769309"/>
            <a:ext cx="3019525" cy="1695172"/>
          </a:xfrm>
          <a:prstGeom prst="rect">
            <a:avLst/>
          </a:prstGeom>
        </p:spPr>
      </p:pic>
      <p:sp>
        <p:nvSpPr>
          <p:cNvPr id="9" name="Rectangle 8">
            <a:extLst>
              <a:ext uri="{FF2B5EF4-FFF2-40B4-BE49-F238E27FC236}">
                <a16:creationId xmlns:a16="http://schemas.microsoft.com/office/drawing/2014/main" id="{6FA89A64-52C9-4E62-B605-1DE191A53B09}"/>
              </a:ext>
            </a:extLst>
          </p:cNvPr>
          <p:cNvSpPr/>
          <p:nvPr/>
        </p:nvSpPr>
        <p:spPr>
          <a:xfrm>
            <a:off x="0" y="990600"/>
            <a:ext cx="9144000" cy="415498"/>
          </a:xfrm>
          <a:prstGeom prst="rect">
            <a:avLst/>
          </a:prstGeom>
        </p:spPr>
        <p:txBody>
          <a:bodyPr wrap="square">
            <a:spAutoFit/>
          </a:bodyPr>
          <a:lstStyle/>
          <a:p>
            <a:pPr marL="0" indent="0" algn="ctr">
              <a:buNone/>
            </a:pPr>
            <a:r>
              <a:rPr lang="en-US" sz="2100" b="1" dirty="0">
                <a:solidFill>
                  <a:schemeClr val="tx1">
                    <a:lumMod val="65000"/>
                    <a:lumOff val="35000"/>
                  </a:schemeClr>
                </a:solidFill>
              </a:rPr>
              <a:t>Here are some of the types of trainings and resources we’ll provide:</a:t>
            </a:r>
          </a:p>
        </p:txBody>
      </p:sp>
      <p:pic>
        <p:nvPicPr>
          <p:cNvPr id="11" name="Picture 10">
            <a:extLst>
              <a:ext uri="{FF2B5EF4-FFF2-40B4-BE49-F238E27FC236}">
                <a16:creationId xmlns:a16="http://schemas.microsoft.com/office/drawing/2014/main" id="{8CCF9BCF-17CD-4E2A-BB8A-46BBA535A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6536" y="3657600"/>
            <a:ext cx="2539584" cy="1695172"/>
          </a:xfrm>
          <a:prstGeom prst="rect">
            <a:avLst/>
          </a:prstGeom>
        </p:spPr>
      </p:pic>
      <p:pic>
        <p:nvPicPr>
          <p:cNvPr id="7" name="Picture 4">
            <a:extLst>
              <a:ext uri="{FF2B5EF4-FFF2-40B4-BE49-F238E27FC236}">
                <a16:creationId xmlns:a16="http://schemas.microsoft.com/office/drawing/2014/main" id="{6674D59B-5B4F-44E4-8FA4-ADDBF8C7F5D7}"/>
              </a:ext>
            </a:extLst>
          </p:cNvPr>
          <p:cNvPicPr>
            <a:picLocks noChangeAspect="1" noChangeArrowheads="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3778327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93A5AA54-0ABD-4FCF-BD9D-D3A98A25E423}"/>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
        <p:nvSpPr>
          <p:cNvPr id="2" name="Title 1"/>
          <p:cNvSpPr>
            <a:spLocks noGrp="1"/>
          </p:cNvSpPr>
          <p:nvPr>
            <p:ph type="title"/>
          </p:nvPr>
        </p:nvSpPr>
        <p:spPr>
          <a:xfrm>
            <a:off x="0" y="105026"/>
            <a:ext cx="9144000" cy="1143000"/>
          </a:xfrm>
        </p:spPr>
        <p:txBody>
          <a:bodyPr/>
          <a:lstStyle/>
          <a:p>
            <a:pPr algn="ctr"/>
            <a:r>
              <a:rPr lang="en-US" dirty="0">
                <a:latin typeface="Museo Slab 500"/>
              </a:rPr>
              <a:t>Benefits: Gain More Foster Families</a:t>
            </a:r>
          </a:p>
        </p:txBody>
      </p:sp>
      <p:sp>
        <p:nvSpPr>
          <p:cNvPr id="3" name="Content Placeholder 2"/>
          <p:cNvSpPr>
            <a:spLocks noGrp="1"/>
          </p:cNvSpPr>
          <p:nvPr>
            <p:ph idx="1"/>
          </p:nvPr>
        </p:nvSpPr>
        <p:spPr>
          <a:xfrm>
            <a:off x="571500" y="1248026"/>
            <a:ext cx="8077200" cy="4800600"/>
          </a:xfrm>
        </p:spPr>
        <p:txBody>
          <a:bodyPr/>
          <a:lstStyle/>
          <a:p>
            <a:r>
              <a:rPr lang="en-US" dirty="0"/>
              <a:t>The ASPCA will be launching a public-facing kitten foster campaign in May, driving cat lovers to consider fostering.</a:t>
            </a:r>
          </a:p>
          <a:p>
            <a:r>
              <a:rPr lang="en-US" dirty="0"/>
              <a:t>All campaign registrants will be listed on the national campaign page at </a:t>
            </a:r>
            <a:r>
              <a:rPr lang="en-US" b="1" dirty="0">
                <a:solidFill>
                  <a:srgbClr val="4978A1"/>
                </a:solidFill>
              </a:rPr>
              <a:t>ASPCA.org/MeowForNow </a:t>
            </a:r>
            <a:r>
              <a:rPr lang="en-US" dirty="0"/>
              <a:t>as part of an interactive map. </a:t>
            </a:r>
          </a:p>
          <a:p>
            <a:r>
              <a:rPr lang="en-US" dirty="0"/>
              <a:t>Prospective foster parents will be invited to connect with their local participating organization to foster kittens. </a:t>
            </a:r>
          </a:p>
          <a:p>
            <a:endParaRPr lang="en-US" dirty="0"/>
          </a:p>
          <a:p>
            <a:endParaRPr lang="en-US" dirty="0"/>
          </a:p>
        </p:txBody>
      </p:sp>
      <p:pic>
        <p:nvPicPr>
          <p:cNvPr id="5" name="Picture 4">
            <a:extLst>
              <a:ext uri="{FF2B5EF4-FFF2-40B4-BE49-F238E27FC236}">
                <a16:creationId xmlns:a16="http://schemas.microsoft.com/office/drawing/2014/main" id="{29568F14-8C7A-4206-B53F-FDB72E0A3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4387466"/>
            <a:ext cx="8305800" cy="16611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91364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187A9D00-0BBB-49BB-A807-0C1EA216B02F}"/>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
        <p:nvSpPr>
          <p:cNvPr id="2" name="Title 1"/>
          <p:cNvSpPr>
            <a:spLocks noGrp="1"/>
          </p:cNvSpPr>
          <p:nvPr>
            <p:ph type="title"/>
          </p:nvPr>
        </p:nvSpPr>
        <p:spPr>
          <a:xfrm>
            <a:off x="685800" y="76200"/>
            <a:ext cx="7772400" cy="1143000"/>
          </a:xfrm>
        </p:spPr>
        <p:txBody>
          <a:bodyPr/>
          <a:lstStyle/>
          <a:p>
            <a:pPr algn="ctr"/>
            <a:r>
              <a:rPr lang="en-US" dirty="0"/>
              <a:t>Benefits: Content Sharing</a:t>
            </a:r>
          </a:p>
        </p:txBody>
      </p:sp>
      <p:sp>
        <p:nvSpPr>
          <p:cNvPr id="4" name="Content Placeholder 2">
            <a:extLst>
              <a:ext uri="{FF2B5EF4-FFF2-40B4-BE49-F238E27FC236}">
                <a16:creationId xmlns:a16="http://schemas.microsoft.com/office/drawing/2014/main" id="{ECDEAEEE-A0EA-4BA8-966A-25AEC1CAB381}"/>
              </a:ext>
            </a:extLst>
          </p:cNvPr>
          <p:cNvSpPr>
            <a:spLocks noGrp="1"/>
          </p:cNvSpPr>
          <p:nvPr>
            <p:ph idx="1"/>
          </p:nvPr>
        </p:nvSpPr>
        <p:spPr>
          <a:xfrm>
            <a:off x="571500" y="1248026"/>
            <a:ext cx="8077200" cy="4800600"/>
          </a:xfrm>
        </p:spPr>
        <p:txBody>
          <a:bodyPr/>
          <a:lstStyle/>
          <a:p>
            <a:r>
              <a:rPr lang="en-US" sz="1800" dirty="0"/>
              <a:t>Be sure to use the </a:t>
            </a:r>
            <a:r>
              <a:rPr lang="en-US" sz="1800" b="1" dirty="0">
                <a:solidFill>
                  <a:srgbClr val="4978A1"/>
                </a:solidFill>
              </a:rPr>
              <a:t>#MeowForNow </a:t>
            </a:r>
            <a:r>
              <a:rPr lang="en-US" sz="1800" dirty="0"/>
              <a:t>hashtag in all relevant social media posts during the campaign for a chance to be featured on ASPCA social media channels and on influencer social media channels like @</a:t>
            </a:r>
            <a:r>
              <a:rPr lang="en-US" sz="1800" dirty="0" err="1"/>
              <a:t>Cats_of_Instagram</a:t>
            </a:r>
            <a:r>
              <a:rPr lang="en-US" sz="1800" dirty="0"/>
              <a:t> (10M followers!)</a:t>
            </a:r>
          </a:p>
          <a:p>
            <a:r>
              <a:rPr lang="en-US" sz="1800" dirty="0"/>
              <a:t>For the second year, we’ll be doing a nationwide livestream </a:t>
            </a:r>
            <a:r>
              <a:rPr lang="en-US" sz="1800" kern="1200" dirty="0"/>
              <a:t>in which we’re inviting shelters/rescues around the country to share live content of adorable kittens. Dubbed as “</a:t>
            </a:r>
            <a:r>
              <a:rPr lang="en-US" sz="1800" b="1" kern="1200" dirty="0">
                <a:solidFill>
                  <a:srgbClr val="4978A1"/>
                </a:solidFill>
              </a:rPr>
              <a:t>the meow heard ‘round the world</a:t>
            </a:r>
            <a:r>
              <a:rPr lang="en-US" sz="1800" kern="1200" dirty="0"/>
              <a:t>,” we’ll be re-sharing compelling live videos on ASPCA channels and partner channels as well. </a:t>
            </a:r>
          </a:p>
          <a:p>
            <a:r>
              <a:rPr lang="en-US" sz="1800" dirty="0"/>
              <a:t>We’ll provide you with </a:t>
            </a:r>
            <a:r>
              <a:rPr lang="en-US" sz="1800" b="1" dirty="0">
                <a:solidFill>
                  <a:srgbClr val="4978A1"/>
                </a:solidFill>
              </a:rPr>
              <a:t>customizable shareables, flyers, and posters </a:t>
            </a:r>
            <a:r>
              <a:rPr lang="en-US" sz="1800" dirty="0"/>
              <a:t>that you can customize with your logo and information. </a:t>
            </a:r>
          </a:p>
          <a:p>
            <a:endParaRPr lang="en-US" sz="1800" dirty="0"/>
          </a:p>
        </p:txBody>
      </p:sp>
      <p:pic>
        <p:nvPicPr>
          <p:cNvPr id="6" name="Picture 5">
            <a:extLst>
              <a:ext uri="{FF2B5EF4-FFF2-40B4-BE49-F238E27FC236}">
                <a16:creationId xmlns:a16="http://schemas.microsoft.com/office/drawing/2014/main" id="{582BEF19-2A72-4799-BCC3-D0FD057BD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119" y="5125843"/>
            <a:ext cx="3402881" cy="935792"/>
          </a:xfrm>
          <a:prstGeom prst="rect">
            <a:avLst/>
          </a:prstGeom>
        </p:spPr>
      </p:pic>
      <p:pic>
        <p:nvPicPr>
          <p:cNvPr id="8" name="Picture 7">
            <a:extLst>
              <a:ext uri="{FF2B5EF4-FFF2-40B4-BE49-F238E27FC236}">
                <a16:creationId xmlns:a16="http://schemas.microsoft.com/office/drawing/2014/main" id="{5B40B0F5-2BA9-4838-B2B0-4E042A8DD1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265" y="5125843"/>
            <a:ext cx="1066800" cy="1066800"/>
          </a:xfrm>
          <a:prstGeom prst="rect">
            <a:avLst/>
          </a:prstGeom>
        </p:spPr>
      </p:pic>
      <p:pic>
        <p:nvPicPr>
          <p:cNvPr id="10" name="Picture 9">
            <a:extLst>
              <a:ext uri="{FF2B5EF4-FFF2-40B4-BE49-F238E27FC236}">
                <a16:creationId xmlns:a16="http://schemas.microsoft.com/office/drawing/2014/main" id="{94504E90-F602-4D5A-8B0E-71A3EF469AF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5594" b="12130"/>
          <a:stretch/>
        </p:blipFill>
        <p:spPr>
          <a:xfrm>
            <a:off x="1926265" y="5105401"/>
            <a:ext cx="1609725" cy="1163444"/>
          </a:xfrm>
          <a:prstGeom prst="rect">
            <a:avLst/>
          </a:prstGeom>
        </p:spPr>
      </p:pic>
      <p:pic>
        <p:nvPicPr>
          <p:cNvPr id="12" name="Picture 11">
            <a:extLst>
              <a:ext uri="{FF2B5EF4-FFF2-40B4-BE49-F238E27FC236}">
                <a16:creationId xmlns:a16="http://schemas.microsoft.com/office/drawing/2014/main" id="{9A2D650A-ED26-4CBC-8749-8C2F277DE2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27551" y="5105400"/>
            <a:ext cx="1087244" cy="1087244"/>
          </a:xfrm>
          <a:prstGeom prst="rect">
            <a:avLst/>
          </a:prstGeom>
        </p:spPr>
      </p:pic>
    </p:spTree>
    <p:extLst>
      <p:ext uri="{BB962C8B-B14F-4D97-AF65-F5344CB8AC3E}">
        <p14:creationId xmlns:p14="http://schemas.microsoft.com/office/powerpoint/2010/main" val="906666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1366879B-9F05-4D0B-8DFD-281CC57E0287}"/>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
        <p:nvSpPr>
          <p:cNvPr id="2" name="Title 1"/>
          <p:cNvSpPr>
            <a:spLocks noGrp="1"/>
          </p:cNvSpPr>
          <p:nvPr>
            <p:ph type="title"/>
          </p:nvPr>
        </p:nvSpPr>
        <p:spPr>
          <a:xfrm>
            <a:off x="685800" y="76200"/>
            <a:ext cx="7772400" cy="1143000"/>
          </a:xfrm>
        </p:spPr>
        <p:txBody>
          <a:bodyPr/>
          <a:lstStyle/>
          <a:p>
            <a:pPr algn="ctr"/>
            <a:r>
              <a:rPr lang="en-US"/>
              <a:t>Benefits: Facebook Group</a:t>
            </a:r>
            <a:endParaRPr lang="en-US" dirty="0"/>
          </a:p>
        </p:txBody>
      </p:sp>
      <p:sp>
        <p:nvSpPr>
          <p:cNvPr id="3" name="Content Placeholder 2"/>
          <p:cNvSpPr>
            <a:spLocks noGrp="1"/>
          </p:cNvSpPr>
          <p:nvPr>
            <p:ph idx="1"/>
          </p:nvPr>
        </p:nvSpPr>
        <p:spPr>
          <a:xfrm>
            <a:off x="609600" y="1219200"/>
            <a:ext cx="8534400" cy="4800600"/>
          </a:xfrm>
        </p:spPr>
        <p:txBody>
          <a:bodyPr/>
          <a:lstStyle/>
          <a:p>
            <a:pPr>
              <a:spcBef>
                <a:spcPts val="600"/>
              </a:spcBef>
            </a:pPr>
            <a:r>
              <a:rPr lang="en-US" sz="2000"/>
              <a:t>Advice from ASPCA and other experts</a:t>
            </a:r>
          </a:p>
          <a:p>
            <a:pPr>
              <a:spcBef>
                <a:spcPts val="600"/>
              </a:spcBef>
            </a:pPr>
            <a:r>
              <a:rPr lang="en-US" sz="2000"/>
              <a:t>Networking opportunities</a:t>
            </a:r>
          </a:p>
          <a:p>
            <a:pPr>
              <a:spcBef>
                <a:spcPts val="600"/>
              </a:spcBef>
            </a:pPr>
            <a:r>
              <a:rPr lang="en-US" sz="2000"/>
              <a:t>Tips, tricks, and downloads</a:t>
            </a:r>
          </a:p>
          <a:p>
            <a:pPr>
              <a:spcBef>
                <a:spcPts val="600"/>
              </a:spcBef>
            </a:pPr>
            <a:r>
              <a:rPr lang="en-US" sz="2000"/>
              <a:t>Opportunity to share of best practices and ideas with each other</a:t>
            </a:r>
          </a:p>
          <a:p>
            <a:endParaRPr lang="en-US"/>
          </a:p>
          <a:p>
            <a:endParaRPr lang="en-US" dirty="0"/>
          </a:p>
        </p:txBody>
      </p:sp>
      <p:pic>
        <p:nvPicPr>
          <p:cNvPr id="6" name="Picture 5">
            <a:extLst>
              <a:ext uri="{FF2B5EF4-FFF2-40B4-BE49-F238E27FC236}">
                <a16:creationId xmlns:a16="http://schemas.microsoft.com/office/drawing/2014/main" id="{82CF0BC8-DA65-4BB1-B2E5-121ABDC61C7F}"/>
              </a:ext>
            </a:extLst>
          </p:cNvPr>
          <p:cNvPicPr>
            <a:picLocks noChangeAspect="1"/>
          </p:cNvPicPr>
          <p:nvPr/>
        </p:nvPicPr>
        <p:blipFill rotWithShape="1">
          <a:blip r:embed="rId4">
            <a:extLst>
              <a:ext uri="{28A0092B-C50C-407E-A947-70E740481C1C}">
                <a14:useLocalDpi xmlns:a14="http://schemas.microsoft.com/office/drawing/2010/main" val="0"/>
              </a:ext>
            </a:extLst>
          </a:blip>
          <a:srcRect r="14601"/>
          <a:stretch/>
        </p:blipFill>
        <p:spPr>
          <a:xfrm>
            <a:off x="1889685" y="3200400"/>
            <a:ext cx="5364629" cy="2895600"/>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B7FA1E36-63DD-4149-88F4-2779E5F3DC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4114800"/>
            <a:ext cx="1066800" cy="1066800"/>
          </a:xfrm>
          <a:prstGeom prst="rect">
            <a:avLst/>
          </a:prstGeom>
        </p:spPr>
      </p:pic>
    </p:spTree>
    <p:extLst>
      <p:ext uri="{BB962C8B-B14F-4D97-AF65-F5344CB8AC3E}">
        <p14:creationId xmlns:p14="http://schemas.microsoft.com/office/powerpoint/2010/main" val="63748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Your Role in this Campaign</a:t>
            </a:r>
          </a:p>
        </p:txBody>
      </p:sp>
      <p:sp>
        <p:nvSpPr>
          <p:cNvPr id="3" name="Content Placeholder 2"/>
          <p:cNvSpPr>
            <a:spLocks noGrp="1"/>
          </p:cNvSpPr>
          <p:nvPr>
            <p:ph idx="1"/>
          </p:nvPr>
        </p:nvSpPr>
        <p:spPr>
          <a:xfrm>
            <a:off x="533400" y="1465465"/>
            <a:ext cx="4779085" cy="4613812"/>
          </a:xfrm>
        </p:spPr>
        <p:txBody>
          <a:bodyPr/>
          <a:lstStyle/>
          <a:p>
            <a:r>
              <a:rPr lang="en-US" dirty="0"/>
              <a:t>Stretch yourselves and your </a:t>
            </a:r>
            <a:br>
              <a:rPr lang="en-US" dirty="0"/>
            </a:br>
            <a:r>
              <a:rPr lang="en-US" dirty="0"/>
              <a:t>organizations by trying innovative techniques to elevate your foster program!</a:t>
            </a:r>
          </a:p>
          <a:p>
            <a:r>
              <a:rPr lang="en-US" dirty="0"/>
              <a:t>Join Facebook group</a:t>
            </a:r>
          </a:p>
          <a:p>
            <a:r>
              <a:rPr lang="en-US" dirty="0"/>
              <a:t>Share your successes with others</a:t>
            </a:r>
          </a:p>
          <a:p>
            <a:r>
              <a:rPr lang="en-US" dirty="0"/>
              <a:t>Give us feedback in a post-campaign survey </a:t>
            </a:r>
          </a:p>
          <a:p>
            <a:r>
              <a:rPr lang="en-US" i="1" dirty="0"/>
              <a:t>Turn Kitten Mountain into </a:t>
            </a:r>
            <a:br>
              <a:rPr lang="en-US" i="1" dirty="0"/>
            </a:br>
            <a:r>
              <a:rPr lang="en-US" i="1" dirty="0"/>
              <a:t>a Molehill!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4885" y="1639957"/>
            <a:ext cx="3457195" cy="4175630"/>
          </a:xfrm>
          <a:prstGeom prst="rect">
            <a:avLst/>
          </a:prstGeom>
        </p:spPr>
      </p:pic>
      <p:pic>
        <p:nvPicPr>
          <p:cNvPr id="5" name="Picture 4">
            <a:extLst>
              <a:ext uri="{FF2B5EF4-FFF2-40B4-BE49-F238E27FC236}">
                <a16:creationId xmlns:a16="http://schemas.microsoft.com/office/drawing/2014/main" id="{E40B1C8F-45B1-4EC3-A4C1-9CFBBAB5C194}"/>
              </a:ext>
            </a:extLst>
          </p:cNvPr>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945609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812"/>
            <a:ext cx="9144000" cy="747106"/>
          </a:xfrm>
        </p:spPr>
        <p:txBody>
          <a:bodyPr/>
          <a:lstStyle/>
          <a:p>
            <a:pPr algn="ctr"/>
            <a:r>
              <a:rPr lang="en-US" dirty="0"/>
              <a:t>Campaign Timeline</a:t>
            </a:r>
          </a:p>
        </p:txBody>
      </p:sp>
      <p:sp>
        <p:nvSpPr>
          <p:cNvPr id="3" name="Content Placeholder 2"/>
          <p:cNvSpPr>
            <a:spLocks noGrp="1"/>
          </p:cNvSpPr>
          <p:nvPr>
            <p:ph idx="1"/>
          </p:nvPr>
        </p:nvSpPr>
        <p:spPr>
          <a:xfrm>
            <a:off x="533400" y="986918"/>
            <a:ext cx="8334962" cy="5332239"/>
          </a:xfrm>
        </p:spPr>
        <p:txBody>
          <a:bodyPr/>
          <a:lstStyle/>
          <a:p>
            <a:pPr>
              <a:spcBef>
                <a:spcPts val="1800"/>
              </a:spcBef>
              <a:buFont typeface="Wingdings" panose="05000000000000000000" pitchFamily="2" charset="2"/>
              <a:buChar char="Ø"/>
            </a:pPr>
            <a:r>
              <a:rPr lang="en-US" sz="2400" b="1" dirty="0"/>
              <a:t>Feb. 20	</a:t>
            </a:r>
            <a:r>
              <a:rPr lang="en-US" sz="2400" dirty="0">
                <a:solidFill>
                  <a:srgbClr val="4978A1"/>
                </a:solidFill>
              </a:rPr>
              <a:t>Campaign registration opens to organizations</a:t>
            </a:r>
          </a:p>
          <a:p>
            <a:pPr>
              <a:spcBef>
                <a:spcPts val="1800"/>
              </a:spcBef>
              <a:buFont typeface="Wingdings" panose="05000000000000000000" pitchFamily="2" charset="2"/>
              <a:buChar char="Ø"/>
            </a:pPr>
            <a:r>
              <a:rPr lang="en-US" sz="2400" b="1" dirty="0"/>
              <a:t>March 12	</a:t>
            </a:r>
            <a:r>
              <a:rPr lang="en-US" sz="2400" dirty="0">
                <a:solidFill>
                  <a:srgbClr val="4978A1"/>
                </a:solidFill>
              </a:rPr>
              <a:t>WEBINAR</a:t>
            </a:r>
            <a:r>
              <a:rPr lang="en-US" sz="2400" b="1" dirty="0">
                <a:solidFill>
                  <a:srgbClr val="4978A1"/>
                </a:solidFill>
              </a:rPr>
              <a:t>: </a:t>
            </a:r>
            <a:r>
              <a:rPr lang="en-US" sz="2400" dirty="0">
                <a:solidFill>
                  <a:srgbClr val="4978A1"/>
                </a:solidFill>
              </a:rPr>
              <a:t>How to Leverage Online 				Orientations Sessions to Get More Fosters in 			the Door and an On-Deck System to Keep 			Them Active</a:t>
            </a:r>
          </a:p>
          <a:p>
            <a:pPr>
              <a:spcBef>
                <a:spcPts val="1800"/>
              </a:spcBef>
              <a:buFont typeface="Wingdings" panose="05000000000000000000" pitchFamily="2" charset="2"/>
              <a:buChar char="Ø"/>
            </a:pPr>
            <a:r>
              <a:rPr lang="en-US" sz="2400" b="1" dirty="0"/>
              <a:t>March 20	</a:t>
            </a:r>
            <a:r>
              <a:rPr lang="en-US" sz="2400" dirty="0">
                <a:solidFill>
                  <a:srgbClr val="4978A1"/>
                </a:solidFill>
              </a:rPr>
              <a:t>Campaign registration closes</a:t>
            </a:r>
          </a:p>
          <a:p>
            <a:pPr marL="0" indent="-342900">
              <a:spcBef>
                <a:spcPts val="1800"/>
              </a:spcBef>
              <a:buFont typeface="Wingdings" panose="05000000000000000000" pitchFamily="2" charset="2"/>
              <a:buChar char="Ø"/>
            </a:pPr>
            <a:r>
              <a:rPr lang="en-US" sz="2400" b="1" dirty="0"/>
              <a:t>April 24</a:t>
            </a:r>
            <a:r>
              <a:rPr lang="en-US" sz="2000" i="1" dirty="0"/>
              <a:t>	</a:t>
            </a:r>
            <a:r>
              <a:rPr lang="en-US" sz="2400" dirty="0">
                <a:solidFill>
                  <a:srgbClr val="4978A1"/>
                </a:solidFill>
              </a:rPr>
              <a:t>WEBINAR: Using mega-adoption events to 			get your foster kittens into loving homes </a:t>
            </a:r>
          </a:p>
          <a:p>
            <a:pPr marL="0" indent="-342900">
              <a:spcBef>
                <a:spcPts val="1800"/>
              </a:spcBef>
              <a:buFont typeface="Wingdings" panose="05000000000000000000" pitchFamily="2" charset="2"/>
              <a:buChar char="Ø"/>
            </a:pPr>
            <a:r>
              <a:rPr lang="en-US" sz="2400" b="1" dirty="0"/>
              <a:t>May 10	</a:t>
            </a:r>
            <a:r>
              <a:rPr lang="en-US" sz="2400" dirty="0">
                <a:solidFill>
                  <a:srgbClr val="4978A1"/>
                </a:solidFill>
              </a:rPr>
              <a:t>Public-facing campaign launch</a:t>
            </a:r>
            <a:endParaRPr lang="en-US" sz="2400" b="1" dirty="0">
              <a:solidFill>
                <a:srgbClr val="4978A1"/>
              </a:solidFill>
            </a:endParaRPr>
          </a:p>
          <a:p>
            <a:pPr marL="342900" lvl="1" indent="-342900">
              <a:spcBef>
                <a:spcPts val="1800"/>
              </a:spcBef>
              <a:buFont typeface="Wingdings" panose="05000000000000000000" pitchFamily="2" charset="2"/>
              <a:buChar char="Ø"/>
            </a:pPr>
            <a:r>
              <a:rPr lang="en-US" sz="2400" b="1" dirty="0"/>
              <a:t>June 30	 </a:t>
            </a:r>
            <a:r>
              <a:rPr lang="en-US" sz="2400" dirty="0">
                <a:solidFill>
                  <a:srgbClr val="4978A1"/>
                </a:solidFill>
              </a:rPr>
              <a:t>Campaign ends</a:t>
            </a:r>
          </a:p>
        </p:txBody>
      </p:sp>
      <p:pic>
        <p:nvPicPr>
          <p:cNvPr id="4" name="Picture 4">
            <a:extLst>
              <a:ext uri="{FF2B5EF4-FFF2-40B4-BE49-F238E27FC236}">
                <a16:creationId xmlns:a16="http://schemas.microsoft.com/office/drawing/2014/main" id="{F1AB9EEB-672B-45E0-8F09-0969F44ADA79}"/>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2987579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BC19DE0-BCCD-7444-91C1-6A0196FCF460}"/>
              </a:ext>
            </a:extLst>
          </p:cNvPr>
          <p:cNvSpPr txBox="1"/>
          <p:nvPr/>
        </p:nvSpPr>
        <p:spPr>
          <a:xfrm>
            <a:off x="0" y="294466"/>
            <a:ext cx="9143999" cy="523220"/>
          </a:xfrm>
          <a:prstGeom prst="rect">
            <a:avLst/>
          </a:prstGeom>
          <a:noFill/>
        </p:spPr>
        <p:txBody>
          <a:bodyPr wrap="square" rtlCol="0">
            <a:spAutoFit/>
          </a:bodyPr>
          <a:lstStyle/>
          <a:p>
            <a:pPr algn="ctr"/>
            <a:r>
              <a:rPr lang="en-US" sz="2800" b="1" dirty="0">
                <a:solidFill>
                  <a:srgbClr val="F05323"/>
                </a:solidFill>
                <a:latin typeface="Museo Sans 700" panose="02000000000000000000" pitchFamily="2" charset="77"/>
                <a:ea typeface="Helvetica Neue" charset="0"/>
                <a:cs typeface="Helvetica Neue" charset="0"/>
              </a:rPr>
              <a:t>How to Adjust Your Audio</a:t>
            </a:r>
            <a:endParaRPr lang="en-US" sz="2000" b="1" dirty="0">
              <a:solidFill>
                <a:srgbClr val="F05323"/>
              </a:solidFill>
              <a:latin typeface="Museo Sans 700" panose="02000000000000000000" pitchFamily="2" charset="77"/>
              <a:ea typeface="Helvetica Neue" charset="0"/>
              <a:cs typeface="Helvetica Neue" charset="0"/>
            </a:endParaRPr>
          </a:p>
        </p:txBody>
      </p:sp>
      <p:pic>
        <p:nvPicPr>
          <p:cNvPr id="13" name="Picture 12">
            <a:extLst>
              <a:ext uri="{FF2B5EF4-FFF2-40B4-BE49-F238E27FC236}">
                <a16:creationId xmlns:a16="http://schemas.microsoft.com/office/drawing/2014/main" id="{F779AA70-64F7-294E-87A4-ECF65AA4E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349" y="1687670"/>
            <a:ext cx="2451100" cy="1219200"/>
          </a:xfrm>
          <a:prstGeom prst="rect">
            <a:avLst/>
          </a:prstGeom>
        </p:spPr>
      </p:pic>
      <p:pic>
        <p:nvPicPr>
          <p:cNvPr id="14" name="Picture 13">
            <a:extLst>
              <a:ext uri="{FF2B5EF4-FFF2-40B4-BE49-F238E27FC236}">
                <a16:creationId xmlns:a16="http://schemas.microsoft.com/office/drawing/2014/main" id="{936ED954-3398-7B4F-BCFE-CB05056ED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549" y="3552312"/>
            <a:ext cx="6184900" cy="1346200"/>
          </a:xfrm>
          <a:prstGeom prst="rect">
            <a:avLst/>
          </a:prstGeom>
        </p:spPr>
      </p:pic>
      <p:sp>
        <p:nvSpPr>
          <p:cNvPr id="15" name="TextBox 14">
            <a:extLst>
              <a:ext uri="{FF2B5EF4-FFF2-40B4-BE49-F238E27FC236}">
                <a16:creationId xmlns:a16="http://schemas.microsoft.com/office/drawing/2014/main" id="{32673A38-50C5-E74C-9D4A-B524C08F1535}"/>
              </a:ext>
            </a:extLst>
          </p:cNvPr>
          <p:cNvSpPr txBox="1"/>
          <p:nvPr/>
        </p:nvSpPr>
        <p:spPr>
          <a:xfrm>
            <a:off x="1651819" y="1687670"/>
            <a:ext cx="3401962" cy="1569660"/>
          </a:xfrm>
          <a:prstGeom prst="rect">
            <a:avLst/>
          </a:prstGeom>
          <a:noFill/>
        </p:spPr>
        <p:txBody>
          <a:bodyPr wrap="square" rtlCol="0">
            <a:spAutoFit/>
          </a:bodyPr>
          <a:lstStyle/>
          <a:p>
            <a:pPr marL="342900" indent="-342900">
              <a:buAutoNum type="arabicPeriod"/>
            </a:pPr>
            <a:r>
              <a:rPr lang="en-US" sz="1600" dirty="0">
                <a:solidFill>
                  <a:schemeClr val="bg2">
                    <a:lumMod val="65000"/>
                    <a:lumOff val="35000"/>
                  </a:schemeClr>
                </a:solidFill>
                <a:latin typeface="Helvetica Neue" charset="0"/>
                <a:ea typeface="Helvetica Neue" charset="0"/>
                <a:cs typeface="Helvetica Neue" charset="0"/>
              </a:rPr>
              <a:t>Select “Audio Settings” at the bottom of your screen.</a:t>
            </a:r>
          </a:p>
          <a:p>
            <a:pPr marL="342900" indent="-342900">
              <a:buAutoNum type="arabicPeriod"/>
            </a:pPr>
            <a:r>
              <a:rPr lang="en-US" sz="1600" dirty="0">
                <a:solidFill>
                  <a:schemeClr val="bg2">
                    <a:lumMod val="65000"/>
                    <a:lumOff val="35000"/>
                  </a:schemeClr>
                </a:solidFill>
                <a:latin typeface="Helvetica Neue" charset="0"/>
                <a:ea typeface="Helvetica Neue" charset="0"/>
                <a:cs typeface="Helvetica Neue" charset="0"/>
              </a:rPr>
              <a:t>Choose whether you’ll join using computer audio or your telephone. We recommend computer audio.</a:t>
            </a:r>
          </a:p>
        </p:txBody>
      </p:sp>
      <p:sp>
        <p:nvSpPr>
          <p:cNvPr id="16" name="Oval 15">
            <a:extLst>
              <a:ext uri="{FF2B5EF4-FFF2-40B4-BE49-F238E27FC236}">
                <a16:creationId xmlns:a16="http://schemas.microsoft.com/office/drawing/2014/main" id="{FAB030E3-B91E-6F43-8CFE-A7AE9598108A}"/>
              </a:ext>
            </a:extLst>
          </p:cNvPr>
          <p:cNvSpPr/>
          <p:nvPr/>
        </p:nvSpPr>
        <p:spPr>
          <a:xfrm>
            <a:off x="5368412" y="2192591"/>
            <a:ext cx="1386348" cy="625786"/>
          </a:xfrm>
          <a:prstGeom prst="ellipse">
            <a:avLst/>
          </a:prstGeom>
          <a:noFill/>
          <a:ln>
            <a:solidFill>
              <a:srgbClr val="FD5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a:extLst>
              <a:ext uri="{FF2B5EF4-FFF2-40B4-BE49-F238E27FC236}">
                <a16:creationId xmlns:a16="http://schemas.microsoft.com/office/drawing/2014/main" id="{279E60A3-A880-BE4E-8DAE-A47A9B1FBEAE}"/>
              </a:ext>
            </a:extLst>
          </p:cNvPr>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392994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A6EFD8-FB3D-4129-8DA6-26799BDEF2FD}"/>
              </a:ext>
            </a:extLst>
          </p:cNvPr>
          <p:cNvSpPr txBox="1">
            <a:spLocks/>
          </p:cNvSpPr>
          <p:nvPr/>
        </p:nvSpPr>
        <p:spPr>
          <a:xfrm>
            <a:off x="685800" y="310169"/>
            <a:ext cx="7772400" cy="1143000"/>
          </a:xfrm>
          <a:prstGeom prst="rect">
            <a:avLst/>
          </a:prstGeom>
        </p:spPr>
        <p:txBody>
          <a:bodyPr/>
          <a:lstStyle>
            <a:lvl1pPr algn="l" rtl="0" eaLnBrk="1" fontAlgn="base" hangingPunct="1">
              <a:spcBef>
                <a:spcPct val="0"/>
              </a:spcBef>
              <a:spcAft>
                <a:spcPct val="0"/>
              </a:spcAft>
              <a:defRPr sz="4000" b="1">
                <a:solidFill>
                  <a:srgbClr val="F05323"/>
                </a:solidFill>
                <a:latin typeface="Museo Slab 500" charset="0"/>
                <a:ea typeface="Museo Slab 500" charset="0"/>
                <a:cs typeface="Museo Slab 500" charset="0"/>
              </a:defRPr>
            </a:lvl1pPr>
            <a:lvl2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2pPr>
            <a:lvl3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3pPr>
            <a:lvl4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4pPr>
            <a:lvl5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5pPr>
            <a:lvl6pPr marL="4572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6pPr>
            <a:lvl7pPr marL="9144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7pPr>
            <a:lvl8pPr marL="13716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8pPr>
            <a:lvl9pPr marL="18288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9pPr>
          </a:lstStyle>
          <a:p>
            <a:pPr algn="ctr"/>
            <a:r>
              <a:rPr lang="en-US" sz="4400" kern="0" dirty="0"/>
              <a:t>Are you in?</a:t>
            </a:r>
          </a:p>
        </p:txBody>
      </p:sp>
      <p:pic>
        <p:nvPicPr>
          <p:cNvPr id="5" name="Picture 4">
            <a:extLst>
              <a:ext uri="{FF2B5EF4-FFF2-40B4-BE49-F238E27FC236}">
                <a16:creationId xmlns:a16="http://schemas.microsoft.com/office/drawing/2014/main" id="{F167FE46-B9E3-42C0-BA8D-B41F40D7851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048" b="22974"/>
          <a:stretch/>
        </p:blipFill>
        <p:spPr>
          <a:xfrm>
            <a:off x="1280434" y="1641920"/>
            <a:ext cx="6583132" cy="4343400"/>
          </a:xfrm>
          <a:prstGeom prst="rect">
            <a:avLst/>
          </a:prstGeom>
        </p:spPr>
      </p:pic>
      <p:pic>
        <p:nvPicPr>
          <p:cNvPr id="6" name="Picture 4">
            <a:extLst>
              <a:ext uri="{FF2B5EF4-FFF2-40B4-BE49-F238E27FC236}">
                <a16:creationId xmlns:a16="http://schemas.microsoft.com/office/drawing/2014/main" id="{6D55E853-F5C9-47E4-8CF5-43703F0D8A6C}"/>
              </a:ext>
            </a:extLst>
          </p:cNvPr>
          <p:cNvPicPr>
            <a:picLocks noChangeAspect="1" noChangeArrowheads="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
        <p:nvSpPr>
          <p:cNvPr id="7" name="TextBox 6">
            <a:extLst>
              <a:ext uri="{FF2B5EF4-FFF2-40B4-BE49-F238E27FC236}">
                <a16:creationId xmlns:a16="http://schemas.microsoft.com/office/drawing/2014/main" id="{B1036677-C177-744C-AEEF-391878DB8B04}"/>
              </a:ext>
            </a:extLst>
          </p:cNvPr>
          <p:cNvSpPr txBox="1"/>
          <p:nvPr/>
        </p:nvSpPr>
        <p:spPr>
          <a:xfrm>
            <a:off x="1991620" y="990600"/>
            <a:ext cx="5230790" cy="830997"/>
          </a:xfrm>
          <a:prstGeom prst="rect">
            <a:avLst/>
          </a:prstGeom>
          <a:noFill/>
        </p:spPr>
        <p:txBody>
          <a:bodyPr wrap="square" rtlCol="0">
            <a:spAutoFit/>
          </a:bodyPr>
          <a:lstStyle/>
          <a:p>
            <a:pPr algn="ctr"/>
            <a:r>
              <a:rPr lang="en-US" sz="2400" dirty="0">
                <a:solidFill>
                  <a:schemeClr val="bg1">
                    <a:lumMod val="65000"/>
                  </a:schemeClr>
                </a:solidFill>
                <a:latin typeface="Rockwell" panose="02060603020205020403" pitchFamily="18" charset="77"/>
              </a:rPr>
              <a:t>Join: </a:t>
            </a:r>
            <a:r>
              <a:rPr lang="en-US" sz="2400" dirty="0" err="1">
                <a:solidFill>
                  <a:schemeClr val="bg1">
                    <a:lumMod val="65000"/>
                  </a:schemeClr>
                </a:solidFill>
                <a:latin typeface="Rockwell" panose="02060603020205020403" pitchFamily="18" charset="77"/>
              </a:rPr>
              <a:t>ASPCApro.org</a:t>
            </a:r>
            <a:r>
              <a:rPr lang="en-US" sz="2400" dirty="0">
                <a:solidFill>
                  <a:schemeClr val="bg1">
                    <a:lumMod val="65000"/>
                  </a:schemeClr>
                </a:solidFill>
                <a:latin typeface="Rockwell" panose="02060603020205020403" pitchFamily="18" charset="77"/>
              </a:rPr>
              <a:t>/</a:t>
            </a:r>
            <a:r>
              <a:rPr lang="en-US" sz="2400" dirty="0" err="1">
                <a:solidFill>
                  <a:schemeClr val="bg1">
                    <a:lumMod val="65000"/>
                  </a:schemeClr>
                </a:solidFill>
                <a:latin typeface="Rockwell" panose="02060603020205020403" pitchFamily="18" charset="77"/>
              </a:rPr>
              <a:t>meowfornow</a:t>
            </a:r>
            <a:endParaRPr lang="en-US" sz="2400" dirty="0">
              <a:solidFill>
                <a:schemeClr val="bg1">
                  <a:lumMod val="65000"/>
                </a:schemeClr>
              </a:solidFill>
              <a:latin typeface="Rockwell" panose="02060603020205020403" pitchFamily="18" charset="77"/>
            </a:endParaRPr>
          </a:p>
          <a:p>
            <a:pPr algn="ctr"/>
            <a:endParaRPr lang="en-US" sz="2400" dirty="0">
              <a:solidFill>
                <a:schemeClr val="bg1">
                  <a:lumMod val="65000"/>
                </a:schemeClr>
              </a:solidFill>
              <a:latin typeface="Rockwell" panose="02060603020205020403" pitchFamily="18" charset="77"/>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8179A434-BDE9-C442-9070-E993164946CE}"/>
              </a:ext>
            </a:extLst>
          </p:cNvPr>
          <p:cNvPicPr>
            <a:picLocks noChangeAspect="1" noChangeArrowheads="1"/>
          </p:cNvPicPr>
          <p:nvPr/>
        </p:nvPicPr>
        <p:blipFill>
          <a:blip r:embed="rId2"/>
          <a:stretch>
            <a:fillRect/>
          </a:stretch>
        </p:blipFill>
        <p:spPr bwMode="auto">
          <a:xfrm>
            <a:off x="1447800" y="2286000"/>
            <a:ext cx="6318430" cy="1263686"/>
          </a:xfrm>
          <a:prstGeom prst="rect">
            <a:avLst/>
          </a:prstGeom>
          <a:noFill/>
          <a:ln w="9525">
            <a:noFill/>
            <a:miter lim="800000"/>
            <a:headEnd/>
            <a:tailEnd/>
          </a:ln>
        </p:spPr>
      </p:pic>
      <p:sp>
        <p:nvSpPr>
          <p:cNvPr id="8" name="TextBox 7">
            <a:extLst>
              <a:ext uri="{FF2B5EF4-FFF2-40B4-BE49-F238E27FC236}">
                <a16:creationId xmlns:a16="http://schemas.microsoft.com/office/drawing/2014/main" id="{703ED355-A552-FC40-9E98-1B05D33A4EC7}"/>
              </a:ext>
            </a:extLst>
          </p:cNvPr>
          <p:cNvSpPr txBox="1"/>
          <p:nvPr/>
        </p:nvSpPr>
        <p:spPr>
          <a:xfrm>
            <a:off x="1991620" y="3562581"/>
            <a:ext cx="5230790" cy="1077218"/>
          </a:xfrm>
          <a:prstGeom prst="rect">
            <a:avLst/>
          </a:prstGeom>
          <a:noFill/>
        </p:spPr>
        <p:txBody>
          <a:bodyPr wrap="square" rtlCol="0">
            <a:spAutoFit/>
          </a:bodyPr>
          <a:lstStyle/>
          <a:p>
            <a:pPr algn="ctr"/>
            <a:r>
              <a:rPr lang="en-US" sz="2400" dirty="0">
                <a:solidFill>
                  <a:schemeClr val="bg1">
                    <a:lumMod val="65000"/>
                  </a:schemeClr>
                </a:solidFill>
                <a:latin typeface="Rockwell" panose="02060603020205020403" pitchFamily="18" charset="77"/>
              </a:rPr>
              <a:t>Join: </a:t>
            </a:r>
            <a:r>
              <a:rPr lang="en-US" sz="2400" dirty="0" err="1">
                <a:solidFill>
                  <a:schemeClr val="bg1">
                    <a:lumMod val="65000"/>
                  </a:schemeClr>
                </a:solidFill>
                <a:latin typeface="Rockwell" panose="02060603020205020403" pitchFamily="18" charset="77"/>
              </a:rPr>
              <a:t>ASPCApro.org</a:t>
            </a:r>
            <a:r>
              <a:rPr lang="en-US" sz="2400" dirty="0">
                <a:solidFill>
                  <a:schemeClr val="bg1">
                    <a:lumMod val="65000"/>
                  </a:schemeClr>
                </a:solidFill>
                <a:latin typeface="Rockwell" panose="02060603020205020403" pitchFamily="18" charset="77"/>
              </a:rPr>
              <a:t>/</a:t>
            </a:r>
            <a:r>
              <a:rPr lang="en-US" sz="2400" dirty="0" err="1">
                <a:solidFill>
                  <a:schemeClr val="bg1">
                    <a:lumMod val="65000"/>
                  </a:schemeClr>
                </a:solidFill>
                <a:latin typeface="Rockwell" panose="02060603020205020403" pitchFamily="18" charset="77"/>
              </a:rPr>
              <a:t>meowfornow</a:t>
            </a:r>
            <a:endParaRPr lang="en-US" sz="2400" dirty="0">
              <a:solidFill>
                <a:schemeClr val="bg1">
                  <a:lumMod val="65000"/>
                </a:schemeClr>
              </a:solidFill>
              <a:latin typeface="Rockwell" panose="02060603020205020403" pitchFamily="18" charset="77"/>
            </a:endParaRPr>
          </a:p>
          <a:p>
            <a:pPr algn="ctr"/>
            <a:r>
              <a:rPr lang="en-US" sz="1600" dirty="0">
                <a:solidFill>
                  <a:schemeClr val="bg1">
                    <a:lumMod val="65000"/>
                  </a:schemeClr>
                </a:solidFill>
                <a:latin typeface="Rockwell" panose="02060603020205020403" pitchFamily="18" charset="77"/>
              </a:rPr>
              <a:t>Reach us: </a:t>
            </a:r>
            <a:r>
              <a:rPr lang="en-US" sz="1600" dirty="0" err="1">
                <a:solidFill>
                  <a:schemeClr val="bg1">
                    <a:lumMod val="65000"/>
                  </a:schemeClr>
                </a:solidFill>
                <a:latin typeface="Rockwell" panose="02060603020205020403" pitchFamily="18" charset="77"/>
              </a:rPr>
              <a:t>ASPCApro@aspca.org</a:t>
            </a:r>
            <a:endParaRPr lang="en-US" sz="1600" dirty="0">
              <a:solidFill>
                <a:schemeClr val="bg1">
                  <a:lumMod val="65000"/>
                </a:schemeClr>
              </a:solidFill>
              <a:latin typeface="Rockwell" panose="02060603020205020403" pitchFamily="18" charset="77"/>
            </a:endParaRPr>
          </a:p>
          <a:p>
            <a:pPr algn="ctr"/>
            <a:endParaRPr lang="en-US" sz="2400" dirty="0">
              <a:solidFill>
                <a:schemeClr val="bg1">
                  <a:lumMod val="65000"/>
                </a:schemeClr>
              </a:solidFill>
              <a:latin typeface="Rockwell" panose="02060603020205020403" pitchFamily="18" charset="77"/>
            </a:endParaRPr>
          </a:p>
        </p:txBody>
      </p:sp>
      <p:pic>
        <p:nvPicPr>
          <p:cNvPr id="9" name="Picture 8">
            <a:extLst>
              <a:ext uri="{FF2B5EF4-FFF2-40B4-BE49-F238E27FC236}">
                <a16:creationId xmlns:a16="http://schemas.microsoft.com/office/drawing/2014/main" id="{F69C07A9-F58D-4748-B4B8-6B9D777E9254}"/>
              </a:ext>
            </a:extLst>
          </p:cNvPr>
          <p:cNvPicPr>
            <a:picLocks noChangeAspect="1"/>
          </p:cNvPicPr>
          <p:nvPr/>
        </p:nvPicPr>
        <p:blipFill>
          <a:blip r:embed="rId3"/>
          <a:stretch>
            <a:fillRect/>
          </a:stretch>
        </p:blipFill>
        <p:spPr>
          <a:xfrm rot="240872">
            <a:off x="1750479" y="1572190"/>
            <a:ext cx="2480356" cy="1243349"/>
          </a:xfrm>
          <a:prstGeom prst="rect">
            <a:avLst/>
          </a:prstGeom>
        </p:spPr>
      </p:pic>
      <p:sp>
        <p:nvSpPr>
          <p:cNvPr id="5" name="Title 1">
            <a:extLst>
              <a:ext uri="{FF2B5EF4-FFF2-40B4-BE49-F238E27FC236}">
                <a16:creationId xmlns:a16="http://schemas.microsoft.com/office/drawing/2014/main" id="{D4079094-E3CC-A74B-8434-0DE3288F84D0}"/>
              </a:ext>
            </a:extLst>
          </p:cNvPr>
          <p:cNvSpPr txBox="1">
            <a:spLocks/>
          </p:cNvSpPr>
          <p:nvPr/>
        </p:nvSpPr>
        <p:spPr bwMode="auto">
          <a:xfrm>
            <a:off x="0" y="239812"/>
            <a:ext cx="9144000" cy="747106"/>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000" b="1">
                <a:solidFill>
                  <a:srgbClr val="F05323"/>
                </a:solidFill>
                <a:latin typeface="Museo Slab 500" charset="0"/>
                <a:ea typeface="Museo Slab 500" charset="0"/>
                <a:cs typeface="Museo Slab 500" charset="0"/>
              </a:defRPr>
            </a:lvl1pPr>
            <a:lvl2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2pPr>
            <a:lvl3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3pPr>
            <a:lvl4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4pPr>
            <a:lvl5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5pPr>
            <a:lvl6pPr marL="4572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6pPr>
            <a:lvl7pPr marL="9144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7pPr>
            <a:lvl8pPr marL="13716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8pPr>
            <a:lvl9pPr marL="18288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9pPr>
          </a:lstStyle>
          <a:p>
            <a:pPr algn="ctr"/>
            <a:r>
              <a:rPr lang="en-US" kern="0" dirty="0"/>
              <a:t>Questions?</a:t>
            </a:r>
          </a:p>
        </p:txBody>
      </p:sp>
    </p:spTree>
    <p:extLst>
      <p:ext uri="{BB962C8B-B14F-4D97-AF65-F5344CB8AC3E}">
        <p14:creationId xmlns:p14="http://schemas.microsoft.com/office/powerpoint/2010/main" val="272233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7511C99-7065-E74E-8754-8D16DA71988D}"/>
              </a:ext>
            </a:extLst>
          </p:cNvPr>
          <p:cNvSpPr txBox="1"/>
          <p:nvPr/>
        </p:nvSpPr>
        <p:spPr>
          <a:xfrm>
            <a:off x="0" y="294466"/>
            <a:ext cx="9143999" cy="523220"/>
          </a:xfrm>
          <a:prstGeom prst="rect">
            <a:avLst/>
          </a:prstGeom>
          <a:noFill/>
        </p:spPr>
        <p:txBody>
          <a:bodyPr wrap="square" rtlCol="0">
            <a:spAutoFit/>
          </a:bodyPr>
          <a:lstStyle/>
          <a:p>
            <a:pPr algn="ctr"/>
            <a:r>
              <a:rPr lang="en-US" sz="2800" b="1" dirty="0">
                <a:solidFill>
                  <a:srgbClr val="F05323"/>
                </a:solidFill>
                <a:latin typeface="Museo Sans 700" panose="02000000000000000000" pitchFamily="2" charset="77"/>
                <a:ea typeface="Helvetica Neue" charset="0"/>
                <a:cs typeface="Helvetica Neue" charset="0"/>
              </a:rPr>
              <a:t>How to Chat</a:t>
            </a:r>
            <a:endParaRPr lang="en-US" sz="2000" b="1" dirty="0">
              <a:solidFill>
                <a:srgbClr val="F05323"/>
              </a:solidFill>
              <a:latin typeface="Museo Sans 700" panose="02000000000000000000" pitchFamily="2" charset="77"/>
              <a:ea typeface="Helvetica Neue" charset="0"/>
              <a:cs typeface="Helvetica Neue" charset="0"/>
            </a:endParaRPr>
          </a:p>
        </p:txBody>
      </p:sp>
      <p:pic>
        <p:nvPicPr>
          <p:cNvPr id="7" name="Picture 6">
            <a:extLst>
              <a:ext uri="{FF2B5EF4-FFF2-40B4-BE49-F238E27FC236}">
                <a16:creationId xmlns:a16="http://schemas.microsoft.com/office/drawing/2014/main" id="{49507A4F-BC5B-8E4B-8C76-854F44180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040" y="1293455"/>
            <a:ext cx="3448665" cy="3459179"/>
          </a:xfrm>
          <a:prstGeom prst="rect">
            <a:avLst/>
          </a:prstGeom>
        </p:spPr>
      </p:pic>
      <p:pic>
        <p:nvPicPr>
          <p:cNvPr id="8" name="Picture 7">
            <a:extLst>
              <a:ext uri="{FF2B5EF4-FFF2-40B4-BE49-F238E27FC236}">
                <a16:creationId xmlns:a16="http://schemas.microsoft.com/office/drawing/2014/main" id="{7E44E599-8AA3-6C4C-8253-93907DABD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71" y="1332783"/>
            <a:ext cx="3822700" cy="1190992"/>
          </a:xfrm>
          <a:prstGeom prst="rect">
            <a:avLst/>
          </a:prstGeom>
        </p:spPr>
      </p:pic>
      <p:sp>
        <p:nvSpPr>
          <p:cNvPr id="10" name="Oval 9">
            <a:extLst>
              <a:ext uri="{FF2B5EF4-FFF2-40B4-BE49-F238E27FC236}">
                <a16:creationId xmlns:a16="http://schemas.microsoft.com/office/drawing/2014/main" id="{FB5F45E1-16A0-5842-AAA7-DA6FFA7702F0}"/>
              </a:ext>
            </a:extLst>
          </p:cNvPr>
          <p:cNvSpPr/>
          <p:nvPr/>
        </p:nvSpPr>
        <p:spPr>
          <a:xfrm>
            <a:off x="2202419" y="1907458"/>
            <a:ext cx="1022556" cy="442451"/>
          </a:xfrm>
          <a:prstGeom prst="ellipse">
            <a:avLst/>
          </a:prstGeom>
          <a:noFill/>
          <a:ln>
            <a:solidFill>
              <a:srgbClr val="FD5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1F0F5C-FA03-3E4D-BE4C-44F6B53148AF}"/>
              </a:ext>
            </a:extLst>
          </p:cNvPr>
          <p:cNvSpPr/>
          <p:nvPr/>
        </p:nvSpPr>
        <p:spPr>
          <a:xfrm>
            <a:off x="5220934" y="3854246"/>
            <a:ext cx="1995948" cy="462116"/>
          </a:xfrm>
          <a:prstGeom prst="ellipse">
            <a:avLst/>
          </a:prstGeom>
          <a:noFill/>
          <a:ln>
            <a:solidFill>
              <a:srgbClr val="FD5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FDD516E-221E-1B40-8BD2-ADBA204673AD}"/>
              </a:ext>
            </a:extLst>
          </p:cNvPr>
          <p:cNvSpPr txBox="1"/>
          <p:nvPr/>
        </p:nvSpPr>
        <p:spPr>
          <a:xfrm>
            <a:off x="796411" y="2936368"/>
            <a:ext cx="3795260" cy="1569660"/>
          </a:xfrm>
          <a:prstGeom prst="rect">
            <a:avLst/>
          </a:prstGeom>
          <a:noFill/>
        </p:spPr>
        <p:txBody>
          <a:bodyPr wrap="square" rtlCol="0">
            <a:spAutoFit/>
          </a:bodyPr>
          <a:lstStyle/>
          <a:p>
            <a:pPr marL="342900" indent="-342900">
              <a:buAutoNum type="arabicPeriod"/>
            </a:pPr>
            <a:r>
              <a:rPr lang="en-US" sz="1600" dirty="0">
                <a:solidFill>
                  <a:schemeClr val="bg2">
                    <a:lumMod val="65000"/>
                    <a:lumOff val="35000"/>
                  </a:schemeClr>
                </a:solidFill>
                <a:latin typeface="Helvetica Neue" charset="0"/>
                <a:ea typeface="Helvetica Neue" charset="0"/>
                <a:cs typeface="Helvetica Neue" charset="0"/>
              </a:rPr>
              <a:t>Select “Chat” at the bottom of </a:t>
            </a:r>
            <a:br>
              <a:rPr lang="en-US" sz="1600" dirty="0">
                <a:solidFill>
                  <a:schemeClr val="bg2">
                    <a:lumMod val="65000"/>
                    <a:lumOff val="35000"/>
                  </a:schemeClr>
                </a:solidFill>
                <a:latin typeface="Helvetica Neue" charset="0"/>
                <a:ea typeface="Helvetica Neue" charset="0"/>
                <a:cs typeface="Helvetica Neue" charset="0"/>
              </a:rPr>
            </a:br>
            <a:r>
              <a:rPr lang="en-US" sz="1600" dirty="0">
                <a:solidFill>
                  <a:schemeClr val="bg2">
                    <a:lumMod val="65000"/>
                    <a:lumOff val="35000"/>
                  </a:schemeClr>
                </a:solidFill>
                <a:latin typeface="Helvetica Neue" charset="0"/>
                <a:ea typeface="Helvetica Neue" charset="0"/>
                <a:cs typeface="Helvetica Neue" charset="0"/>
              </a:rPr>
              <a:t>your screen</a:t>
            </a:r>
          </a:p>
          <a:p>
            <a:pPr marL="342900" indent="-342900">
              <a:buAutoNum type="arabicPeriod"/>
            </a:pPr>
            <a:r>
              <a:rPr lang="en-US" sz="1600" dirty="0">
                <a:solidFill>
                  <a:schemeClr val="bg2">
                    <a:lumMod val="65000"/>
                    <a:lumOff val="35000"/>
                  </a:schemeClr>
                </a:solidFill>
                <a:latin typeface="Helvetica Neue" charset="0"/>
                <a:ea typeface="Helvetica Neue" charset="0"/>
                <a:cs typeface="Helvetica Neue" charset="0"/>
              </a:rPr>
              <a:t>In the chat window, select “All panelists and attendees” to share your message with everyone in attendance</a:t>
            </a:r>
          </a:p>
        </p:txBody>
      </p:sp>
      <p:pic>
        <p:nvPicPr>
          <p:cNvPr id="13" name="Picture 4">
            <a:extLst>
              <a:ext uri="{FF2B5EF4-FFF2-40B4-BE49-F238E27FC236}">
                <a16:creationId xmlns:a16="http://schemas.microsoft.com/office/drawing/2014/main" id="{431C80F3-16A4-8D48-B0E5-1A1D3138204A}"/>
              </a:ext>
            </a:extLst>
          </p:cNvPr>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261606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886858" y="319778"/>
            <a:ext cx="5380149" cy="1143000"/>
          </a:xfrm>
        </p:spPr>
        <p:txBody>
          <a:bodyPr/>
          <a:lstStyle/>
          <a:p>
            <a:pPr algn="ctr"/>
            <a:r>
              <a:rPr lang="en-US" dirty="0"/>
              <a:t>Today’s Presenters</a:t>
            </a:r>
          </a:p>
        </p:txBody>
      </p:sp>
      <p:sp>
        <p:nvSpPr>
          <p:cNvPr id="5123" name="Rectangle 3"/>
          <p:cNvSpPr>
            <a:spLocks noGrp="1" noChangeArrowheads="1"/>
          </p:cNvSpPr>
          <p:nvPr>
            <p:ph type="body" idx="1"/>
          </p:nvPr>
        </p:nvSpPr>
        <p:spPr>
          <a:xfrm>
            <a:off x="3441878" y="1371600"/>
            <a:ext cx="5380149" cy="4406719"/>
          </a:xfrm>
        </p:spPr>
        <p:txBody>
          <a:bodyPr/>
          <a:lstStyle/>
          <a:p>
            <a:pPr marL="0" indent="0">
              <a:buNone/>
            </a:pPr>
            <a:br>
              <a:rPr lang="en-US" b="1" dirty="0"/>
            </a:br>
            <a:br>
              <a:rPr lang="en-US" b="1" dirty="0"/>
            </a:br>
            <a:r>
              <a:rPr lang="en-US" b="1" dirty="0"/>
              <a:t>Tina Reddington</a:t>
            </a:r>
            <a:br>
              <a:rPr lang="en-US" dirty="0"/>
            </a:br>
            <a:r>
              <a:rPr lang="en-US" dirty="0"/>
              <a:t>Director</a:t>
            </a:r>
            <a:br>
              <a:rPr lang="en-US" dirty="0"/>
            </a:br>
            <a:r>
              <a:rPr lang="en-US" dirty="0"/>
              <a:t>ASPCA Los Angeles Volunteer Program</a:t>
            </a:r>
          </a:p>
          <a:p>
            <a:pPr marL="0" indent="0">
              <a:buNone/>
            </a:pPr>
            <a:endParaRPr lang="en-US" b="1" dirty="0"/>
          </a:p>
          <a:p>
            <a:pPr marL="0" indent="0">
              <a:buNone/>
            </a:pPr>
            <a:endParaRPr lang="en-US" b="1" dirty="0"/>
          </a:p>
          <a:p>
            <a:pPr marL="0" indent="0">
              <a:buNone/>
            </a:pPr>
            <a:r>
              <a:rPr lang="en-US" b="1" dirty="0"/>
              <a:t>Olivia Melikhov</a:t>
            </a:r>
            <a:br>
              <a:rPr lang="en-US" dirty="0"/>
            </a:br>
            <a:r>
              <a:rPr lang="en-US" dirty="0"/>
              <a:t>Director</a:t>
            </a:r>
            <a:br>
              <a:rPr lang="en-US" dirty="0"/>
            </a:br>
            <a:r>
              <a:rPr lang="en-US" dirty="0"/>
              <a:t>ASPCA Social Media Strategy</a:t>
            </a:r>
          </a:p>
          <a:p>
            <a:pPr marL="0" indent="0">
              <a:buNone/>
            </a:pPr>
            <a:endParaRPr lang="en-US" dirty="0"/>
          </a:p>
          <a:p>
            <a:pPr marL="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700" y="1796212"/>
            <a:ext cx="1903386" cy="2109886"/>
          </a:xfrm>
          <a:prstGeom prst="rect">
            <a:avLst/>
          </a:prstGeom>
        </p:spPr>
      </p:pic>
      <p:pic>
        <p:nvPicPr>
          <p:cNvPr id="6" name="Picture 5">
            <a:extLst>
              <a:ext uri="{FF2B5EF4-FFF2-40B4-BE49-F238E27FC236}">
                <a16:creationId xmlns:a16="http://schemas.microsoft.com/office/drawing/2014/main" id="{365BF6B1-0EE1-4F18-871D-B66869C833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333"/>
          <a:stretch/>
        </p:blipFill>
        <p:spPr>
          <a:xfrm>
            <a:off x="1215747" y="4272569"/>
            <a:ext cx="2067339" cy="1981200"/>
          </a:xfrm>
          <a:prstGeom prst="rect">
            <a:avLst/>
          </a:prstGeom>
        </p:spPr>
      </p:pic>
      <p:pic>
        <p:nvPicPr>
          <p:cNvPr id="7" name="Picture 4">
            <a:extLst>
              <a:ext uri="{FF2B5EF4-FFF2-40B4-BE49-F238E27FC236}">
                <a16:creationId xmlns:a16="http://schemas.microsoft.com/office/drawing/2014/main" id="{C5F2BA7E-CF62-4075-9707-E50122D6428E}"/>
              </a:ext>
            </a:extLst>
          </p:cNvPr>
          <p:cNvPicPr>
            <a:picLocks noChangeAspect="1" noChangeArrowheads="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404556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5214-5FE4-4055-A72A-B717EC6DCA7C}"/>
              </a:ext>
            </a:extLst>
          </p:cNvPr>
          <p:cNvSpPr>
            <a:spLocks noGrp="1"/>
          </p:cNvSpPr>
          <p:nvPr>
            <p:ph type="ctrTitle"/>
          </p:nvPr>
        </p:nvSpPr>
        <p:spPr/>
        <p:txBody>
          <a:bodyPr/>
          <a:lstStyle/>
          <a:p>
            <a:pPr algn="ctr"/>
            <a:r>
              <a:rPr lang="en-US" dirty="0"/>
              <a:t>What we Learned in L.A.</a:t>
            </a:r>
          </a:p>
        </p:txBody>
      </p:sp>
      <p:pic>
        <p:nvPicPr>
          <p:cNvPr id="3" name="Picture 4">
            <a:extLst>
              <a:ext uri="{FF2B5EF4-FFF2-40B4-BE49-F238E27FC236}">
                <a16:creationId xmlns:a16="http://schemas.microsoft.com/office/drawing/2014/main" id="{3E8BE89B-59C1-4DB2-835F-0D9A147721A5}"/>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105272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152400" y="457200"/>
            <a:ext cx="8822635" cy="7458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F05323"/>
                </a:solidFill>
                <a:latin typeface="Museo Slab 500" charset="0"/>
                <a:ea typeface="Museo Slab 500" charset="0"/>
                <a:cs typeface="Museo Slab 500" charset="0"/>
              </a:defRPr>
            </a:lvl1pPr>
            <a:lvl2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2pPr>
            <a:lvl3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3pPr>
            <a:lvl4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4pPr>
            <a:lvl5pPr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5pPr>
            <a:lvl6pPr marL="4572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6pPr>
            <a:lvl7pPr marL="9144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7pPr>
            <a:lvl8pPr marL="13716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8pPr>
            <a:lvl9pPr marL="1828800" algn="l" rtl="0" eaLnBrk="1" fontAlgn="base" hangingPunct="1">
              <a:spcBef>
                <a:spcPct val="0"/>
              </a:spcBef>
              <a:spcAft>
                <a:spcPct val="0"/>
              </a:spcAft>
              <a:defRPr sz="2400">
                <a:solidFill>
                  <a:srgbClr val="FF8800"/>
                </a:solidFill>
                <a:latin typeface="Arial" pitchFamily="29" charset="0"/>
                <a:ea typeface="ＭＳ Ｐゴシック" pitchFamily="29" charset="-128"/>
                <a:cs typeface="ＭＳ Ｐゴシック" pitchFamily="29" charset="-128"/>
              </a:defRPr>
            </a:lvl9pPr>
          </a:lstStyle>
          <a:p>
            <a:pPr algn="ctr"/>
            <a:r>
              <a:rPr lang="en-US" kern="0" dirty="0"/>
              <a:t>Case Study: ASPCA LA Foster Program</a:t>
            </a:r>
          </a:p>
        </p:txBody>
      </p:sp>
      <p:graphicFrame>
        <p:nvGraphicFramePr>
          <p:cNvPr id="7" name="Diagram 6"/>
          <p:cNvGraphicFramePr/>
          <p:nvPr>
            <p:extLst>
              <p:ext uri="{D42A27DB-BD31-4B8C-83A1-F6EECF244321}">
                <p14:modId xmlns:p14="http://schemas.microsoft.com/office/powerpoint/2010/main" val="464968217"/>
              </p:ext>
            </p:extLst>
          </p:nvPr>
        </p:nvGraphicFramePr>
        <p:xfrm>
          <a:off x="4267200" y="1591235"/>
          <a:ext cx="4566322" cy="440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8510" y="2151290"/>
            <a:ext cx="4408718" cy="3306539"/>
          </a:xfrm>
          <a:prstGeom prst="rect">
            <a:avLst/>
          </a:prstGeom>
        </p:spPr>
      </p:pic>
      <p:pic>
        <p:nvPicPr>
          <p:cNvPr id="6" name="Picture 4">
            <a:extLst>
              <a:ext uri="{FF2B5EF4-FFF2-40B4-BE49-F238E27FC236}">
                <a16:creationId xmlns:a16="http://schemas.microsoft.com/office/drawing/2014/main" id="{BF3840F1-F88A-478A-B599-214889B67136}"/>
              </a:ext>
            </a:extLst>
          </p:cNvPr>
          <p:cNvPicPr>
            <a:picLocks noChangeAspect="1" noChangeArrowheads="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1643567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1" y="1431605"/>
            <a:ext cx="4842979" cy="458156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4105" y="1431605"/>
            <a:ext cx="3773458" cy="4511995"/>
          </a:xfrm>
          <a:prstGeom prst="rect">
            <a:avLst/>
          </a:prstGeom>
        </p:spPr>
      </p:pic>
      <p:sp>
        <p:nvSpPr>
          <p:cNvPr id="7" name="TextBox 6"/>
          <p:cNvSpPr txBox="1"/>
          <p:nvPr/>
        </p:nvSpPr>
        <p:spPr>
          <a:xfrm>
            <a:off x="345582" y="295810"/>
            <a:ext cx="8556172" cy="830997"/>
          </a:xfrm>
          <a:prstGeom prst="rect">
            <a:avLst/>
          </a:prstGeom>
          <a:noFill/>
        </p:spPr>
        <p:txBody>
          <a:bodyPr wrap="square" rtlCol="0">
            <a:spAutoFit/>
          </a:bodyPr>
          <a:lstStyle/>
          <a:p>
            <a:r>
              <a:rPr lang="en-US" b="1" u="sng" dirty="0">
                <a:solidFill>
                  <a:srgbClr val="F05323"/>
                </a:solidFill>
              </a:rPr>
              <a:t>90%</a:t>
            </a:r>
            <a:r>
              <a:rPr lang="en-US" dirty="0">
                <a:solidFill>
                  <a:srgbClr val="F05323"/>
                </a:solidFill>
              </a:rPr>
              <a:t> of the kittens under 5 months of age come in during “Kitten Season” </a:t>
            </a:r>
            <a:r>
              <a:rPr lang="en-US" sz="2000" dirty="0"/>
              <a:t> </a:t>
            </a:r>
          </a:p>
        </p:txBody>
      </p:sp>
      <p:pic>
        <p:nvPicPr>
          <p:cNvPr id="8" name="Picture 4">
            <a:extLst>
              <a:ext uri="{FF2B5EF4-FFF2-40B4-BE49-F238E27FC236}">
                <a16:creationId xmlns:a16="http://schemas.microsoft.com/office/drawing/2014/main" id="{0B192A05-20DE-4E14-BE67-620D7883E063}"/>
              </a:ext>
            </a:extLst>
          </p:cNvPr>
          <p:cNvPicPr>
            <a:picLocks noChangeAspect="1" noChangeArrowheads="1"/>
          </p:cNvPicPr>
          <p:nvPr/>
        </p:nvPicPr>
        <p:blipFill rotWithShape="1">
          <a:blip r:embed="rId5">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2413002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876" t="5556" r="15500" b="41110"/>
          <a:stretch/>
        </p:blipFill>
        <p:spPr>
          <a:xfrm>
            <a:off x="2019300" y="1335304"/>
            <a:ext cx="5105400" cy="4538133"/>
          </a:xfrm>
          <a:prstGeom prst="rect">
            <a:avLst/>
          </a:prstGeom>
        </p:spPr>
      </p:pic>
      <p:sp>
        <p:nvSpPr>
          <p:cNvPr id="4" name="TextBox 3"/>
          <p:cNvSpPr txBox="1"/>
          <p:nvPr/>
        </p:nvSpPr>
        <p:spPr>
          <a:xfrm>
            <a:off x="0" y="228600"/>
            <a:ext cx="9144000" cy="984885"/>
          </a:xfrm>
          <a:prstGeom prst="rect">
            <a:avLst/>
          </a:prstGeom>
          <a:noFill/>
        </p:spPr>
        <p:txBody>
          <a:bodyPr wrap="square" rtlCol="0">
            <a:spAutoFit/>
          </a:bodyPr>
          <a:lstStyle/>
          <a:p>
            <a:pPr algn="ctr"/>
            <a:r>
              <a:rPr lang="en-US" b="1" kern="0" dirty="0">
                <a:solidFill>
                  <a:srgbClr val="F05323"/>
                </a:solidFill>
                <a:latin typeface="Museo Slab 500" charset="0"/>
                <a:ea typeface="Museo Slab 500" charset="0"/>
                <a:cs typeface="Museo Slab 500" charset="0"/>
              </a:rPr>
              <a:t>Live Release Rate (LRR) for juvenile cats before Pee Wee Program (2016): </a:t>
            </a:r>
            <a:r>
              <a:rPr lang="en-US" sz="2400" b="1" dirty="0">
                <a:solidFill>
                  <a:srgbClr val="00B0F0"/>
                </a:solidFill>
              </a:rPr>
              <a:t>21%</a:t>
            </a:r>
          </a:p>
          <a:p>
            <a:pPr algn="ctr"/>
            <a:endParaRPr lang="en-US" sz="1000" b="1" dirty="0">
              <a:solidFill>
                <a:srgbClr val="00B0F0"/>
              </a:solidFill>
            </a:endParaRPr>
          </a:p>
          <a:p>
            <a:pPr algn="ctr"/>
            <a:r>
              <a:rPr lang="en-US" b="1" kern="0" dirty="0">
                <a:solidFill>
                  <a:srgbClr val="F05323"/>
                </a:solidFill>
                <a:latin typeface="Museo Slab 500" charset="0"/>
                <a:ea typeface="Museo Slab 500" charset="0"/>
                <a:cs typeface="Museo Slab 500" charset="0"/>
              </a:rPr>
              <a:t>LRR for juveniles after 1st complete year of Pee Wee Program (2018): </a:t>
            </a:r>
            <a:r>
              <a:rPr lang="en-US" sz="2400" b="1" dirty="0">
                <a:solidFill>
                  <a:schemeClr val="accent5">
                    <a:lumMod val="50000"/>
                  </a:schemeClr>
                </a:solidFill>
              </a:rPr>
              <a:t>50%</a:t>
            </a:r>
          </a:p>
        </p:txBody>
      </p:sp>
      <p:sp>
        <p:nvSpPr>
          <p:cNvPr id="5" name="TextBox 4"/>
          <p:cNvSpPr txBox="1"/>
          <p:nvPr/>
        </p:nvSpPr>
        <p:spPr>
          <a:xfrm>
            <a:off x="228600" y="5873437"/>
            <a:ext cx="7620000" cy="369332"/>
          </a:xfrm>
          <a:prstGeom prst="rect">
            <a:avLst/>
          </a:prstGeom>
          <a:noFill/>
        </p:spPr>
        <p:txBody>
          <a:bodyPr wrap="square" rtlCol="0">
            <a:spAutoFit/>
          </a:bodyPr>
          <a:lstStyle/>
          <a:p>
            <a:r>
              <a:rPr lang="en-US" sz="1200" i="1" dirty="0"/>
              <a:t>Note: “Juvenile cats” includes kittens and neonates, as well as any cats without a date of birth entered</a:t>
            </a:r>
            <a:r>
              <a:rPr lang="en-US" dirty="0"/>
              <a:t>.</a:t>
            </a:r>
          </a:p>
        </p:txBody>
      </p:sp>
      <p:pic>
        <p:nvPicPr>
          <p:cNvPr id="6" name="Picture 4">
            <a:extLst>
              <a:ext uri="{FF2B5EF4-FFF2-40B4-BE49-F238E27FC236}">
                <a16:creationId xmlns:a16="http://schemas.microsoft.com/office/drawing/2014/main" id="{058F1DC2-55C5-4055-AE0B-E8BE9344488C}"/>
              </a:ext>
            </a:extLst>
          </p:cNvPr>
          <p:cNvPicPr>
            <a:picLocks noChangeAspect="1" noChangeArrowheads="1"/>
          </p:cNvPicPr>
          <p:nvPr/>
        </p:nvPicPr>
        <p:blipFill rotWithShape="1">
          <a:blip r:embed="rId4">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4153668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15214-5FE4-4055-A72A-B717EC6DCA7C}"/>
              </a:ext>
            </a:extLst>
          </p:cNvPr>
          <p:cNvSpPr>
            <a:spLocks noGrp="1"/>
          </p:cNvSpPr>
          <p:nvPr>
            <p:ph type="ctrTitle"/>
          </p:nvPr>
        </p:nvSpPr>
        <p:spPr/>
        <p:txBody>
          <a:bodyPr/>
          <a:lstStyle/>
          <a:p>
            <a:pPr algn="ctr"/>
            <a:r>
              <a:rPr lang="en-US" dirty="0"/>
              <a:t>About the Campaign</a:t>
            </a:r>
          </a:p>
        </p:txBody>
      </p:sp>
      <p:pic>
        <p:nvPicPr>
          <p:cNvPr id="3" name="Picture 4">
            <a:extLst>
              <a:ext uri="{FF2B5EF4-FFF2-40B4-BE49-F238E27FC236}">
                <a16:creationId xmlns:a16="http://schemas.microsoft.com/office/drawing/2014/main" id="{BF5FA192-23E7-443B-BD49-869E26C1DD6F}"/>
              </a:ext>
            </a:extLst>
          </p:cNvPr>
          <p:cNvPicPr>
            <a:picLocks noChangeAspect="1" noChangeArrowheads="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a14:imgEffect>
                      <a14:saturation sat="0"/>
                    </a14:imgEffect>
                  </a14:imgLayer>
                </a14:imgProps>
              </a:ext>
            </a:extLst>
          </a:blip>
          <a:srcRect r="6775"/>
          <a:stretch/>
        </p:blipFill>
        <p:spPr bwMode="auto">
          <a:xfrm>
            <a:off x="4335397" y="6174071"/>
            <a:ext cx="3026103" cy="649204"/>
          </a:xfrm>
          <a:prstGeom prst="rect">
            <a:avLst/>
          </a:prstGeom>
          <a:noFill/>
          <a:ln w="9525">
            <a:noFill/>
            <a:miter lim="800000"/>
            <a:headEnd/>
            <a:tailEnd/>
          </a:ln>
        </p:spPr>
      </p:pic>
    </p:spTree>
    <p:extLst>
      <p:ext uri="{BB962C8B-B14F-4D97-AF65-F5344CB8AC3E}">
        <p14:creationId xmlns:p14="http://schemas.microsoft.com/office/powerpoint/2010/main" val="14184828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Presentation">
  <a:themeElements>
    <a:clrScheme name="ASPCA">
      <a:dk1>
        <a:srgbClr val="000000"/>
      </a:dk1>
      <a:lt1>
        <a:srgbClr val="FFFFFF"/>
      </a:lt1>
      <a:dk2>
        <a:srgbClr val="000000"/>
      </a:dk2>
      <a:lt2>
        <a:srgbClr val="808080"/>
      </a:lt2>
      <a:accent1>
        <a:srgbClr val="3B6E8F"/>
      </a:accent1>
      <a:accent2>
        <a:srgbClr val="F5A01A"/>
      </a:accent2>
      <a:accent3>
        <a:srgbClr val="B6B8BA"/>
      </a:accent3>
      <a:accent4>
        <a:srgbClr val="8CC63F"/>
      </a:accent4>
      <a:accent5>
        <a:srgbClr val="79BDE8"/>
      </a:accent5>
      <a:accent6>
        <a:srgbClr val="272425"/>
      </a:accent6>
      <a:hlink>
        <a:srgbClr val="3B6E8F"/>
      </a:hlink>
      <a:folHlink>
        <a:srgbClr val="79BDE8"/>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29" charset="0"/>
            <a:ea typeface="ＭＳ Ｐゴシック" pitchFamily="29" charset="-128"/>
            <a:cs typeface="ＭＳ Ｐゴシック" pitchFamily="2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514DCF15-21C3-44BE-A017-00B783FD818A}" vid="{24D902F5-538D-4275-B7A5-B941469449A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ASPCApro PPTX Template 2015</Template>
  <TotalTime>5160</TotalTime>
  <Words>889</Words>
  <Application>Microsoft Macintosh PowerPoint</Application>
  <PresentationFormat>On-screen Show (4:3)</PresentationFormat>
  <Paragraphs>114</Paragraphs>
  <Slides>21</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ＭＳ Ｐゴシック</vt:lpstr>
      <vt:lpstr>Arial</vt:lpstr>
      <vt:lpstr>Calibri</vt:lpstr>
      <vt:lpstr>Courier New</vt:lpstr>
      <vt:lpstr>Helvetica Neue</vt:lpstr>
      <vt:lpstr>Lucida Grande</vt:lpstr>
      <vt:lpstr>Museo Sans 700</vt:lpstr>
      <vt:lpstr>Museo Slab 500</vt:lpstr>
      <vt:lpstr>Rockwell</vt:lpstr>
      <vt:lpstr>Times</vt:lpstr>
      <vt:lpstr>Times New Roman</vt:lpstr>
      <vt:lpstr>Wingdings</vt:lpstr>
      <vt:lpstr>Blank Presentation</vt:lpstr>
      <vt:lpstr>PowerPoint Presentation</vt:lpstr>
      <vt:lpstr>PowerPoint Presentation</vt:lpstr>
      <vt:lpstr>PowerPoint Presentation</vt:lpstr>
      <vt:lpstr>Today’s Presenters</vt:lpstr>
      <vt:lpstr>What we Learned in L.A.</vt:lpstr>
      <vt:lpstr>PowerPoint Presentation</vt:lpstr>
      <vt:lpstr>PowerPoint Presentation</vt:lpstr>
      <vt:lpstr>PowerPoint Presentation</vt:lpstr>
      <vt:lpstr>About the Campaign</vt:lpstr>
      <vt:lpstr>What is the Meow for Now  Kitten Foster Campaign?</vt:lpstr>
      <vt:lpstr>Meow for Now Campaign</vt:lpstr>
      <vt:lpstr>PowerPoint Presentation</vt:lpstr>
      <vt:lpstr>5 Benefits of Joining:</vt:lpstr>
      <vt:lpstr>Benefits: Trainings and Tips</vt:lpstr>
      <vt:lpstr>Benefits: Gain More Foster Families</vt:lpstr>
      <vt:lpstr>Benefits: Content Sharing</vt:lpstr>
      <vt:lpstr>Benefits: Facebook Group</vt:lpstr>
      <vt:lpstr>Your Role in this Campaign</vt:lpstr>
      <vt:lpstr>Campaign Timeline</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Glavy - SPCA of Texas</dc:creator>
  <cp:lastModifiedBy>Brenna Jennings</cp:lastModifiedBy>
  <cp:revision>152</cp:revision>
  <dcterms:created xsi:type="dcterms:W3CDTF">2015-01-05T21:51:18Z</dcterms:created>
  <dcterms:modified xsi:type="dcterms:W3CDTF">2019-02-21T15:35:15Z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218881B3-F865-4CF1-B1E0-9A80744A2E36</vt:lpwstr>
  </property>
  <property fmtid="{D5CDD505-2E9C-101B-9397-08002B2CF9AE}" pid="3" name="ArticulatePath">
    <vt:lpwstr>2014 ASPCApro Webinar Template</vt:lpwstr>
  </property>
</Properties>
</file>