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7" r:id="rId2"/>
    <p:sldId id="315" r:id="rId3"/>
    <p:sldId id="360" r:id="rId4"/>
    <p:sldId id="365" r:id="rId5"/>
    <p:sldId id="361" r:id="rId6"/>
    <p:sldId id="363" r:id="rId7"/>
    <p:sldId id="308" r:id="rId8"/>
    <p:sldId id="318" r:id="rId9"/>
    <p:sldId id="298" r:id="rId10"/>
    <p:sldId id="362" r:id="rId11"/>
    <p:sldId id="319" r:id="rId12"/>
    <p:sldId id="300" r:id="rId13"/>
    <p:sldId id="302" r:id="rId14"/>
    <p:sldId id="304" r:id="rId15"/>
    <p:sldId id="280" r:id="rId16"/>
    <p:sldId id="366" r:id="rId17"/>
    <p:sldId id="367" r:id="rId18"/>
    <p:sldId id="368" r:id="rId19"/>
    <p:sldId id="316" r:id="rId20"/>
    <p:sldId id="313" r:id="rId21"/>
    <p:sldId id="317" r:id="rId22"/>
    <p:sldId id="314" r:id="rId23"/>
    <p:sldId id="364" r:id="rId24"/>
    <p:sldId id="292" r:id="rId25"/>
    <p:sldId id="306" r:id="rId26"/>
    <p:sldId id="310" r:id="rId27"/>
    <p:sldId id="321" r:id="rId28"/>
    <p:sldId id="369" r:id="rId29"/>
    <p:sldId id="309" r:id="rId30"/>
    <p:sldId id="370" r:id="rId31"/>
  </p:sldIdLst>
  <p:sldSz cx="12192000" cy="6858000"/>
  <p:notesSz cx="6858000" cy="15049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queline West" initials="JW" lastIdx="29" clrIdx="0">
    <p:extLst>
      <p:ext uri="{19B8F6BF-5375-455C-9EA6-DF929625EA0E}">
        <p15:presenceInfo xmlns:p15="http://schemas.microsoft.com/office/powerpoint/2012/main" userId="S-1-5-21-1027571593-2605713366-1513833644-2809" providerId="AD"/>
      </p:ext>
    </p:extLst>
  </p:cmAuthor>
  <p:cmAuthor id="2" name="Michele McMahon" initials="MM" lastIdx="11" clrIdx="1">
    <p:extLst>
      <p:ext uri="{19B8F6BF-5375-455C-9EA6-DF929625EA0E}">
        <p15:presenceInfo xmlns:p15="http://schemas.microsoft.com/office/powerpoint/2012/main" userId="S-1-5-21-1027571593-2605713366-1513833644-13742" providerId="AD"/>
      </p:ext>
    </p:extLst>
  </p:cmAuthor>
  <p:cmAuthor id="3" name="Shimon Shuchat" initials="SS" lastIdx="4" clrIdx="2">
    <p:extLst>
      <p:ext uri="{19B8F6BF-5375-455C-9EA6-DF929625EA0E}">
        <p15:presenceInfo xmlns:p15="http://schemas.microsoft.com/office/powerpoint/2012/main" userId="S-1-5-21-1027571593-2605713366-1513833644-240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9F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4" autoAdjust="0"/>
    <p:restoredTop sz="89516" autoAdjust="0"/>
  </p:normalViewPr>
  <p:slideViewPr>
    <p:cSldViewPr snapToGrid="0">
      <p:cViewPr varScale="1">
        <p:scale>
          <a:sx n="56" d="100"/>
          <a:sy n="56" d="100"/>
        </p:scale>
        <p:origin x="7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9AC49-D43B-42BB-B86E-853B98232981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8DFC2-D97D-4549-B8F1-F99B127BC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80C95-2177-DA40-8278-5ED8A4E2D88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77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Cosponsor # + update bill #s / Live evidence – animals diminish</a:t>
            </a:r>
            <a:r>
              <a:rPr lang="en-US" baseline="0" dirty="0"/>
              <a:t> quickly in shelter spaces no matter how amazing the shelter staff are. Dogs can sometimes wait for over a year throughout the court process before they’re able to be re-homed.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80C95-2177-DA40-8278-5ED8A4E2D889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03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06650" y="539750"/>
            <a:ext cx="4794250" cy="2697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Carolyn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80C95-2177-DA40-8278-5ED8A4E2D889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19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 verbally where we have state directors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80C95-2177-DA40-8278-5ED8A4E2D889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15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our partnership with local rescues/shelters/animal advocacy groups to get the word out and repeal the ban!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8DFC2-D97D-4549-B8F1-F99B127BCA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20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8DFC2-D97D-4549-B8F1-F99B127BCA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6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8DFC2-D97D-4549-B8F1-F99B127BCA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24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8DFC2-D97D-4549-B8F1-F99B127BCA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05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80C95-2177-DA40-8278-5ED8A4E2D889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00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up, materials provided, ppt, district office information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8DFC2-D97D-4549-B8F1-F99B127BCA3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06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8DFC2-D97D-4549-B8F1-F99B127BCA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92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all have one federal representative and two federal senators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8DFC2-D97D-4549-B8F1-F99B127BCA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94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7EEA8F-1DED-4EE4-9522-ACC735F6F546}" type="slidenum">
              <a:rPr lang="en-US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ea typeface="MS PGothic" pitchFamily="3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699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how we’re divided into state and federal teams and LE supports those two teams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8DFC2-D97D-4549-B8F1-F99B127BCA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92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Government Relations . . . in photo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8DFC2-D97D-4549-B8F1-F99B127BCA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24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80C95-2177-DA40-8278-5ED8A4E2D889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04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D7D2F4-6A1B-449E-A148-9EF504BF100D}" type="slidenum">
              <a:rPr lang="en-US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1480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sure to explain what “ranking members” are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8DFC2-D97D-4549-B8F1-F99B127BCA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88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133600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276600"/>
            <a:ext cx="8534400" cy="1752600"/>
          </a:xfrm>
        </p:spPr>
        <p:txBody>
          <a:bodyPr/>
          <a:lstStyle>
            <a:lvl1pPr marL="0" indent="0">
              <a:buFont typeface="Times" pitchFamily="29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03200" y="152400"/>
            <a:ext cx="11785600" cy="6553200"/>
          </a:xfrm>
          <a:prstGeom prst="rect">
            <a:avLst/>
          </a:prstGeom>
          <a:noFill/>
          <a:ln w="15875" cap="flat" cmpd="sng" algn="ctr">
            <a:solidFill>
              <a:srgbClr val="FF8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10672235" y="6334126"/>
            <a:ext cx="1413933" cy="4476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4" descr="Prof PPT_cover"/>
          <p:cNvPicPr>
            <a:picLocks noChangeAspect="1" noChangeArrowheads="1"/>
          </p:cNvPicPr>
          <p:nvPr userDrawn="1"/>
        </p:nvPicPr>
        <p:blipFill>
          <a:blip r:embed="rId2"/>
          <a:srcRect l="29191" t="39011" r="27513" b="36682"/>
          <a:stretch>
            <a:fillRect/>
          </a:stretch>
        </p:blipFill>
        <p:spPr bwMode="auto">
          <a:xfrm>
            <a:off x="10693401" y="6346826"/>
            <a:ext cx="137730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 userDrawn="1"/>
        </p:nvSpPr>
        <p:spPr>
          <a:xfrm>
            <a:off x="203200" y="6679684"/>
            <a:ext cx="3035299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FF8800"/>
                </a:solidFill>
              </a:rPr>
              <a:t>©  2015  ASPCA</a:t>
            </a:r>
            <a:r>
              <a:rPr lang="en-US" sz="600" b="1" baseline="30000" dirty="0">
                <a:solidFill>
                  <a:srgbClr val="FF8800"/>
                </a:solidFill>
              </a:rPr>
              <a:t>®</a:t>
            </a:r>
            <a:r>
              <a:rPr lang="en-US" sz="600" dirty="0">
                <a:solidFill>
                  <a:srgbClr val="FF8800"/>
                </a:solidFill>
              </a:rPr>
              <a:t>. 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9874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9859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2280"/>
            <a:ext cx="2590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2280"/>
            <a:ext cx="7569200" cy="59436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2961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C69CA-9860-4422-959B-A4C7D76251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26594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869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1217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84722"/>
            <a:ext cx="508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4722"/>
            <a:ext cx="508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2310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1428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499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058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3420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1769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10169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453169"/>
            <a:ext cx="10363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203200" y="6477001"/>
            <a:ext cx="20320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fld id="{9470FD77-A335-3347-81DA-8B05AD9A85E9}" type="slidenum">
              <a:rPr lang="en-US" sz="800">
                <a:solidFill>
                  <a:srgbClr val="808080"/>
                </a:solidFill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800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03200" y="152400"/>
            <a:ext cx="11785600" cy="6553200"/>
          </a:xfrm>
          <a:prstGeom prst="rect">
            <a:avLst/>
          </a:prstGeom>
          <a:noFill/>
          <a:ln w="15875" cap="flat" cmpd="sng" algn="ctr">
            <a:solidFill>
              <a:srgbClr val="FF8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10672235" y="6334126"/>
            <a:ext cx="1413933" cy="4476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4" descr="Prof PPT_cover"/>
          <p:cNvPicPr>
            <a:picLocks noChangeAspect="1" noChangeArrowheads="1"/>
          </p:cNvPicPr>
          <p:nvPr userDrawn="1"/>
        </p:nvPicPr>
        <p:blipFill>
          <a:blip r:embed="rId14"/>
          <a:srcRect l="29191" t="39011" r="27513" b="36682"/>
          <a:stretch>
            <a:fillRect/>
          </a:stretch>
        </p:blipFill>
        <p:spPr bwMode="auto">
          <a:xfrm>
            <a:off x="10693401" y="6346826"/>
            <a:ext cx="137730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203200" y="6679684"/>
            <a:ext cx="3035299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FF8800"/>
                </a:solidFill>
              </a:rPr>
              <a:t>©  2015  ASPCA</a:t>
            </a:r>
            <a:r>
              <a:rPr lang="en-US" sz="600" b="1" baseline="30000" dirty="0">
                <a:solidFill>
                  <a:srgbClr val="FF8800"/>
                </a:solidFill>
              </a:rPr>
              <a:t>®</a:t>
            </a:r>
            <a:r>
              <a:rPr lang="en-US" sz="600" dirty="0">
                <a:solidFill>
                  <a:srgbClr val="FF8800"/>
                </a:solidFill>
              </a:rPr>
              <a:t>. 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6188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rgbClr val="FF88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9pPr>
    </p:titleStyle>
    <p:bodyStyle>
      <a:lvl1pPr marL="111125" indent="-111125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341313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</a:defRPr>
      </a:lvl2pPr>
      <a:lvl3pPr marL="571500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801688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</a:defRPr>
      </a:lvl4pPr>
      <a:lvl5pPr marL="10318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</a:defRPr>
      </a:lvl5pPr>
      <a:lvl6pPr marL="14890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6pPr>
      <a:lvl7pPr marL="19462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7pPr>
      <a:lvl8pPr marL="24034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8pPr>
      <a:lvl9pPr marL="28606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hyperlink" Target="https://secure.aspca.org/form/join-aspca-horse-action-team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grassroots@aspca.or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mailto:grassroots@aspca.or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Kathryn.Kopanke@aspca.org" TargetMode="External"/><Relationship Id="rId2" Type="http://schemas.openxmlformats.org/officeDocument/2006/relationships/hyperlink" Target="mailto:Audrey.tamez@aspca.org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Alex.Cerussi@aspca.or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756013" y="2207528"/>
            <a:ext cx="5383176" cy="4650472"/>
          </a:xfrm>
          <a:prstGeom prst="rect">
            <a:avLst/>
          </a:prstGeom>
        </p:spPr>
        <p:txBody>
          <a:bodyPr/>
          <a:lstStyle>
            <a:lvl1pPr marL="111125" indent="-111125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313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2pPr>
            <a:lvl3pPr marL="571500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801688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10318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14890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6pPr>
            <a:lvl7pPr marL="19462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7pPr>
            <a:lvl8pPr marL="24034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8pPr>
            <a:lvl9pPr marL="28606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31314" y="2105065"/>
            <a:ext cx="5609228" cy="4138679"/>
          </a:xfrm>
          <a:prstGeom prst="rect">
            <a:avLst/>
          </a:prstGeom>
        </p:spPr>
        <p:txBody>
          <a:bodyPr/>
          <a:lstStyle>
            <a:lvl1pPr marL="111125" indent="-111125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313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2pPr>
            <a:lvl3pPr marL="571500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801688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10318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14890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6pPr>
            <a:lvl7pPr marL="19462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7pPr>
            <a:lvl8pPr marL="24034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8pPr>
            <a:lvl9pPr marL="28606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eaLnBrk="0" hangingPunct="0">
              <a:buNone/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17" y="2105065"/>
            <a:ext cx="7804573" cy="269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297762" y="1053711"/>
            <a:ext cx="5638994" cy="1424446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1" kern="1200">
                <a:solidFill>
                  <a:srgbClr val="FFFFFF"/>
                </a:solidFill>
              </a:rPr>
              <a:t>Two primary types of legislation</a:t>
            </a:r>
          </a:p>
        </p:txBody>
      </p:sp>
      <p:pic>
        <p:nvPicPr>
          <p:cNvPr id="10243" name="Picture 5" descr="MCj03392560000[1]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918300" y="478232"/>
            <a:ext cx="2789902" cy="2789902"/>
          </a:xfrm>
          <a:prstGeom prst="rect">
            <a:avLst/>
          </a:prstGeom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4" name="Picture 3" descr="MCj02511890000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696486" y="3589867"/>
            <a:ext cx="3233530" cy="2788920"/>
          </a:xfrm>
          <a:prstGeom prst="rect">
            <a:avLst/>
          </a:prstGeom>
        </p:spPr>
      </p:pic>
      <p:sp>
        <p:nvSpPr>
          <p:cNvPr id="10245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5297762" y="2799889"/>
            <a:ext cx="5747187" cy="2987543"/>
          </a:xfrm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kern="1200" dirty="0">
                <a:solidFill>
                  <a:srgbClr val="FFFFFF"/>
                </a:solidFill>
              </a:rPr>
              <a:t>Authorizing</a:t>
            </a:r>
            <a:r>
              <a:rPr lang="en-US" sz="3200" kern="1200" dirty="0">
                <a:solidFill>
                  <a:srgbClr val="FFFFFF"/>
                </a:solidFill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kern="1200" dirty="0">
                <a:solidFill>
                  <a:srgbClr val="FFFFFF"/>
                </a:solidFill>
              </a:rPr>
              <a:t>Appropriations</a:t>
            </a:r>
            <a:r>
              <a:rPr lang="en-US" sz="3200" kern="1200" dirty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88952" cy="2285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46018-C1AA-40E4-8E70-8628F9E40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4892358"/>
            <a:ext cx="376627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Are Cosponsors?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EB8CB-3159-44E6-831F-09AEC9319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42" y="811189"/>
            <a:ext cx="10595911" cy="296685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639665" y="5097939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59406AD-2C5C-4ED9-9066-912FD3861FFA}"/>
              </a:ext>
            </a:extLst>
          </p:cNvPr>
          <p:cNvSpPr txBox="1">
            <a:spLocks/>
          </p:cNvSpPr>
          <p:nvPr/>
        </p:nvSpPr>
        <p:spPr>
          <a:xfrm>
            <a:off x="4838623" y="5097939"/>
            <a:ext cx="6673136" cy="1461780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marL="111125" indent="-111125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313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2pPr>
            <a:lvl3pPr marL="571500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801688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10318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14890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6pPr>
            <a:lvl7pPr marL="19462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7pPr>
            <a:lvl8pPr marL="24034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8pPr>
            <a:lvl9pPr marL="28606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Building cosponsors signals bill support and applies pressure to ranking members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Over 218 cosponsors means support of a majority of the House and builds momentum towards committee consideration or a floor vote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</a:rPr>
              <a:t>Cosponsorship</a:t>
            </a:r>
            <a:r>
              <a:rPr lang="en-US" sz="1600" dirty="0">
                <a:solidFill>
                  <a:schemeClr val="bg1"/>
                </a:solidFill>
              </a:rPr>
              <a:t> is a meaningful tool to move legislation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68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635" y="601391"/>
            <a:ext cx="7772400" cy="1143000"/>
          </a:xfrm>
        </p:spPr>
        <p:txBody>
          <a:bodyPr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HEART Act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S. 513/H.R. 1228</a:t>
            </a:r>
            <a:b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i="1" dirty="0"/>
          </a:p>
        </p:txBody>
      </p:sp>
      <p:pic>
        <p:nvPicPr>
          <p:cNvPr id="4" name="Picture 2" descr="http://www.aspca.org/sites/default/files/advocacy-alert_cost-of-care_facebook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261417"/>
            <a:ext cx="5744474" cy="3015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46983" y="1580734"/>
            <a:ext cx="5839115" cy="4675875"/>
          </a:xfrm>
          <a:prstGeom prst="rect">
            <a:avLst/>
          </a:prstGeom>
        </p:spPr>
        <p:txBody>
          <a:bodyPr/>
          <a:lstStyle>
            <a:lvl1pPr marL="111125" indent="-111125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313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2pPr>
            <a:lvl3pPr marL="571500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801688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10318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14890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6pPr>
            <a:lvl7pPr marL="19462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7pPr>
            <a:lvl8pPr marL="24034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8pPr>
            <a:lvl9pPr marL="28606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eaLnBrk="0" hangingPunct="0">
              <a:buNone/>
            </a:pPr>
            <a:r>
              <a:rPr lang="en-US" sz="25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Ensures owners of animals seized in federal animal fighting cases are held financially responsible for the animals' care and expedites the disposition process for seized animals by:</a:t>
            </a:r>
            <a:endParaRPr lang="en-US" sz="2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/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Reducing time period to notify parties interested in rehabilitation and rehoming from 60 days to 30.</a:t>
            </a:r>
          </a:p>
          <a:p>
            <a:pPr eaLnBrk="0" hangingPunct="0"/>
            <a:endParaRPr lang="en-US" sz="2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/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Allowing courts to take animal welfare into account when considering further delays.</a:t>
            </a:r>
          </a:p>
          <a:p>
            <a:pPr eaLnBrk="0" hangingPunct="0"/>
            <a:endParaRPr lang="en-US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009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79607"/>
            <a:ext cx="7772400" cy="1143000"/>
          </a:xfrm>
        </p:spPr>
        <p:txBody>
          <a:bodyPr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PREPARED Act</a:t>
            </a:r>
            <a:b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(H.R. 1042)</a:t>
            </a:r>
            <a:b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i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14288" y="2106856"/>
            <a:ext cx="8505371" cy="1986174"/>
          </a:xfrm>
          <a:prstGeom prst="rect">
            <a:avLst/>
          </a:prstGeom>
        </p:spPr>
        <p:txBody>
          <a:bodyPr/>
          <a:lstStyle>
            <a:lvl1pPr marL="111125" indent="-111125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313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2pPr>
            <a:lvl3pPr marL="571500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801688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10318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14890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6pPr>
            <a:lvl7pPr marL="19462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7pPr>
            <a:lvl8pPr marL="24034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8pPr>
            <a:lvl9pPr marL="28606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eaLnBrk="0" hangingPunct="0"/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5371" y="1625217"/>
            <a:ext cx="4241556" cy="4935242"/>
          </a:xfrm>
        </p:spPr>
        <p:txBody>
          <a:bodyPr/>
          <a:lstStyle/>
          <a:p>
            <a:pPr marL="0" indent="0">
              <a:buNone/>
            </a:pP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Protects animals during emergency or disaster situations by:</a:t>
            </a:r>
          </a:p>
          <a:p>
            <a:pPr marL="0" indent="0">
              <a:buNone/>
            </a:pP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Requiring facilities regulated by the Animal Welfare Act (AWA) to create, implement, and file contingency plans for potential emergencies with the U.S. Department of Agriculture (USDA).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787" t="2021" r="2503" b="3428"/>
          <a:stretch/>
        </p:blipFill>
        <p:spPr>
          <a:xfrm>
            <a:off x="984738" y="1722606"/>
            <a:ext cx="3995225" cy="4555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0252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67267"/>
            <a:ext cx="7772400" cy="1143000"/>
          </a:xfrm>
        </p:spPr>
        <p:txBody>
          <a:bodyPr/>
          <a:lstStyle/>
          <a:p>
            <a:pPr marL="342900" indent="-342900" algn="ctr"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 SAFE Act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(H.R. 961 / S. 2006)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556720" y="2175091"/>
            <a:ext cx="4396916" cy="3893292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Protects horses from slaughter and consumers from exposure to toxic horsemeat by: </a:t>
            </a:r>
          </a:p>
          <a:p>
            <a:pPr>
              <a:spcAft>
                <a:spcPts val="1200"/>
              </a:spcAft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Prohibiting slaughter of horses in U.S. and their export for that purpose.</a:t>
            </a:r>
          </a:p>
        </p:txBody>
      </p:sp>
      <p:pic>
        <p:nvPicPr>
          <p:cNvPr id="1024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6816" y="2175091"/>
            <a:ext cx="5731254" cy="3824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37618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756013" y="2207528"/>
            <a:ext cx="5383176" cy="4650472"/>
          </a:xfrm>
          <a:prstGeom prst="rect">
            <a:avLst/>
          </a:prstGeom>
        </p:spPr>
        <p:txBody>
          <a:bodyPr/>
          <a:lstStyle>
            <a:lvl1pPr marL="111125" indent="-111125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313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2pPr>
            <a:lvl3pPr marL="571500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801688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10318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14890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6pPr>
            <a:lvl7pPr marL="19462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7pPr>
            <a:lvl8pPr marL="24034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8pPr>
            <a:lvl9pPr marL="28606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Times" pitchFamily="29" charset="0"/>
              <a:buNone/>
            </a:pP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31314" y="2105065"/>
            <a:ext cx="5609228" cy="4138679"/>
          </a:xfrm>
          <a:prstGeom prst="rect">
            <a:avLst/>
          </a:prstGeom>
        </p:spPr>
        <p:txBody>
          <a:bodyPr/>
          <a:lstStyle>
            <a:lvl1pPr marL="111125" indent="-111125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313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2pPr>
            <a:lvl3pPr marL="571500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801688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10318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14890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6pPr>
            <a:lvl7pPr marL="19462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7pPr>
            <a:lvl8pPr marL="24034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8pPr>
            <a:lvl9pPr marL="28606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eaLnBrk="0" hangingPunct="0">
              <a:buFont typeface="Times" pitchFamily="29" charset="0"/>
              <a:buNone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82213" y="233342"/>
            <a:ext cx="524576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Calibri" panose="020F0502020204030204"/>
              </a:rPr>
              <a:t>State Legislation</a:t>
            </a:r>
            <a:endParaRPr lang="en-US" sz="3600" b="1" u="sng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826" y="1046380"/>
            <a:ext cx="5566611" cy="58169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Calibri"/>
                <a:cs typeface="Arial"/>
              </a:rPr>
              <a:t>The ASPCA’s State Affairs team lobbies for animal protection legislation at the state and local (city/county) level in strategically planned regions across the country.</a:t>
            </a:r>
            <a:endParaRPr lang="en-US" sz="2400" b="1" dirty="0">
              <a:latin typeface="Arial"/>
              <a:cs typeface="Arial"/>
            </a:endParaRPr>
          </a:p>
          <a:p>
            <a:endParaRPr lang="en-US" sz="2400" dirty="0">
              <a:latin typeface="Calibri"/>
              <a:ea typeface="+mn-lt"/>
              <a:cs typeface="+mn-lt"/>
            </a:endParaRPr>
          </a:p>
          <a:p>
            <a:r>
              <a:rPr lang="en-US" sz="2400" dirty="0">
                <a:latin typeface="Calibri"/>
                <a:ea typeface="+mn-lt"/>
                <a:cs typeface="+mn-lt"/>
              </a:rPr>
              <a:t> The wide variety of issues includes:</a:t>
            </a:r>
            <a:endParaRPr lang="en-US" sz="2400">
              <a:latin typeface="Calibri"/>
              <a:ea typeface="ＭＳ Ｐゴシック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Calibri"/>
                <a:ea typeface="+mn-lt"/>
                <a:cs typeface="+mn-lt"/>
              </a:rPr>
              <a:t> Efforts to remove barriers to keeping pets and people together </a:t>
            </a:r>
            <a:endParaRPr lang="en-US" sz="2400">
              <a:latin typeface="Calibri"/>
              <a:ea typeface="ＭＳ Ｐゴシック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Calibri"/>
                <a:ea typeface="+mn-lt"/>
                <a:cs typeface="+mn-lt"/>
              </a:rPr>
              <a:t> Promote humane treatment of farm animals </a:t>
            </a:r>
            <a:endParaRPr lang="en-US" sz="2400">
              <a:latin typeface="Calibri"/>
              <a:ea typeface="ＭＳ Ｐゴシック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Calibri"/>
                <a:ea typeface="+mn-lt"/>
                <a:cs typeface="+mn-lt"/>
              </a:rPr>
              <a:t>End puppy mills </a:t>
            </a:r>
            <a:endParaRPr lang="en-US" sz="2400">
              <a:latin typeface="Calibri"/>
              <a:ea typeface="ＭＳ Ｐゴシック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Calibri"/>
                <a:ea typeface="+mn-lt"/>
                <a:cs typeface="+mn-lt"/>
              </a:rPr>
              <a:t>Help law enforcement more effectively fight cruelty   </a:t>
            </a:r>
            <a:endParaRPr lang="en-US" sz="2400">
              <a:latin typeface="Calibri"/>
              <a:cs typeface="Arial"/>
            </a:endParaRP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248" y="1484454"/>
            <a:ext cx="5976768" cy="371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8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5F06E-B360-4BA6-9A36-B8B39FF92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alibri"/>
              </a:rPr>
              <a:t>Pet Friendly Housing</a:t>
            </a:r>
          </a:p>
        </p:txBody>
      </p:sp>
      <p:pic>
        <p:nvPicPr>
          <p:cNvPr id="3" name="Picture 3" descr="A person holding a dog&#10;&#10;Description generated with very high confidence">
            <a:extLst>
              <a:ext uri="{FF2B5EF4-FFF2-40B4-BE49-F238E27FC236}">
                <a16:creationId xmlns:a16="http://schemas.microsoft.com/office/drawing/2014/main" id="{DDDD168D-7062-47EF-9702-821CC898A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8115" y="3953995"/>
            <a:ext cx="2287122" cy="24238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7D8905-E6BC-4DF3-B381-5B555426EEAA}"/>
              </a:ext>
            </a:extLst>
          </p:cNvPr>
          <p:cNvSpPr txBox="1"/>
          <p:nvPr/>
        </p:nvSpPr>
        <p:spPr>
          <a:xfrm>
            <a:off x="578224" y="1060077"/>
            <a:ext cx="7864288" cy="44319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endParaRPr lang="en-US" sz="2400" dirty="0">
              <a:latin typeface="Calibri"/>
              <a:ea typeface="+mn-lt"/>
              <a:cs typeface="+mn-lt"/>
            </a:endParaRPr>
          </a:p>
          <a:p>
            <a:pPr lvl="1"/>
            <a:endParaRPr lang="en-US" sz="2400" b="1" dirty="0">
              <a:latin typeface="Calibri"/>
              <a:ea typeface="ＭＳ Ｐゴシック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b="1" dirty="0">
                <a:latin typeface="Calibri"/>
                <a:ea typeface="+mn-lt"/>
                <a:cs typeface="+mn-lt"/>
              </a:rPr>
              <a:t>NV </a:t>
            </a:r>
            <a:r>
              <a:rPr lang="en-US" sz="2400" dirty="0">
                <a:latin typeface="Calibri"/>
                <a:ea typeface="+mn-lt"/>
                <a:cs typeface="+mn-lt"/>
              </a:rPr>
              <a:t>– </a:t>
            </a:r>
            <a:r>
              <a:rPr lang="en-US" sz="2400" i="1" dirty="0">
                <a:latin typeface="Calibri"/>
                <a:ea typeface="+mn-lt"/>
                <a:cs typeface="+mn-lt"/>
              </a:rPr>
              <a:t>HOA BSL Prohibition and prohibition on no pet policies as well as requiring state financed housing to be pet friendly (passed 2019)</a:t>
            </a:r>
            <a:endParaRPr lang="en-US" sz="2400" dirty="0">
              <a:latin typeface="Calibri"/>
            </a:endParaRPr>
          </a:p>
          <a:p>
            <a:pPr marL="800100" lvl="1" indent="-342900">
              <a:buFont typeface="Arial"/>
              <a:buChar char="•"/>
            </a:pPr>
            <a:endParaRPr lang="en-US" sz="2400" i="1" dirty="0">
              <a:latin typeface="Calibri"/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b="1" dirty="0">
                <a:latin typeface="Calibri"/>
                <a:ea typeface="+mn-lt"/>
                <a:cs typeface="+mn-lt"/>
              </a:rPr>
              <a:t>CA</a:t>
            </a:r>
            <a:r>
              <a:rPr lang="en-US" sz="2400" dirty="0">
                <a:latin typeface="Calibri"/>
                <a:ea typeface="+mn-lt"/>
                <a:cs typeface="+mn-lt"/>
              </a:rPr>
              <a:t> – </a:t>
            </a:r>
            <a:r>
              <a:rPr lang="en-US" sz="2400" i="1" dirty="0">
                <a:latin typeface="Calibri"/>
                <a:ea typeface="+mn-lt"/>
                <a:cs typeface="+mn-lt"/>
              </a:rPr>
              <a:t>State financed housing to be pet friendly </a:t>
            </a:r>
            <a:endParaRPr lang="en-US" sz="2400" dirty="0">
              <a:latin typeface="Arial"/>
              <a:ea typeface="ＭＳ Ｐゴシック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endParaRPr lang="en-US" sz="2400" i="1" dirty="0">
              <a:latin typeface="Calibri"/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b="1" dirty="0">
                <a:latin typeface="Calibri"/>
                <a:ea typeface="+mn-lt"/>
                <a:cs typeface="+mn-lt"/>
              </a:rPr>
              <a:t>City of LA and County of LA</a:t>
            </a:r>
            <a:r>
              <a:rPr lang="en-US" sz="2400" dirty="0">
                <a:latin typeface="Calibri"/>
                <a:ea typeface="+mn-lt"/>
                <a:cs typeface="+mn-lt"/>
              </a:rPr>
              <a:t> – </a:t>
            </a:r>
            <a:r>
              <a:rPr lang="en-US" sz="2400" i="1" dirty="0">
                <a:latin typeface="Calibri"/>
                <a:ea typeface="+mn-lt"/>
                <a:cs typeface="+mn-lt"/>
              </a:rPr>
              <a:t>both implementing ordinances to require locally financed housing be pet friendly </a:t>
            </a:r>
            <a:endParaRPr lang="en-US" sz="2400" i="1"/>
          </a:p>
          <a:p>
            <a:pPr marL="285750" indent="-285750" algn="l">
              <a:buFont typeface="Arial"/>
              <a:buChar char="•"/>
            </a:pPr>
            <a:endParaRPr lang="en-US" dirty="0"/>
          </a:p>
        </p:txBody>
      </p:sp>
      <p:pic>
        <p:nvPicPr>
          <p:cNvPr id="6" name="Picture 6" descr="A black gray and white cat&#10;&#10;Description generated with very high confidence">
            <a:extLst>
              <a:ext uri="{FF2B5EF4-FFF2-40B4-BE49-F238E27FC236}">
                <a16:creationId xmlns:a16="http://schemas.microsoft.com/office/drawing/2014/main" id="{F676BD4F-218E-4847-85EA-9C37C11F1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792" y="1455083"/>
            <a:ext cx="2275354" cy="250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83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D20A8-0D77-4213-94F9-54383B956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alibri"/>
              </a:rPr>
              <a:t>Puppy Mills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7F222D-9E68-45DE-8916-1C01687BB5ED}"/>
              </a:ext>
            </a:extLst>
          </p:cNvPr>
          <p:cNvSpPr txBox="1"/>
          <p:nvPr/>
        </p:nvSpPr>
        <p:spPr>
          <a:xfrm>
            <a:off x="1004048" y="1732430"/>
            <a:ext cx="6855759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>
                <a:latin typeface="Calibri"/>
              </a:rPr>
              <a:t>NY</a:t>
            </a:r>
            <a:r>
              <a:rPr lang="en-US" sz="2400" dirty="0">
                <a:latin typeface="Calibri"/>
              </a:rPr>
              <a:t> – </a:t>
            </a:r>
            <a:r>
              <a:rPr lang="en-US" sz="2400" i="1" dirty="0">
                <a:latin typeface="Calibri"/>
              </a:rPr>
              <a:t>Pet Store Reform Act; prohibit the retail sale of pets in pet stores</a:t>
            </a:r>
          </a:p>
          <a:p>
            <a:endParaRPr lang="en-US" sz="2400" i="1" dirty="0">
              <a:latin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latin typeface="Calibri"/>
              </a:rPr>
              <a:t>FL, GA – </a:t>
            </a:r>
            <a:r>
              <a:rPr lang="en-US" sz="2400" i="1" dirty="0">
                <a:latin typeface="Calibri"/>
              </a:rPr>
              <a:t>Defeat attempts to preempt the ability of localities to regulate the sale of pets in pet stores</a:t>
            </a:r>
          </a:p>
          <a:p>
            <a:endParaRPr lang="en-US" sz="2400" i="1" dirty="0">
              <a:latin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latin typeface="Calibri"/>
              </a:rPr>
              <a:t>Prohibit the practice of pet leasing – </a:t>
            </a:r>
            <a:r>
              <a:rPr lang="en-US" sz="2400" i="1" dirty="0">
                <a:latin typeface="Calibri"/>
              </a:rPr>
              <a:t>Bans successfully passed in NV, CA, NY, CT, IN, NJ, WA</a:t>
            </a:r>
          </a:p>
          <a:p>
            <a:pPr marL="285750" indent="-285750">
              <a:buFont typeface="Arial"/>
              <a:buChar char="•"/>
            </a:pPr>
            <a:endParaRPr lang="en-US" sz="2400" i="1" dirty="0">
              <a:latin typeface="Calibri"/>
            </a:endParaRPr>
          </a:p>
        </p:txBody>
      </p:sp>
      <p:pic>
        <p:nvPicPr>
          <p:cNvPr id="4" name="Picture 4" descr="A brown and white dog looking at the camera&#10;&#10;Description generated with very high confidence">
            <a:extLst>
              <a:ext uri="{FF2B5EF4-FFF2-40B4-BE49-F238E27FC236}">
                <a16:creationId xmlns:a16="http://schemas.microsoft.com/office/drawing/2014/main" id="{328A9AFE-A71D-4E11-9ACB-8DC5BD492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1986" y="1556333"/>
            <a:ext cx="2825261" cy="3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75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7DB96-7047-4ECC-9421-CA437AE51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alibri"/>
              </a:rPr>
              <a:t>Farm Animal Welfare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3470CA-144E-4E16-87D0-3C39615629E8}"/>
              </a:ext>
            </a:extLst>
          </p:cNvPr>
          <p:cNvSpPr txBox="1"/>
          <p:nvPr/>
        </p:nvSpPr>
        <p:spPr>
          <a:xfrm>
            <a:off x="186018" y="1183342"/>
            <a:ext cx="7046258" cy="51706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sz="2400" b="1" dirty="0">
                <a:latin typeface="Calibri"/>
                <a:ea typeface="+mn-lt"/>
                <a:cs typeface="+mn-lt"/>
              </a:rPr>
              <a:t>Humane Certification </a:t>
            </a:r>
            <a:r>
              <a:rPr lang="en-US" sz="2400" dirty="0">
                <a:latin typeface="Calibri"/>
                <a:ea typeface="+mn-lt"/>
                <a:cs typeface="+mn-lt"/>
              </a:rPr>
              <a:t>– </a:t>
            </a:r>
            <a:r>
              <a:rPr lang="en-US" sz="2400" i="1" dirty="0">
                <a:latin typeface="Calibri"/>
                <a:ea typeface="+mn-lt"/>
                <a:cs typeface="+mn-lt"/>
              </a:rPr>
              <a:t>provide incentives for farms to become humane certified and implement practices that allow farm animals to live better lives (VT, CA)</a:t>
            </a:r>
            <a:endParaRPr lang="en-US" sz="2400" i="1" dirty="0">
              <a:latin typeface="Calibri"/>
              <a:cs typeface="Arial"/>
            </a:endParaRPr>
          </a:p>
          <a:p>
            <a:pPr lvl="1"/>
            <a:endParaRPr lang="en-US" sz="2400" i="1" dirty="0">
              <a:latin typeface="Calibri"/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b="1" dirty="0">
                <a:latin typeface="Calibri"/>
                <a:ea typeface="+mn-lt"/>
                <a:cs typeface="+mn-lt"/>
              </a:rPr>
              <a:t>Ag-</a:t>
            </a:r>
            <a:r>
              <a:rPr lang="en-US" sz="2400" b="1" dirty="0" err="1">
                <a:latin typeface="Calibri"/>
                <a:ea typeface="+mn-lt"/>
                <a:cs typeface="+mn-lt"/>
              </a:rPr>
              <a:t>gag</a:t>
            </a:r>
            <a:r>
              <a:rPr lang="en-US" sz="2400" b="1" dirty="0">
                <a:latin typeface="Calibri"/>
                <a:ea typeface="+mn-lt"/>
                <a:cs typeface="+mn-lt"/>
              </a:rPr>
              <a:t> </a:t>
            </a:r>
            <a:r>
              <a:rPr lang="en-US" sz="2400" dirty="0">
                <a:latin typeface="Calibri"/>
                <a:ea typeface="+mn-lt"/>
                <a:cs typeface="+mn-lt"/>
              </a:rPr>
              <a:t>– </a:t>
            </a:r>
            <a:r>
              <a:rPr lang="en-US" sz="2400" i="1" dirty="0">
                <a:latin typeface="Calibri"/>
                <a:ea typeface="+mn-lt"/>
                <a:cs typeface="+mn-lt"/>
              </a:rPr>
              <a:t>defend against attempts to silence whistleblowers investigating day-to-day activities of industrial farms</a:t>
            </a:r>
            <a:endParaRPr lang="en-US" sz="2400" i="1" dirty="0"/>
          </a:p>
          <a:p>
            <a:pPr marL="742950" lvl="1" indent="-285750">
              <a:buFont typeface="Arial"/>
              <a:buChar char="•"/>
            </a:pPr>
            <a:endParaRPr lang="en-US" sz="2400" i="1" dirty="0">
              <a:latin typeface="Calibri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b="1" dirty="0">
                <a:latin typeface="Calibri"/>
                <a:cs typeface="Arial"/>
              </a:rPr>
              <a:t>Right to Farm – </a:t>
            </a:r>
            <a:r>
              <a:rPr lang="en-US" sz="2400" i="1" dirty="0">
                <a:latin typeface="Calibri"/>
                <a:cs typeface="Arial"/>
              </a:rPr>
              <a:t>defend</a:t>
            </a:r>
            <a:r>
              <a:rPr lang="en-US" sz="2400" b="1" i="1" dirty="0">
                <a:latin typeface="Calibri"/>
                <a:cs typeface="Arial"/>
              </a:rPr>
              <a:t> </a:t>
            </a:r>
            <a:r>
              <a:rPr lang="en-US" sz="2400" i="1" dirty="0">
                <a:latin typeface="Calibri"/>
                <a:cs typeface="Arial"/>
              </a:rPr>
              <a:t>against attempts to limit the ability of local </a:t>
            </a:r>
            <a:r>
              <a:rPr lang="en-US" sz="2400" i="1" dirty="0" err="1">
                <a:latin typeface="Calibri"/>
                <a:cs typeface="Arial"/>
              </a:rPr>
              <a:t>govs</a:t>
            </a:r>
            <a:r>
              <a:rPr lang="en-US" sz="2400" i="1" dirty="0">
                <a:latin typeface="Calibri"/>
                <a:cs typeface="Arial"/>
              </a:rPr>
              <a:t> to regulate conditions on farms and limit the ability to seek damages from an agricultural operation</a:t>
            </a:r>
          </a:p>
          <a:p>
            <a:endParaRPr lang="en-US" dirty="0">
              <a:latin typeface="Calibri"/>
              <a:cs typeface="Arial"/>
            </a:endParaRPr>
          </a:p>
        </p:txBody>
      </p:sp>
      <p:pic>
        <p:nvPicPr>
          <p:cNvPr id="4" name="Picture 4" descr="A close up of a dog sticking its head out of a wire fence&#10;&#10;Description generated with high confidence">
            <a:extLst>
              <a:ext uri="{FF2B5EF4-FFF2-40B4-BE49-F238E27FC236}">
                <a16:creationId xmlns:a16="http://schemas.microsoft.com/office/drawing/2014/main" id="{CC923A22-0517-471A-8817-FE7EE4BB3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252" y="2433400"/>
            <a:ext cx="4502523" cy="217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22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D696C-48E9-40C0-AAF5-9A83D7C6C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F59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Effort Highlights </a:t>
            </a:r>
            <a:endParaRPr lang="en-US" sz="3600" b="1" i="1" dirty="0">
              <a:solidFill>
                <a:srgbClr val="F59F1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5E6B74-61D0-41C0-B06B-1696895EAE53}"/>
              </a:ext>
            </a:extLst>
          </p:cNvPr>
          <p:cNvSpPr txBox="1"/>
          <p:nvPr/>
        </p:nvSpPr>
        <p:spPr>
          <a:xfrm>
            <a:off x="614289" y="1614560"/>
            <a:ext cx="4764258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Breed Specific Legislation (BSL)</a:t>
            </a:r>
          </a:p>
          <a:p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ASPCA mission: Keep Pets and People Together</a:t>
            </a:r>
          </a:p>
          <a:p>
            <a:pPr marL="285750" indent="-285750">
              <a:buFontTx/>
              <a:buChar char="-"/>
            </a:pP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Springfield, MO Pit Bull Ban Repeal</a:t>
            </a:r>
          </a:p>
          <a:p>
            <a:pPr marL="285750" indent="-285750">
              <a:buFontTx/>
              <a:buChar char="-"/>
            </a:pP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Liberty, MO Pit Bull Ban Repeal</a:t>
            </a:r>
          </a:p>
          <a:p>
            <a:pPr marL="285750" indent="-285750">
              <a:buFontTx/>
              <a:buChar char="-"/>
            </a:pP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Parma, OH Attempted Pit Bull Ban Repeal </a:t>
            </a:r>
          </a:p>
        </p:txBody>
      </p:sp>
      <p:pic>
        <p:nvPicPr>
          <p:cNvPr id="2050" name="Picture 2" descr="https://dl.boxcloud.com/api/2.0/internal_files/429529890720/versions/454109369520/representations/jpg_paged_2048x2048/content/1.jpg?access_token=1!Om2uKf0IJerkDRiCIOnuhSW5G_-xakCZ2cFgs4mUhSXlgK9VWbvhVqARo2Qo8h1-yeqnNl_z2BPcyepfF37P2ZE1wlqPJVzQlV-fwV8sFQ2_ZpaMkbHcL1AndSCf5LHNGByUoCY24MZr5Yb7WhVTTiHK-jfmnhU8dofJrtK04dLJyt4o2Pks-vrbndgQHCzEIHvAecfcvu2ltQu1n3dN-d3-q28zwCqOuzCePOTkz1zye8J_5ZfBKCYZHFPzcY7JDo6s4V0nNV_Karx9uu_WWvDliY2ClFTXRgVcefk4AAdffW4RenpkwOvRs-CejYZryAxNZbhKWwddUzSXDamIVdOIvyaRvDZS7UUgLcBYTgMFlR_2d2cyQbZrxIrQgXJkIZ5tFE49lqDUs3S3-bPd8uSj-noa6dABjVPqyjrm1VY1rzLP6iD67pV7VNmknF-_GWHYg6WIcjp9yGz1XqsKO9K-PlhncTq9nck5mqDHEB_K3q8sjLNI72O_0OgTkoDeU8UI1m4Vsg66I1w8fVESYK5SmTHm0jzcN7ygNQDyOKeIIIGWAK9z7q53hin26IaT&amp;box_client_name=box-content-preview&amp;box_client_version=2.19.1">
            <a:extLst>
              <a:ext uri="{FF2B5EF4-FFF2-40B4-BE49-F238E27FC236}">
                <a16:creationId xmlns:a16="http://schemas.microsoft.com/office/drawing/2014/main" id="{DEA62750-2B3A-4883-92BB-109A9F391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47" y="1614560"/>
            <a:ext cx="6199164" cy="46493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095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9CA4AC-8566-43FA-A400-711BE9EAF9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1" r="-2" b="16248"/>
          <a:stretch/>
        </p:blipFill>
        <p:spPr>
          <a:xfrm>
            <a:off x="681537" y="2771677"/>
            <a:ext cx="3347767" cy="3347769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ABC0D5-9062-423D-BB2F-CAC19B1C58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>
          <a:xfrm>
            <a:off x="4576589" y="2874888"/>
            <a:ext cx="3244556" cy="3244558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4D0BC8-E759-4CA4-AFDC-D8DBD2A70AEB}"/>
              </a:ext>
            </a:extLst>
          </p:cNvPr>
          <p:cNvSpPr txBox="1"/>
          <p:nvPr/>
        </p:nvSpPr>
        <p:spPr>
          <a:xfrm>
            <a:off x="5025678" y="2174778"/>
            <a:ext cx="295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Audrey Tamez, Director of Legislative Engagement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EF5DCD-B659-4A9D-8A21-F4DB9A286A1C}"/>
              </a:ext>
            </a:extLst>
          </p:cNvPr>
          <p:cNvSpPr txBox="1"/>
          <p:nvPr/>
        </p:nvSpPr>
        <p:spPr>
          <a:xfrm>
            <a:off x="1253983" y="2174779"/>
            <a:ext cx="2202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Kathryn Kopanke, Outreach Manager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3E6A93-011C-4300-B5A2-5B4192B090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430" y="3076331"/>
            <a:ext cx="3244556" cy="3244556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B081EA-1D54-437B-BC06-705B1AC82CE2}"/>
              </a:ext>
            </a:extLst>
          </p:cNvPr>
          <p:cNvSpPr txBox="1"/>
          <p:nvPr/>
        </p:nvSpPr>
        <p:spPr>
          <a:xfrm>
            <a:off x="8974802" y="2125346"/>
            <a:ext cx="2202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Alex Cerussi, Outreach Manager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FA2FA6-79F9-4EE7-A2F8-69182014FB3B}"/>
              </a:ext>
            </a:extLst>
          </p:cNvPr>
          <p:cNvSpPr txBox="1"/>
          <p:nvPr/>
        </p:nvSpPr>
        <p:spPr>
          <a:xfrm>
            <a:off x="2599041" y="537113"/>
            <a:ext cx="6720805" cy="46166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ASPCA Legislative Engagement Team </a:t>
            </a:r>
          </a:p>
        </p:txBody>
      </p:sp>
    </p:spTree>
    <p:extLst>
      <p:ext uri="{BB962C8B-B14F-4D97-AF65-F5344CB8AC3E}">
        <p14:creationId xmlns:p14="http://schemas.microsoft.com/office/powerpoint/2010/main" val="366431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5C1D-882E-4A82-9507-FA9E9DA2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1" kern="1200" dirty="0">
                <a:solidFill>
                  <a:srgbClr val="F59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Do We Lobby for Animals?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9EDD4F8-4BFA-448E-ADE0-4B4DF0BDEB72}"/>
              </a:ext>
            </a:extLst>
          </p:cNvPr>
          <p:cNvSpPr txBox="1"/>
          <p:nvPr/>
        </p:nvSpPr>
        <p:spPr>
          <a:xfrm>
            <a:off x="655321" y="257503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33679" indent="-2286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233679" algn="l"/>
              </a:tabLst>
            </a:pPr>
            <a:r>
              <a:rPr lang="en-US" sz="2500" spc="-15" dirty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US" sz="2500" spc="-2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500" spc="-15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500" spc="-1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5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spc="-15" dirty="0">
                <a:latin typeface="Calibri" panose="020F0502020204030204" pitchFamily="34" charset="0"/>
                <a:cs typeface="Calibri" panose="020F0502020204030204" pitchFamily="34" charset="0"/>
              </a:rPr>
              <a:t>laws,</a:t>
            </a:r>
            <a:r>
              <a:rPr lang="en-US" sz="2500" spc="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500" spc="-15" dirty="0">
                <a:latin typeface="Calibri" panose="020F0502020204030204" pitchFamily="34" charset="0"/>
                <a:cs typeface="Calibri" panose="020F0502020204030204" pitchFamily="34" charset="0"/>
              </a:rPr>
              <a:t>nima</a:t>
            </a:r>
            <a:r>
              <a:rPr lang="en-US" sz="2500" spc="-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500" spc="-1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500" spc="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spc="-2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500" spc="-15" dirty="0">
                <a:latin typeface="Calibri" panose="020F0502020204030204" pitchFamily="34" charset="0"/>
                <a:cs typeface="Calibri" panose="020F0502020204030204" pitchFamily="34" charset="0"/>
              </a:rPr>
              <a:t>ave</a:t>
            </a:r>
            <a:r>
              <a:rPr lang="en-US" sz="25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spc="-20" dirty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en-US" sz="2500" spc="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spc="-1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500" spc="-1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500" spc="-20" dirty="0">
                <a:latin typeface="Calibri" panose="020F0502020204030204" pitchFamily="34" charset="0"/>
                <a:cs typeface="Calibri" panose="020F0502020204030204" pitchFamily="34" charset="0"/>
              </a:rPr>
              <a:t>rm</a:t>
            </a:r>
            <a:r>
              <a:rPr lang="en-US" sz="2500" spc="-15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500" spc="-1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500" spc="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spc="-2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500" spc="-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500" spc="-15" dirty="0">
                <a:latin typeface="Calibri" panose="020F0502020204030204" pitchFamily="34" charset="0"/>
                <a:cs typeface="Calibri" panose="020F0502020204030204" pitchFamily="34" charset="0"/>
              </a:rPr>
              <a:t>ot</a:t>
            </a:r>
            <a:r>
              <a:rPr lang="en-US" sz="2500" spc="-1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500" spc="-15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500" spc="-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500" spc="-1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500" spc="-15" dirty="0">
                <a:latin typeface="Calibri" panose="020F0502020204030204" pitchFamily="34" charset="0"/>
                <a:cs typeface="Calibri" panose="020F0502020204030204" pitchFamily="34" charset="0"/>
              </a:rPr>
              <a:t>on.</a:t>
            </a:r>
          </a:p>
          <a:p>
            <a:pPr marL="12700" indent="-2286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233679" algn="l"/>
              </a:tabLst>
            </a:pP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3679" indent="-2286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33679" algn="l"/>
              </a:tabLst>
            </a:pPr>
            <a:r>
              <a:rPr lang="en-US" sz="2500" spc="-20" dirty="0">
                <a:latin typeface="Calibri" panose="020F0502020204030204" pitchFamily="34" charset="0"/>
                <a:cs typeface="Calibri" panose="020F0502020204030204" pitchFamily="34" charset="0"/>
              </a:rPr>
              <a:t>Anima</a:t>
            </a:r>
            <a:r>
              <a:rPr lang="en-US" sz="2500" spc="-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500" spc="-1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spc="-15" dirty="0">
                <a:latin typeface="Calibri" panose="020F0502020204030204" pitchFamily="34" charset="0"/>
                <a:cs typeface="Calibri" panose="020F0502020204030204" pitchFamily="34" charset="0"/>
              </a:rPr>
              <a:t>ca</a:t>
            </a:r>
            <a:r>
              <a:rPr lang="en-US" sz="2500" spc="-2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500" spc="-15" dirty="0"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500" spc="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500" spc="-15" dirty="0">
                <a:latin typeface="Calibri" panose="020F0502020204030204" pitchFamily="34" charset="0"/>
                <a:cs typeface="Calibri" panose="020F0502020204030204" pitchFamily="34" charset="0"/>
              </a:rPr>
              <a:t>dvocate</a:t>
            </a:r>
            <a:r>
              <a:rPr lang="en-US" sz="2500" spc="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spc="-15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spc="-15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500" spc="-1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500" spc="-20" dirty="0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25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500" spc="-10" dirty="0">
                <a:latin typeface="Calibri" panose="020F0502020204030204" pitchFamily="34" charset="0"/>
                <a:cs typeface="Calibri" panose="020F0502020204030204" pitchFamily="34" charset="0"/>
              </a:rPr>
              <a:t>lv</a:t>
            </a:r>
            <a:r>
              <a:rPr lang="en-US" sz="25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500" spc="-10" dirty="0">
                <a:latin typeface="Calibri" panose="020F0502020204030204" pitchFamily="34" charset="0"/>
                <a:cs typeface="Calibri" panose="020F0502020204030204" pitchFamily="34" charset="0"/>
              </a:rPr>
              <a:t>s.</a:t>
            </a:r>
          </a:p>
          <a:p>
            <a:pPr marL="233679" indent="-2286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33679" algn="l"/>
              </a:tabLst>
            </a:pP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3679" indent="-2286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33679" algn="l"/>
              </a:tabLst>
            </a:pPr>
            <a:r>
              <a:rPr lang="en-US" sz="2500" spc="-20" dirty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en-US" sz="25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spc="-1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500" spc="-20" dirty="0"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en-US" sz="25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spc="-20" dirty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en-US" sz="2500" spc="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spc="-2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500" spc="-3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500" spc="-20" dirty="0">
                <a:latin typeface="Calibri" panose="020F0502020204030204" pitchFamily="34" charset="0"/>
                <a:cs typeface="Calibri" panose="020F0502020204030204" pitchFamily="34" charset="0"/>
              </a:rPr>
              <a:t>RY</a:t>
            </a:r>
            <a:r>
              <a:rPr lang="en-US" sz="25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spc="-15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500" spc="-5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500" spc="-15" dirty="0">
                <a:latin typeface="Calibri" panose="020F0502020204030204" pitchFamily="34" charset="0"/>
                <a:cs typeface="Calibri" panose="020F0502020204030204" pitchFamily="34" charset="0"/>
              </a:rPr>
              <a:t>luent</a:t>
            </a:r>
            <a:r>
              <a:rPr lang="en-US" sz="2500" spc="-5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500" spc="-10" dirty="0">
                <a:latin typeface="Calibri" panose="020F0502020204030204" pitchFamily="34" charset="0"/>
                <a:cs typeface="Calibri" panose="020F0502020204030204" pitchFamily="34" charset="0"/>
              </a:rPr>
              <a:t>al!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C64075-CF06-4984-A566-65EA9888BA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4" r="1974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1761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90100-165C-4E37-B168-1D7909885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61861"/>
            <a:ext cx="10363200" cy="1143000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Who Can Lobby?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 ‘Cans’ and ‘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Cannots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246B0F-D4CD-4A1A-8D79-D7E7975E9CCD}"/>
              </a:ext>
            </a:extLst>
          </p:cNvPr>
          <p:cNvSpPr txBox="1"/>
          <p:nvPr/>
        </p:nvSpPr>
        <p:spPr>
          <a:xfrm>
            <a:off x="1505243" y="2096086"/>
            <a:ext cx="7891975" cy="34470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>
                <a:latin typeface="Calibri"/>
                <a:cs typeface="Calibri"/>
              </a:rPr>
              <a:t>Can a non-profit and its members advocate for animal welfare legislation to a legislator's office? </a:t>
            </a:r>
            <a:r>
              <a:rPr lang="en-US" sz="2500" b="1" dirty="0">
                <a:latin typeface="Calibri"/>
                <a:cs typeface="Calibri"/>
              </a:rPr>
              <a:t>Yes!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Can a non-profit invite elected officials out for a visit at their facility? 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Yes!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b="1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>
                <a:latin typeface="Calibri"/>
                <a:cs typeface="Calibri"/>
              </a:rPr>
              <a:t>* Remember, you're all voters and it's your duty to build this relationship!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504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CC96-1CCF-436F-BF80-3196269C1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Why Should YOU Lobby?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F0570E-7601-454E-B198-D352E9032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012" y="1621514"/>
            <a:ext cx="4343073" cy="3680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0734D9-6CB7-416A-8E79-DD5D82B0A10F}"/>
              </a:ext>
            </a:extLst>
          </p:cNvPr>
          <p:cNvSpPr txBox="1"/>
          <p:nvPr/>
        </p:nvSpPr>
        <p:spPr>
          <a:xfrm>
            <a:off x="6578012" y="5470613"/>
            <a:ext cx="5018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Leaders of Heart of Phoenix Equine Rescue, WV,  visited with then-Representative Evan Jenkins, in D.C. and came back before a crucial vote to show their dedication to ending horse slaughter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A9815D-0289-46EA-AE18-EDD0302D83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29" y="1453169"/>
            <a:ext cx="3526168" cy="4220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9A77B6-19FB-4B2B-9208-F6373C73BD63}"/>
              </a:ext>
            </a:extLst>
          </p:cNvPr>
          <p:cNvSpPr txBox="1"/>
          <p:nvPr/>
        </p:nvSpPr>
        <p:spPr>
          <a:xfrm>
            <a:off x="914400" y="5673913"/>
            <a:ext cx="4187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Bob White of Owl Hollow Farm, MO, hosted his legislator out for a farm tour and discussed the importance of passing the SAFE Act and the HEART Act </a:t>
            </a:r>
          </a:p>
        </p:txBody>
      </p:sp>
    </p:spTree>
    <p:extLst>
      <p:ext uri="{BB962C8B-B14F-4D97-AF65-F5344CB8AC3E}">
        <p14:creationId xmlns:p14="http://schemas.microsoft.com/office/powerpoint/2010/main" val="1068811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2341" y="371376"/>
            <a:ext cx="8208670" cy="615553"/>
          </a:xfrm>
        </p:spPr>
        <p:txBody>
          <a:bodyPr/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Effective Means of Advocacy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3667" y="1188999"/>
            <a:ext cx="8329676" cy="3200876"/>
          </a:xfrm>
        </p:spPr>
        <p:txBody>
          <a:bodyPr/>
          <a:lstStyle/>
          <a:p>
            <a:pPr marL="984250" lvl="1" indent="-514350">
              <a:lnSpc>
                <a:spcPct val="150000"/>
              </a:lnSpc>
              <a:spcAft>
                <a:spcPts val="1200"/>
              </a:spcAft>
              <a:buAutoNum type="arabicPeriod"/>
              <a:tabLst>
                <a:tab pos="469900" algn="l"/>
              </a:tabLs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In-district Meetings</a:t>
            </a:r>
          </a:p>
          <a:p>
            <a:pPr marL="984250" lvl="1" indent="-514350">
              <a:lnSpc>
                <a:spcPct val="150000"/>
              </a:lnSpc>
              <a:spcAft>
                <a:spcPts val="1200"/>
              </a:spcAft>
              <a:buAutoNum type="arabicPeriod"/>
              <a:tabLst>
                <a:tab pos="469900" algn="l"/>
              </a:tabLst>
            </a:pPr>
            <a:r>
              <a:rPr lang="en-US" sz="2400" b="1">
                <a:latin typeface="Calibri"/>
                <a:cs typeface="Calibri"/>
              </a:rPr>
              <a:t>Invite Your Legislator Out to Your Facility</a:t>
            </a:r>
          </a:p>
          <a:p>
            <a:pPr marL="984250" lvl="1" indent="-514350">
              <a:lnSpc>
                <a:spcPct val="150000"/>
              </a:lnSpc>
              <a:spcAft>
                <a:spcPts val="1200"/>
              </a:spcAft>
              <a:buAutoNum type="arabicPeriod"/>
              <a:tabLst>
                <a:tab pos="469900" algn="l"/>
              </a:tabLs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Social Media</a:t>
            </a:r>
          </a:p>
          <a:p>
            <a:pPr marL="984250" lvl="1" indent="-514350">
              <a:lnSpc>
                <a:spcPct val="150000"/>
              </a:lnSpc>
              <a:spcAft>
                <a:spcPts val="1200"/>
              </a:spcAft>
              <a:buAutoNum type="arabicPeriod"/>
              <a:tabLst>
                <a:tab pos="469900" algn="l"/>
              </a:tabLs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Letter Writing</a:t>
            </a:r>
          </a:p>
          <a:p>
            <a:pPr marL="984250" lvl="1" indent="-514350">
              <a:lnSpc>
                <a:spcPct val="150000"/>
              </a:lnSpc>
              <a:spcAft>
                <a:spcPts val="1200"/>
              </a:spcAft>
              <a:buAutoNum type="arabicPeriod"/>
              <a:tabLst>
                <a:tab pos="469900" algn="l"/>
              </a:tabLs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Letters to the Editor</a:t>
            </a:r>
          </a:p>
          <a:p>
            <a:pPr marL="984250" lvl="1" indent="-514350">
              <a:lnSpc>
                <a:spcPct val="150000"/>
              </a:lnSpc>
              <a:spcAft>
                <a:spcPts val="1200"/>
              </a:spcAft>
              <a:buAutoNum type="arabicPeriod"/>
              <a:tabLst>
                <a:tab pos="469900" algn="l"/>
              </a:tabLs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Phone Calls</a:t>
            </a:r>
          </a:p>
          <a:p>
            <a:pPr marL="984250" lvl="1" indent="-514350">
              <a:lnSpc>
                <a:spcPct val="150000"/>
              </a:lnSpc>
              <a:spcAft>
                <a:spcPts val="1200"/>
              </a:spcAft>
              <a:buAutoNum type="arabicPeriod"/>
              <a:tabLst>
                <a:tab pos="469900" algn="l"/>
              </a:tabLs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Encourage Your Volunteers to Get Involved!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999" y="1308295"/>
            <a:ext cx="3930602" cy="3081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518" y="3911577"/>
            <a:ext cx="3429000" cy="2187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750" y="2946423"/>
            <a:ext cx="3545787" cy="2335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7397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756013" y="2207528"/>
            <a:ext cx="5383176" cy="4650472"/>
          </a:xfrm>
          <a:prstGeom prst="rect">
            <a:avLst/>
          </a:prstGeom>
        </p:spPr>
        <p:txBody>
          <a:bodyPr/>
          <a:lstStyle>
            <a:lvl1pPr marL="111125" indent="-111125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313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2pPr>
            <a:lvl3pPr marL="571500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801688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10318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14890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6pPr>
            <a:lvl7pPr marL="19462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7pPr>
            <a:lvl8pPr marL="24034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8pPr>
            <a:lvl9pPr marL="28606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Times" pitchFamily="29" charset="0"/>
              <a:buNone/>
            </a:pP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37994" y="2022996"/>
            <a:ext cx="5609228" cy="4138679"/>
          </a:xfrm>
          <a:prstGeom prst="rect">
            <a:avLst/>
          </a:prstGeom>
        </p:spPr>
        <p:txBody>
          <a:bodyPr/>
          <a:lstStyle>
            <a:lvl1pPr marL="111125" indent="-111125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313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2pPr>
            <a:lvl3pPr marL="571500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801688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10318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14890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6pPr>
            <a:lvl7pPr marL="19462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7pPr>
            <a:lvl8pPr marL="24034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8pPr>
            <a:lvl9pPr marL="28606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eaLnBrk="0" hangingPunct="0">
              <a:buFont typeface="Times" pitchFamily="29" charset="0"/>
              <a:buNone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8897" y="289838"/>
            <a:ext cx="113961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>
                <a:solidFill>
                  <a:srgbClr val="F59F13"/>
                </a:solidFill>
                <a:latin typeface="Calibri" panose="020F0502020204030204"/>
              </a:rPr>
              <a:t>ASPCA District Captain Program</a:t>
            </a:r>
          </a:p>
          <a:p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243" y="1114708"/>
            <a:ext cx="4906659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Communicate animal protection issues to legislators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Organize 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Recruit volunteers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Drive social media campaigns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Be an ASPCA voice in your district</a:t>
            </a:r>
          </a:p>
          <a:p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US" sz="2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463" y="1266694"/>
            <a:ext cx="4420868" cy="339408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02" y="3451968"/>
            <a:ext cx="4491987" cy="305786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9781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1" b="15263"/>
          <a:stretch/>
        </p:blipFill>
        <p:spPr>
          <a:xfrm rot="5400000">
            <a:off x="-533286" y="1161263"/>
            <a:ext cx="3868615" cy="2166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latin typeface="Calibri" panose="020F0502020204030204" pitchFamily="34" charset="0"/>
              </a:rPr>
              <a:t>Horse Action Team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38" r="10527" b="15035"/>
          <a:stretch/>
        </p:blipFill>
        <p:spPr>
          <a:xfrm>
            <a:off x="298208" y="3727938"/>
            <a:ext cx="4344130" cy="2758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677437" y="1346514"/>
            <a:ext cx="47780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The Horse Action Team (HAT) is made up of almost 3,000 volunteer equine welfare animal advocates from across the country.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The main goal of the HAT is to put an end the horse slaughter for human consumption in America and the shipment of U.S. horses abroad for that purpose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Sign up </a:t>
            </a:r>
            <a:r>
              <a:rPr lang="en-US" sz="2400" dirty="0">
                <a:latin typeface="Calibri" panose="020F0502020204030204" pitchFamily="34" charset="0"/>
                <a:hlinkClick r:id="rId4"/>
              </a:rPr>
              <a:t>here</a:t>
            </a:r>
            <a:r>
              <a:rPr lang="en-US" sz="2400" dirty="0">
                <a:latin typeface="Calibri" panose="020F0502020204030204" pitchFamily="34" charset="0"/>
              </a:rPr>
              <a:t> today!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6" t="29509" r="38679" b="204"/>
          <a:stretch/>
        </p:blipFill>
        <p:spPr>
          <a:xfrm>
            <a:off x="10455499" y="2848167"/>
            <a:ext cx="1365160" cy="3371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8" t="8249" r="8656" b="5210"/>
          <a:stretch/>
        </p:blipFill>
        <p:spPr>
          <a:xfrm>
            <a:off x="2784482" y="1718330"/>
            <a:ext cx="2849781" cy="2259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7927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latin typeface="Calibri" panose="020F0502020204030204" pitchFamily="34" charset="0"/>
              </a:rPr>
              <a:t>Regional Advocacy Field Team Volunteer Program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3F7713-DD33-432A-B60D-1BF6CB9176CD}"/>
              </a:ext>
            </a:extLst>
          </p:cNvPr>
          <p:cNvSpPr txBox="1"/>
          <p:nvPr/>
        </p:nvSpPr>
        <p:spPr>
          <a:xfrm>
            <a:off x="5781822" y="1368763"/>
            <a:ext cx="54957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RAFT is national volunteer program for volunteers who will work hand-in-hand with the District Captain in their area to actively engage on ASPCA priority legislation.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RAFT Activities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organizing and participating in phone banking projects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Drafting letters for Letters to the Editor (LTE) banks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Attending and helping organize advocacy events and in-district lobby meetings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Driving social media advocacy campaigns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Supporting ballot measure 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Sending personal letters to their legislators</a:t>
            </a:r>
          </a:p>
        </p:txBody>
      </p:sp>
      <p:pic>
        <p:nvPicPr>
          <p:cNvPr id="4098" name="Picture 2" descr="https://dl.boxcloud.com/api/2.0/internal_files/432713352476/versions/457482684476/representations/jpg_paged_2048x2048/content/1.jpg?access_token=1!dD8KCWmR_lwncGDIPTonFBhY1ZrsFVD56o_glPxVFr06vluMDmCae61fSFkplP9mNMh4gUfCHILXCJ5zfcC1R-E9sNDZotgrVvmW2ABGV8vOMKakR43k7XHt468hcEe61T8uGFwxSk80lRorxw7DneSCAU-x0i2XeahkffzfPe-Xylr9Cm8VhvOu5Ukl9SNyzjuH3PlpFOoFXr2CkH_MLIQNou3Up_DanIMwNhY9WaefrmMbccFzLU2MDBqT2ShdHCl0RUbX7s4Ip5OVr7QSW77SOZ5W9JO3arVjZNLaVcjL-o5TPkQr8kI_RLWmgMu3_3RATt4ELIP5zMCF9yAa_j1jM-kadws7Dr7GtRkC0VD_viCHkslU0E39zjGqrGmaI0caDFXAbhdmPnSzUdY3g7le9Eyj_y4LG-HWz_MX8C9u8CTdbpD5O7oU9q8OXVAQGRo9CS_R35Blc0D7NOcSbuCBvoulIZclV3PKoR3wgqjP2LTX97_-NBpfQ5FIjyeuKFdxK7vfO33k6514etlUuIOX6w58Tzp2EfrVVzmRppd_RK05ektlQU1pqrow3q1P&amp;box_client_name=box-content-preview&amp;box_client_version=2.19.1">
            <a:extLst>
              <a:ext uri="{FF2B5EF4-FFF2-40B4-BE49-F238E27FC236}">
                <a16:creationId xmlns:a16="http://schemas.microsoft.com/office/drawing/2014/main" id="{0633B509-8766-4FBD-896F-0369567AF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71830" y="2888454"/>
            <a:ext cx="3041180" cy="3678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232" t="13256" r="36677" b="12575"/>
          <a:stretch/>
        </p:blipFill>
        <p:spPr>
          <a:xfrm>
            <a:off x="337317" y="1275317"/>
            <a:ext cx="2926388" cy="2487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5648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B6E8-BB1C-4AC7-A325-135A45250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59F13"/>
                </a:solidFill>
                <a:latin typeface="Calibri"/>
                <a:cs typeface="Calibri"/>
              </a:rPr>
              <a:t>What Can You Expect Next?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129D0-1853-499C-9FE5-809FF2EC61CB}"/>
              </a:ext>
            </a:extLst>
          </p:cNvPr>
          <p:cNvSpPr txBox="1"/>
          <p:nvPr/>
        </p:nvSpPr>
        <p:spPr>
          <a:xfrm>
            <a:off x="1554568" y="2866447"/>
            <a:ext cx="4389120" cy="32778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latin typeface="Calibri"/>
                <a:cs typeface="Calibri"/>
              </a:rPr>
              <a:t>Copy of PowerPoint to share with your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latin typeface="Calibri"/>
                <a:cs typeface="Calibri"/>
              </a:rPr>
              <a:t>District/State-Specific Advocacy Asks &amp; Information on Your Legislators </a:t>
            </a: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latin typeface="Calibri"/>
                <a:cs typeface="Calibri"/>
              </a:rPr>
              <a:t>Our Assistance With Your Advocacy Needs</a:t>
            </a:r>
          </a:p>
        </p:txBody>
      </p:sp>
      <p:pic>
        <p:nvPicPr>
          <p:cNvPr id="3074" name="Picture 2" descr="Image result for follow up">
            <a:extLst>
              <a:ext uri="{FF2B5EF4-FFF2-40B4-BE49-F238E27FC236}">
                <a16:creationId xmlns:a16="http://schemas.microsoft.com/office/drawing/2014/main" id="{3302379D-0829-41D1-BD0C-65FD1AC26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676" y="1716258"/>
            <a:ext cx="4088383" cy="399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C8B4ED-3482-4193-BA0E-BC43399DF396}"/>
              </a:ext>
            </a:extLst>
          </p:cNvPr>
          <p:cNvSpPr txBox="1"/>
          <p:nvPr/>
        </p:nvSpPr>
        <p:spPr>
          <a:xfrm>
            <a:off x="425571" y="1446362"/>
            <a:ext cx="6668217" cy="115416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300" dirty="0">
                <a:latin typeface="Calibri"/>
              </a:rPr>
              <a:t>YOU HAVE TO SIGN-UP TO RECIEVE EMAILS FROM US! </a:t>
            </a:r>
          </a:p>
          <a:p>
            <a:r>
              <a:rPr lang="en-US" sz="2300" b="1" dirty="0">
                <a:latin typeface="Calibri"/>
              </a:rPr>
              <a:t>Email </a:t>
            </a:r>
            <a:r>
              <a:rPr lang="en-US" sz="2300" b="1" dirty="0">
                <a:latin typeface="Calibri"/>
                <a:hlinkClick r:id="rId4"/>
              </a:rPr>
              <a:t>grassroots@aspca.org</a:t>
            </a:r>
            <a:r>
              <a:rPr lang="en-US" sz="2300" b="1" dirty="0">
                <a:latin typeface="Calibri"/>
              </a:rPr>
              <a:t> so that we have permission to follow-up with you! </a:t>
            </a:r>
            <a:endParaRPr lang="en-US" sz="2300" b="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6475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D592D-DA0A-46F7-B33A-A7808ED82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Having Issues in Your Community?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0ABF87-358C-487F-9EC7-823805C8F6DB}"/>
              </a:ext>
            </a:extLst>
          </p:cNvPr>
          <p:cNvSpPr txBox="1"/>
          <p:nvPr/>
        </p:nvSpPr>
        <p:spPr>
          <a:xfrm>
            <a:off x="1043797" y="1460740"/>
            <a:ext cx="721455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Email us at </a:t>
            </a:r>
            <a:r>
              <a:rPr lang="en-US" sz="2000" dirty="0">
                <a:hlinkClick r:id="rId2"/>
              </a:rPr>
              <a:t>grassroots@aspca.org</a:t>
            </a:r>
            <a:r>
              <a:rPr lang="en-US" sz="2000" dirty="0"/>
              <a:t> and we'll connect you with the right folks at the A!</a:t>
            </a:r>
          </a:p>
        </p:txBody>
      </p:sp>
      <p:pic>
        <p:nvPicPr>
          <p:cNvPr id="4" name="Picture 4" descr="A close up of a dog that is looking at the camera&#10;&#10;Description generated with very high confidence">
            <a:extLst>
              <a:ext uri="{FF2B5EF4-FFF2-40B4-BE49-F238E27FC236}">
                <a16:creationId xmlns:a16="http://schemas.microsoft.com/office/drawing/2014/main" id="{E0397ECA-1088-4BD5-AE74-BD0D198A4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04" y="2367011"/>
            <a:ext cx="6452558" cy="3101638"/>
          </a:xfrm>
          <a:prstGeom prst="rect">
            <a:avLst/>
          </a:prstGeom>
        </p:spPr>
      </p:pic>
      <p:pic>
        <p:nvPicPr>
          <p:cNvPr id="6" name="Picture 6" descr="A person holding a dog&#10;&#10;Description generated with very high confidence">
            <a:extLst>
              <a:ext uri="{FF2B5EF4-FFF2-40B4-BE49-F238E27FC236}">
                <a16:creationId xmlns:a16="http://schemas.microsoft.com/office/drawing/2014/main" id="{5E9E04BA-6833-46EB-8D3A-0BD7EBC7C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079" y="2341470"/>
            <a:ext cx="4698521" cy="312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30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Questions?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08" y="1453169"/>
            <a:ext cx="3805464" cy="507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74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942535" y="365125"/>
            <a:ext cx="4913041" cy="1692794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4400" b="1" kern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Congress?</a:t>
            </a:r>
          </a:p>
        </p:txBody>
      </p:sp>
      <p:sp>
        <p:nvSpPr>
          <p:cNvPr id="8195" name="Text Placeholder 4"/>
          <p:cNvSpPr>
            <a:spLocks noGrp="1"/>
          </p:cNvSpPr>
          <p:nvPr>
            <p:ph type="body" sz="half" idx="3"/>
          </p:nvPr>
        </p:nvSpPr>
        <p:spPr>
          <a:xfrm>
            <a:off x="864974" y="2057919"/>
            <a:ext cx="3840085" cy="3462228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U.S. House of Representatives</a:t>
            </a:r>
            <a:r>
              <a:rPr lang="en-US" sz="2500" kern="1200" dirty="0">
                <a:latin typeface="Calibri" panose="020F0502020204030204" pitchFamily="34" charset="0"/>
                <a:cs typeface="Calibri" panose="020F0502020204030204" pitchFamily="34" charset="0"/>
              </a:rPr>
              <a:t>: 435 legislators (1 per 750,000 constituents); elected to 2 year terms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U.S. Senate: </a:t>
            </a:r>
            <a:r>
              <a:rPr lang="en-US" sz="2500" kern="1200" dirty="0">
                <a:latin typeface="Calibri" panose="020F0502020204030204" pitchFamily="34" charset="0"/>
                <a:cs typeface="Calibri" panose="020F0502020204030204" pitchFamily="34" charset="0"/>
              </a:rPr>
              <a:t>100 members (2 per state); elected to 6 year terms</a:t>
            </a:r>
          </a:p>
        </p:txBody>
      </p:sp>
      <p:pic>
        <p:nvPicPr>
          <p:cNvPr id="8196" name="Picture 8" descr="C:\Documents and Settings\nperry\Local Settings\Temporary Internet Files\Content.IE5\5W7J7Z74\MP900401101[1].jpg"/>
          <p:cNvPicPr>
            <a:picLocks noChangeAspect="1" noChangeArrowheads="1"/>
          </p:cNvPicPr>
          <p:nvPr/>
        </p:nvPicPr>
        <p:blipFill rotWithShape="1">
          <a:blip r:embed="rId3" cstate="print"/>
          <a:srcRect t="3319" r="2" b="2"/>
          <a:stretch/>
        </p:blipFill>
        <p:spPr bwMode="auto">
          <a:xfrm>
            <a:off x="5933137" y="11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</p:spTree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7EB0B-1AB9-47E8-8349-78090D3A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Legislative Engagement Contact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3111B5-E3DD-406E-A428-BA7DFF4DC210}"/>
              </a:ext>
            </a:extLst>
          </p:cNvPr>
          <p:cNvSpPr txBox="1"/>
          <p:nvPr/>
        </p:nvSpPr>
        <p:spPr>
          <a:xfrm>
            <a:off x="914400" y="1695450"/>
            <a:ext cx="7181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Audrey Tamez: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hlinkClick r:id="rId2"/>
              </a:rPr>
              <a:t>Audrey.tamez@aspca.org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 - 202-302-1217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Kathryn Kopanke: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hlinkClick r:id="rId3"/>
              </a:rPr>
              <a:t>Kathryn.Kopanke@aspca.org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 – 202-480-440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Alex Cerussi: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hlinkClick r:id="rId4"/>
              </a:rPr>
              <a:t>Alex.Cerussi@aspca.org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 – 202-573-3441</a:t>
            </a:r>
          </a:p>
        </p:txBody>
      </p:sp>
    </p:spTree>
    <p:extLst>
      <p:ext uri="{BB962C8B-B14F-4D97-AF65-F5344CB8AC3E}">
        <p14:creationId xmlns:p14="http://schemas.microsoft.com/office/powerpoint/2010/main" val="2135751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DC9C4-7556-43D4-8FFC-99F52E35D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Legislatures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C8D5C-528E-4647-B3BF-C493B1C11B4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199"/>
            <a:ext cx="4894385" cy="3411415"/>
          </a:xfrm>
        </p:spPr>
        <p:txBody>
          <a:bodyPr/>
          <a:lstStyle/>
          <a:p>
            <a:r>
              <a:rPr lang="en-US" sz="2400" dirty="0">
                <a:latin typeface="Calibri"/>
              </a:rPr>
              <a:t> Vary in make-up </a:t>
            </a:r>
          </a:p>
          <a:p>
            <a:pPr marL="0" indent="0">
              <a:buNone/>
            </a:pPr>
            <a:endParaRPr lang="en-US" sz="2400" dirty="0">
              <a:latin typeface="Calibri"/>
            </a:endParaRPr>
          </a:p>
          <a:p>
            <a:r>
              <a:rPr lang="en-US" sz="2400" dirty="0">
                <a:latin typeface="Calibri"/>
              </a:rPr>
              <a:t> Typically, 1 state representative and 1 state senator</a:t>
            </a:r>
          </a:p>
          <a:p>
            <a:pPr marL="0" indent="0">
              <a:buNone/>
            </a:pPr>
            <a:endParaRPr lang="en-US" sz="2400" dirty="0">
              <a:latin typeface="Calibri"/>
            </a:endParaRPr>
          </a:p>
          <a:p>
            <a:r>
              <a:rPr lang="en-US" sz="2400" dirty="0">
                <a:latin typeface="Calibri"/>
              </a:rPr>
              <a:t> Session timing varies, typically first half of each year 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19B724-537F-41F8-B16D-E685F647FE15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650695"/>
            <a:ext cx="5694645" cy="4270985"/>
          </a:xfrm>
        </p:spPr>
      </p:pic>
    </p:spTree>
    <p:extLst>
      <p:ext uri="{BB962C8B-B14F-4D97-AF65-F5344CB8AC3E}">
        <p14:creationId xmlns:p14="http://schemas.microsoft.com/office/powerpoint/2010/main" val="1643979965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731521" y="365125"/>
            <a:ext cx="5124056" cy="1692794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4400" b="1" kern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Life Cycle of Legislation</a:t>
            </a:r>
          </a:p>
        </p:txBody>
      </p:sp>
      <p:sp>
        <p:nvSpPr>
          <p:cNvPr id="9220" name="Text Placeholder 4"/>
          <p:cNvSpPr>
            <a:spLocks noGrp="1"/>
          </p:cNvSpPr>
          <p:nvPr>
            <p:ph type="body" sz="half" idx="3"/>
          </p:nvPr>
        </p:nvSpPr>
        <p:spPr>
          <a:xfrm>
            <a:off x="731521" y="2460734"/>
            <a:ext cx="3840085" cy="3462228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latin typeface="Calibri" panose="020F0502020204030204" pitchFamily="34" charset="0"/>
                <a:cs typeface="Calibri" panose="020F0502020204030204" pitchFamily="34" charset="0"/>
              </a:rPr>
              <a:t>Session vs. Congress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latin typeface="Calibri" panose="020F0502020204030204" pitchFamily="34" charset="0"/>
                <a:cs typeface="Calibri" panose="020F0502020204030204" pitchFamily="34" charset="0"/>
              </a:rPr>
              <a:t>How bills are affected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latin typeface="Calibri" panose="020F0502020204030204" pitchFamily="34" charset="0"/>
                <a:cs typeface="Calibri" panose="020F0502020204030204" pitchFamily="34" charset="0"/>
              </a:rPr>
              <a:t>Where are we now?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19" name="Picture 2" descr="C:\Documents and Settings\nperry\Local Settings\Temporary Internet Files\Content.IE5\JZ9G8NNZ\MP900401099[1]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/>
          <a:srcRect l="24976" r="29111"/>
          <a:stretch/>
        </p:blipFill>
        <p:spPr>
          <a:xfrm>
            <a:off x="5933137" y="11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47800" y="393608"/>
            <a:ext cx="91440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a Bill Becomes a Law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743200" y="2133600"/>
            <a:ext cx="1447800" cy="685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Bill is introduced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724400" y="2133600"/>
            <a:ext cx="1447800" cy="685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Committee</a:t>
            </a:r>
          </a:p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Hearings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05600" y="2133600"/>
            <a:ext cx="1447800" cy="685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Floor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Action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24400" y="3733800"/>
            <a:ext cx="1447800" cy="685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Committee</a:t>
            </a:r>
          </a:p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Hearings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29400" y="3733800"/>
            <a:ext cx="1447800" cy="685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Floor Action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763000" y="1981200"/>
            <a:ext cx="1524000" cy="838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Returned to original house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763000" y="3810000"/>
            <a:ext cx="1447800" cy="685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000000"/>
                </a:solidFill>
              </a:rPr>
              <a:t>Goes to President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267200" y="2286000"/>
            <a:ext cx="304800" cy="381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8686811">
            <a:off x="7974807" y="2944019"/>
            <a:ext cx="1001712" cy="5842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" dirty="0"/>
              <a:t>If passed with amendments</a:t>
            </a:r>
          </a:p>
        </p:txBody>
      </p:sp>
      <p:sp>
        <p:nvSpPr>
          <p:cNvPr id="18" name="Right Arrow 17"/>
          <p:cNvSpPr/>
          <p:nvPr/>
        </p:nvSpPr>
        <p:spPr>
          <a:xfrm rot="5400000">
            <a:off x="8991600" y="3124200"/>
            <a:ext cx="838200" cy="381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/>
              <a:t>If concurs</a:t>
            </a:r>
          </a:p>
        </p:txBody>
      </p:sp>
      <p:sp>
        <p:nvSpPr>
          <p:cNvPr id="19" name="Right Arrow 18"/>
          <p:cNvSpPr/>
          <p:nvPr/>
        </p:nvSpPr>
        <p:spPr>
          <a:xfrm rot="5400000">
            <a:off x="9029700" y="4838700"/>
            <a:ext cx="762000" cy="381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/>
              <a:t>If signed</a:t>
            </a:r>
          </a:p>
        </p:txBody>
      </p:sp>
      <p:sp>
        <p:nvSpPr>
          <p:cNvPr id="11279" name="Right Arrow 17"/>
          <p:cNvSpPr>
            <a:spLocks noChangeArrowheads="1"/>
          </p:cNvSpPr>
          <p:nvPr/>
        </p:nvSpPr>
        <p:spPr bwMode="auto">
          <a:xfrm>
            <a:off x="6248400" y="2286000"/>
            <a:ext cx="3048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6248400" y="3886200"/>
            <a:ext cx="304800" cy="381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18867326">
            <a:off x="5734051" y="3001963"/>
            <a:ext cx="962025" cy="45720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If passed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8229600" y="3886200"/>
            <a:ext cx="304800" cy="381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Horizontal Scroll 23"/>
          <p:cNvSpPr/>
          <p:nvPr/>
        </p:nvSpPr>
        <p:spPr>
          <a:xfrm>
            <a:off x="6096000" y="5283292"/>
            <a:ext cx="3124200" cy="106680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Becomes law </a:t>
            </a:r>
            <a:br>
              <a:rPr lang="en-US" sz="1600" dirty="0">
                <a:solidFill>
                  <a:srgbClr val="000000"/>
                </a:solidFill>
              </a:rPr>
            </a:b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1284" name="Picture 5" descr="http://www.fotosearch.com/bthumb/UNC/UNC123/u26841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600" y="1981200"/>
            <a:ext cx="16764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5" name="TextBox 29"/>
          <p:cNvSpPr txBox="1">
            <a:spLocks noChangeArrowheads="1"/>
          </p:cNvSpPr>
          <p:nvPr/>
        </p:nvSpPr>
        <p:spPr bwMode="auto">
          <a:xfrm>
            <a:off x="1375357" y="3473671"/>
            <a:ext cx="9880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HOUSE</a:t>
            </a:r>
          </a:p>
        </p:txBody>
      </p:sp>
      <p:pic>
        <p:nvPicPr>
          <p:cNvPr id="11286" name="Picture 5" descr="http://www.fotosearch.com/bthumb/UNC/UNC123/u26841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8903" y="3431549"/>
            <a:ext cx="1645994" cy="185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7" name="TextBox 31"/>
          <p:cNvSpPr txBox="1">
            <a:spLocks noChangeArrowheads="1"/>
          </p:cNvSpPr>
          <p:nvPr/>
        </p:nvSpPr>
        <p:spPr bwMode="auto">
          <a:xfrm>
            <a:off x="3467100" y="4875311"/>
            <a:ext cx="7338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SENATE</a:t>
            </a:r>
          </a:p>
        </p:txBody>
      </p:sp>
      <p:sp>
        <p:nvSpPr>
          <p:cNvPr id="29" name="Oval 28"/>
          <p:cNvSpPr/>
          <p:nvPr/>
        </p:nvSpPr>
        <p:spPr>
          <a:xfrm>
            <a:off x="3962400" y="2743200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/>
              <a:t>1</a:t>
            </a:r>
          </a:p>
        </p:txBody>
      </p:sp>
      <p:sp>
        <p:nvSpPr>
          <p:cNvPr id="30" name="Oval 29"/>
          <p:cNvSpPr/>
          <p:nvPr/>
        </p:nvSpPr>
        <p:spPr>
          <a:xfrm>
            <a:off x="5943600" y="2743200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/>
              <a:t>2</a:t>
            </a:r>
          </a:p>
        </p:txBody>
      </p:sp>
      <p:sp>
        <p:nvSpPr>
          <p:cNvPr id="31" name="Oval 30"/>
          <p:cNvSpPr/>
          <p:nvPr/>
        </p:nvSpPr>
        <p:spPr>
          <a:xfrm>
            <a:off x="7924800" y="2743200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/>
              <a:t>3</a:t>
            </a:r>
          </a:p>
        </p:txBody>
      </p:sp>
      <p:sp>
        <p:nvSpPr>
          <p:cNvPr id="32" name="Oval 31"/>
          <p:cNvSpPr/>
          <p:nvPr/>
        </p:nvSpPr>
        <p:spPr>
          <a:xfrm>
            <a:off x="5943600" y="4343400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/>
              <a:t>4</a:t>
            </a:r>
          </a:p>
        </p:txBody>
      </p:sp>
      <p:sp>
        <p:nvSpPr>
          <p:cNvPr id="33" name="Oval 32"/>
          <p:cNvSpPr/>
          <p:nvPr/>
        </p:nvSpPr>
        <p:spPr>
          <a:xfrm>
            <a:off x="7924800" y="4343400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/>
              <a:t>5</a:t>
            </a:r>
          </a:p>
        </p:txBody>
      </p:sp>
      <p:sp>
        <p:nvSpPr>
          <p:cNvPr id="34" name="Oval 33"/>
          <p:cNvSpPr/>
          <p:nvPr/>
        </p:nvSpPr>
        <p:spPr>
          <a:xfrm>
            <a:off x="10058400" y="2743200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/>
              <a:t>6</a:t>
            </a:r>
          </a:p>
        </p:txBody>
      </p:sp>
      <p:sp>
        <p:nvSpPr>
          <p:cNvPr id="35" name="Oval 34"/>
          <p:cNvSpPr/>
          <p:nvPr/>
        </p:nvSpPr>
        <p:spPr>
          <a:xfrm>
            <a:off x="9982200" y="4419600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/>
              <a:t>7</a:t>
            </a:r>
          </a:p>
        </p:txBody>
      </p:sp>
      <p:sp>
        <p:nvSpPr>
          <p:cNvPr id="36" name="Oval 35"/>
          <p:cNvSpPr/>
          <p:nvPr/>
        </p:nvSpPr>
        <p:spPr>
          <a:xfrm>
            <a:off x="9322777" y="6037385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/>
              <a:t>8</a:t>
            </a:r>
          </a:p>
        </p:txBody>
      </p:sp>
      <p:pic>
        <p:nvPicPr>
          <p:cNvPr id="11296" name="Picture 2" descr="http://www.iran-press-service.com/ips/bm~pix/us-congress~s600x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718722"/>
            <a:ext cx="16764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834" y="1329137"/>
            <a:ext cx="6251944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The Government Relations department is committed to introducing and guiding legislative initiatives supporting animal welfare. </a:t>
            </a:r>
          </a:p>
          <a:p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Provides political expertise at state and federal levels, lobbying, legislative drafting, and training and guidance to legislators, nonprofits, and the public on animal welfare topics. </a:t>
            </a:r>
          </a:p>
          <a:p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Monitors legislation and acts through lobbying, bill drafting, as well as crafting letters of opinion, testimony, action alerts and media interviews to shape animal protection legislation.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6092" y="297710"/>
            <a:ext cx="983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ASPCA Government Relations Department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36" y="1820562"/>
            <a:ext cx="4588689" cy="3051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334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l.boxcloud.com/api/2.0/internal_files/519789978865/versions/550508471665/representations/jpg_paged_2048x2048/content/1.jpg?access_token=1!swSaO8RiJu7i3DE38-xoZaHXrmJnhJJhJkV0Q4igdIyWWSDQbG2tOR74NuF0Df9zB5TYiqVKw7MBiWIYsvTCRkG9ftPfDdGIqnThtXGCz38_ijwigPNCiXf9Rh8Owrd112bMgyHXJ4oLPkxBqb7YUB9VtqHsz6y538yffo5wsjOac0F3KQGJHCI8e5lVJRgCswec0agPVdy0yRCYYdUJ7Sr4uhKQKj8RIDpdykwtL3pFAbZtyM9meAmU8jA9so1LO0mO5iZyagXsM9oeP25ebmgeAPYhkImk7Kk2OMAgy-xwodFaKQl0qMzOvmArkFI1-8SUVGTjoBJaLCa52H6bg0Pm5wK-K_7quPtSO8JMxRjDQJ5l9XxOe3RPcP7_dAQqyLdbarB3-XASgSqc5m4SdW6Bky5l5AVS4OBuS8vGPLOu7mINJeayNkJc2RJ9mY6aONfmFw4V9nHUeMRpYVix0ErxPqgp3XrZmI8UOw1CTBBRg5lvCx_yeJU4KG68D32VScKjts6Tl-kFP6u2IKSiXXVmcP1f21ZGulE4OAOui8jQm4pPrkR0o-Kf3P1-nFEu&amp;box_client_name=box-content-preview&amp;box_client_version=2.19.1">
            <a:extLst>
              <a:ext uri="{FF2B5EF4-FFF2-40B4-BE49-F238E27FC236}">
                <a16:creationId xmlns:a16="http://schemas.microsoft.com/office/drawing/2014/main" id="{19EEB61E-D2AB-45DF-BA15-AF785C75F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r="5148"/>
          <a:stretch/>
        </p:blipFill>
        <p:spPr bwMode="auto">
          <a:xfrm>
            <a:off x="278779" y="309490"/>
            <a:ext cx="4352619" cy="3303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l.boxcloud.com/api/2.0/internal_files/522539822509/versions/553477023709/representations/jpg_paged_2048x2048/content/1.jpg?access_token=1!FwB0FxWyxrE-vTaMmODRzT_HvlnfUpiowSIv5K-VS8TkbhIs2jaAyOxvVIqM6_w1Se9WFDFz_oZy28rx9l-idu5nQ3xtviK1JtnflZ3MU0X9m3yiK89tind03itbCtiyrMJUQZPiyfq4dgKKEAQg289XXlHeYZUkrFVkujQkP5mc46bXpaJFOR1l-uqZjM6wDFd1_h2fKXqOJF1OGVUNddZVImNSd0NxCSReDS4kh0lQWpJJt6LKXwUZVsVSZOJECUruIhhFzGsPOKFGtCHbvUQFRY0IzsN-5jG600ZAfq87oP_psaIgQGdM-36l4G3KHUCXP1VVq2IIL-vVXtsqwMW_LLUcBYVmyottVKLnRJlOesJu9BsIaGtiQThU8AujA9sX-s6BoDqvpBXdh6UY5n9U9I54LbKaE0i-OasXqupSk9dhRhGInv6a9SCIXlJqtyI1-9aC774GKT-TC56q4XS8pOfvyge3JRYzYhQN3fbYcyPMTttotB2LJ2Xvjxhd7JvTTBMzWJtA02mw2CoDC9NnZC6bQDz-GSKhZN_5ivyAPSalzBLXJHNWDvAOTWqs&amp;box_client_name=box-content-preview&amp;box_client_version=2.19.1">
            <a:extLst>
              <a:ext uri="{FF2B5EF4-FFF2-40B4-BE49-F238E27FC236}">
                <a16:creationId xmlns:a16="http://schemas.microsoft.com/office/drawing/2014/main" id="{77F3ACF1-86C7-4F3D-88B1-041190CB8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596" y="2838770"/>
            <a:ext cx="4042192" cy="2693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l.boxcloud.com/api/2.0/internal_files/500782892432/versions/530226117632/representations/jpg_paged_2048x2048/content/1.jpg?access_token=1!ehOlueanaPmUUdDYjSnCDS1na2CWf6E-fzQSOud88zFVRhZvGFFcarEKz5fsjzbkZMwHJpOrW6Dk7-xvEJOlDe79AvrBOhHM4CCCIql4e8P1HxEFzpR48Ek4SOq4hO5uDW5E0BTXwCqSDX5sJMCvseUjF8EpWqBRpsoo1j3kQgnlpQfR_B53eMG3evpwaqs2uAopBfZ8zVbiBJLNM65y_6KCu_jehmxa-_DxpdPnYHuNFEkIjuu20c9lpvaZQQY8cxSckQw-6lfsu_o5ciNGw0PU1K_3cRxCfjSAQvWs7xYSZ-hSkFdLAtEnJb4pPhQNGOq4IZ-B2wQPL4XcqcHJnx98nbb5MkvpYCBx1FPO02dRm_By8t2uEaAvxvrL88t1P--FRGErYpf2t_kddLeNYSX1gjP0Ni_-8szzGCB9cmnt_rU4TX2y3ICM6bBY3anywmCoqxftVomy7FlF8kMrHxE0GnccZwsC-Mq4NP4LrOjd8GekkNv0U2uqrWIZSaJ7JwmI52UFEbUsDCNeGZXquY9Fz_AJfe4Dx5eLXiIou4ov8uDGNG_fJnnCLng32Mx_&amp;box_client_name=box-content-preview&amp;box_client_version=2.19.1">
            <a:extLst>
              <a:ext uri="{FF2B5EF4-FFF2-40B4-BE49-F238E27FC236}">
                <a16:creationId xmlns:a16="http://schemas.microsoft.com/office/drawing/2014/main" id="{7195C5F0-49C5-4ABF-A8A2-26DEFE5AE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398" y="234563"/>
            <a:ext cx="3526473" cy="2693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l.boxcloud.com/api/2.0/internal_files/525932167892/versions/557108977892/representations/jpg_paged_2048x2048/content/1.jpg?access_token=1!rfKgJH-bWYXnyce1DLZBBl4h2IuKWhck95O69peLhb2TWr0gqlTkxEdqJKnE7TNzzdOqCmHCpU2n-vJwFlORhWMdy-SXISkadn9zJf7mTZVwi1JNrJEBIuyVUtoLIpoMVv39uTVCP2rOl7i4c94quuDMdkbyggQ6o66DErPw55vVNKZZkayxKInlUCHLOwqUbvZUFIGcP0dFbSQdYlxn_7VdAKci94j1pIkTMFNrbztcsGC07Z9yTuuxNpCZPKAt7Mo2_Ngzv9C6D0iv3Ocx8-TesLiMgm5QzVMUwLUUwRmktFoQnkU1_4N6YWCY6xUNtIS-XXNiF5VKrgcIDXm0tfEqaKDjF-BglTzcaw8Zy1WIdiW6xhVqYy17-xq9IinpMENmVCLU_MagOeq5A0pCYvdIBCivhDtpXnFvs14rDPCdgLrn_emctRMm4EqkH3fqK05dUDh9k_FsUXIwe5EYgO5xMm_KxxY8Fz6mhgfu60xFQf5VGw6e4IftlKp-1eqY6QPGQ_HyUs1C1e-xXP3XRKdf5j4ZPm0xHVG5E6DlWM_O8PDUHw0jeLobZUsoJ3S-&amp;box_client_name=box-content-preview&amp;box_client_version=2.19.1">
            <a:extLst>
              <a:ext uri="{FF2B5EF4-FFF2-40B4-BE49-F238E27FC236}">
                <a16:creationId xmlns:a16="http://schemas.microsoft.com/office/drawing/2014/main" id="{C28C3D5E-2EFF-4A8C-A866-8A883F260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09" y="3314726"/>
            <a:ext cx="2425338" cy="3233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1A5C5A-CE32-477C-AB47-512C325671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392" y="2747175"/>
            <a:ext cx="4335829" cy="2437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4" name="Picture 10" descr="https://dl.boxcloud.com/api/2.0/internal_files/454393353435/versions/480820235835/representations/jpg_paged_2048x2048/content/1.jpg?access_token=1!vcsh4g4bnrftLiZOmssjH0589qo2ZFntqAnx56v3Rx8DPE62HNlOzh1fIIlARbeWblKGam4tc21WF4pJqn14G7m-6LA-PcYQ6btFmYS1zsRxyMZ619LvdV7GNayApcdIsHekETY0nxgF_X_LXtVMhZAKLBu32lUBowh4COZVkdgq7cwdS_Gsh3_6cmh80_VnVaOBuJRajPNdoFNjzbm2w1CYf73crvNd5kd4TGoY8jqtOAU-ks8ZSK3D7JJV81OVOBc7upqTuLenYdX8gMxmrMYQIlKyNgjN0oogG-SFv9HXpzwiirPcfHjSRy6ZHf-1H6Z2vWJ1BqfJODy1Ppwb4RJVRbgNMdYEBAYBc1hZUrLOU5eH9i3xYSlgV-pRXky6k4NlkxUi9W2pIvAYrFRP62NksY9ZSp5oFrVeSIyajyGHLYECrTldm6YZL-NEQiho3B9fUDReD6B_cTcKIUeNStJkGsQVvLY68ulDyFRCeB0UgHXR56E03WUmEoCj_sByjLiBqhz-oKIBwG5eFel6JIgHIOeV7N8j3TIEFlWu5uzepgX9OBwuHOwu_UEwWQi1&amp;box_client_name=box-content-preview&amp;box_client_version=2.19.1">
            <a:extLst>
              <a:ext uri="{FF2B5EF4-FFF2-40B4-BE49-F238E27FC236}">
                <a16:creationId xmlns:a16="http://schemas.microsoft.com/office/drawing/2014/main" id="{04040163-BEC8-44E9-81FA-A97375E4F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881" y="358616"/>
            <a:ext cx="3526472" cy="2644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dl.boxcloud.com/api/2.0/internal_files/322342280793/versions/339952574601/representations/jpg_paged_2048x2048/content/1.jpg?access_token=1!2x7TH5Xv2PQmWK7IbAZFnBK2yJYWd-WZGdxcUsQMgWMALUDeX7qH1FA3b34gMuGvmORydVkH8jpmYXI5zf44d9Ph_gQVcrN1C7AFqe7QfJuCrCELcqpiOXCJrptil9D4vZD7BC70WWZo1sFj1nthTkQMjU6sWd4-4uMY0zf8_JJZc0_atAwaXFLvSuorjtudgjvK-bDXl-t4RKFdonWvnZCReLeydxb6M7AhcZbLv0uqRdg9fcl-Y_6qt2-gNQKAPv3-_cOfeq--tUWbCugXzV12F8Uet_TKDcOVFbBXL0sUzWuSg_FflZp_xT6VQcVIZFmmbG68-olCSVjkspBxeMWR5V1YlwuppP_-ATH9n84B424YC_OsNsxiFXIfgr106ze3nppnNgv1fNQVb8MpM1wrabWO8OaJ2DteyVQoLwiUPMkx08HIotH2ezMOd2xHOuWnY-csgOUFZyicaIw7527HmFxZ8ksCNqVvXBDA517s97pwZqBiQFgteZdGP_cS89gqZhBCcaMszZFBFMtyDioDIsaZLkIxZe-WoeJAe6ra_eeL_AI2Dofz3HnrLmZk&amp;box_client_name=box-content-preview&amp;box_client_version=2.19.1">
            <a:extLst>
              <a:ext uri="{FF2B5EF4-FFF2-40B4-BE49-F238E27FC236}">
                <a16:creationId xmlns:a16="http://schemas.microsoft.com/office/drawing/2014/main" id="{87A35295-03E8-4DDB-8347-EF75E0519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9" r="23668" b="10682"/>
          <a:stretch/>
        </p:blipFill>
        <p:spPr bwMode="auto">
          <a:xfrm>
            <a:off x="5501794" y="4185751"/>
            <a:ext cx="2687520" cy="2437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852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756013" y="2207528"/>
            <a:ext cx="5383176" cy="4650472"/>
          </a:xfrm>
          <a:prstGeom prst="rect">
            <a:avLst/>
          </a:prstGeom>
        </p:spPr>
        <p:txBody>
          <a:bodyPr/>
          <a:lstStyle>
            <a:lvl1pPr marL="111125" indent="-111125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313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2pPr>
            <a:lvl3pPr marL="571500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801688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10318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14890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6pPr>
            <a:lvl7pPr marL="19462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7pPr>
            <a:lvl8pPr marL="24034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8pPr>
            <a:lvl9pPr marL="28606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Times" pitchFamily="29" charset="0"/>
              <a:buNone/>
            </a:pP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31314" y="2105065"/>
            <a:ext cx="5609228" cy="4138679"/>
          </a:xfrm>
          <a:prstGeom prst="rect">
            <a:avLst/>
          </a:prstGeom>
        </p:spPr>
        <p:txBody>
          <a:bodyPr/>
          <a:lstStyle>
            <a:lvl1pPr marL="111125" indent="-111125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313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2pPr>
            <a:lvl3pPr marL="571500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801688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10318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14890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6pPr>
            <a:lvl7pPr marL="19462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7pPr>
            <a:lvl8pPr marL="24034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8pPr>
            <a:lvl9pPr marL="2860675" indent="-115888" algn="l" rtl="0" fontAlgn="base">
              <a:spcBef>
                <a:spcPct val="20000"/>
              </a:spcBef>
              <a:spcAft>
                <a:spcPct val="0"/>
              </a:spcAft>
              <a:buFont typeface="Times" pitchFamily="29" charset="0"/>
              <a:buChar char="•"/>
              <a:defRPr sz="15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eaLnBrk="0" hangingPunct="0">
              <a:buFont typeface="Times" pitchFamily="29" charset="0"/>
              <a:buNone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926" y="256674"/>
            <a:ext cx="1157924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libri" panose="020F0502020204030204"/>
              </a:rPr>
              <a:t>Federal Legislation</a:t>
            </a:r>
          </a:p>
          <a:p>
            <a:r>
              <a:rPr lang="en-US" sz="3000" b="1" dirty="0">
                <a:solidFill>
                  <a:prstClr val="black"/>
                </a:solidFill>
                <a:latin typeface="Calibri" panose="020F0502020204030204"/>
              </a:rPr>
              <a:t>Our Federal Affairs team lobbies Congress to advance federal animal protection laws and policies. This work covers a wide variety of issues including protecting farm animals, strengthening animal fighting laws, protecting animal victims of domestic violence, and ending horse slaughter.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05" y="3486875"/>
            <a:ext cx="3270161" cy="29386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77" y="3486875"/>
            <a:ext cx="2589675" cy="28666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63" y="3486875"/>
            <a:ext cx="3542878" cy="28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6642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ASPC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B6E8F"/>
      </a:accent1>
      <a:accent2>
        <a:srgbClr val="F5A01A"/>
      </a:accent2>
      <a:accent3>
        <a:srgbClr val="B6B8BA"/>
      </a:accent3>
      <a:accent4>
        <a:srgbClr val="8CC63F"/>
      </a:accent4>
      <a:accent5>
        <a:srgbClr val="79BDE8"/>
      </a:accent5>
      <a:accent6>
        <a:srgbClr val="272425"/>
      </a:accent6>
      <a:hlink>
        <a:srgbClr val="3B6E8F"/>
      </a:hlink>
      <a:folHlink>
        <a:srgbClr val="79BDE8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9" charset="0"/>
            <a:ea typeface="ＭＳ Ｐゴシック" pitchFamily="29" charset="-128"/>
            <a:cs typeface="ＭＳ Ｐゴシック" pitchFamily="2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9" charset="0"/>
            <a:ea typeface="ＭＳ Ｐゴシック" pitchFamily="29" charset="-128"/>
            <a:cs typeface="ＭＳ Ｐゴシック" pitchFamily="2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1194</Words>
  <Application>Microsoft Office PowerPoint</Application>
  <PresentationFormat>Widescreen</PresentationFormat>
  <Paragraphs>212</Paragraphs>
  <Slides>30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Aharoni</vt:lpstr>
      <vt:lpstr>Arial</vt:lpstr>
      <vt:lpstr>Calibri</vt:lpstr>
      <vt:lpstr>Times</vt:lpstr>
      <vt:lpstr>Tw Cen MT</vt:lpstr>
      <vt:lpstr>Blank Presentation</vt:lpstr>
      <vt:lpstr>PowerPoint Presentation</vt:lpstr>
      <vt:lpstr>PowerPoint Presentation</vt:lpstr>
      <vt:lpstr>What is Congress?</vt:lpstr>
      <vt:lpstr>State Legislatures</vt:lpstr>
      <vt:lpstr>The Life Cycle of Legislation</vt:lpstr>
      <vt:lpstr>PowerPoint Presentation</vt:lpstr>
      <vt:lpstr>PowerPoint Presentation</vt:lpstr>
      <vt:lpstr>PowerPoint Presentation</vt:lpstr>
      <vt:lpstr>PowerPoint Presentation</vt:lpstr>
      <vt:lpstr>Two primary types of legislation</vt:lpstr>
      <vt:lpstr>What Are Cosponsors?</vt:lpstr>
      <vt:lpstr>HEART Act S. 513/H.R. 1228 </vt:lpstr>
      <vt:lpstr> PREPARED Act (H.R. 1042) </vt:lpstr>
      <vt:lpstr>  SAFE Act (H.R. 961 / S. 2006)</vt:lpstr>
      <vt:lpstr>PowerPoint Presentation</vt:lpstr>
      <vt:lpstr>Pet Friendly Housing</vt:lpstr>
      <vt:lpstr>Puppy Mills</vt:lpstr>
      <vt:lpstr>Farm Animal Welfare</vt:lpstr>
      <vt:lpstr>Local Effort Highlights </vt:lpstr>
      <vt:lpstr>Why Do We Lobby for Animals?</vt:lpstr>
      <vt:lpstr>Who Can Lobby? The ‘Cans’ and ‘Cannots’</vt:lpstr>
      <vt:lpstr>Why Should YOU Lobby?</vt:lpstr>
      <vt:lpstr>Effective Means of Advocacy </vt:lpstr>
      <vt:lpstr>PowerPoint Presentation</vt:lpstr>
      <vt:lpstr>Horse Action Team </vt:lpstr>
      <vt:lpstr>Regional Advocacy Field Team Volunteer Program</vt:lpstr>
      <vt:lpstr>What Can You Expect Next?</vt:lpstr>
      <vt:lpstr>Having Issues in Your Community?</vt:lpstr>
      <vt:lpstr>Questions? </vt:lpstr>
      <vt:lpstr>Legislative Engagement Contact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Audrey Tamez</dc:creator>
  <cp:lastModifiedBy>Madelinne Krenn</cp:lastModifiedBy>
  <cp:revision>240</cp:revision>
  <dcterms:created xsi:type="dcterms:W3CDTF">2019-09-24T13:37:59Z</dcterms:created>
  <dcterms:modified xsi:type="dcterms:W3CDTF">2019-10-10T15:02:21Z</dcterms:modified>
</cp:coreProperties>
</file>