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5" r:id="rId2"/>
    <p:sldId id="266" r:id="rId3"/>
    <p:sldId id="267" r:id="rId4"/>
    <p:sldId id="364" r:id="rId5"/>
    <p:sldId id="307" r:id="rId6"/>
    <p:sldId id="327" r:id="rId7"/>
    <p:sldId id="305" r:id="rId8"/>
    <p:sldId id="291" r:id="rId9"/>
    <p:sldId id="328" r:id="rId10"/>
    <p:sldId id="333" r:id="rId11"/>
    <p:sldId id="339" r:id="rId12"/>
    <p:sldId id="338" r:id="rId13"/>
    <p:sldId id="340" r:id="rId14"/>
    <p:sldId id="320" r:id="rId15"/>
    <p:sldId id="342" r:id="rId16"/>
    <p:sldId id="330" r:id="rId17"/>
    <p:sldId id="343" r:id="rId18"/>
    <p:sldId id="380" r:id="rId19"/>
    <p:sldId id="381" r:id="rId20"/>
    <p:sldId id="367" r:id="rId21"/>
    <p:sldId id="344" r:id="rId22"/>
    <p:sldId id="370" r:id="rId23"/>
    <p:sldId id="371" r:id="rId24"/>
    <p:sldId id="348" r:id="rId25"/>
    <p:sldId id="374" r:id="rId26"/>
    <p:sldId id="375" r:id="rId27"/>
    <p:sldId id="373" r:id="rId28"/>
    <p:sldId id="350" r:id="rId29"/>
    <p:sldId id="376" r:id="rId30"/>
    <p:sldId id="358" r:id="rId31"/>
    <p:sldId id="359" r:id="rId32"/>
    <p:sldId id="354" r:id="rId33"/>
    <p:sldId id="362" r:id="rId34"/>
    <p:sldId id="355" r:id="rId35"/>
    <p:sldId id="356" r:id="rId36"/>
    <p:sldId id="357" r:id="rId37"/>
    <p:sldId id="351" r:id="rId38"/>
    <p:sldId id="360" r:id="rId39"/>
    <p:sldId id="377" r:id="rId40"/>
    <p:sldId id="361" r:id="rId41"/>
    <p:sldId id="323" r:id="rId42"/>
    <p:sldId id="318"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en Emmerson" initials="KE [2]" lastIdx="1" clrIdx="0"/>
  <p:cmAuthor id="1" name="Emily Dolan" initials="ED"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4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8" autoAdjust="0"/>
    <p:restoredTop sz="83676" autoAdjust="0"/>
  </p:normalViewPr>
  <p:slideViewPr>
    <p:cSldViewPr>
      <p:cViewPr varScale="1">
        <p:scale>
          <a:sx n="97" d="100"/>
          <a:sy n="97" d="100"/>
        </p:scale>
        <p:origin x="1136" y="200"/>
      </p:cViewPr>
      <p:guideLst>
        <p:guide orient="horz" pos="2160"/>
        <p:guide pos="2880"/>
      </p:guideLst>
    </p:cSldViewPr>
  </p:slideViewPr>
  <p:outlineViewPr>
    <p:cViewPr>
      <p:scale>
        <a:sx n="33" d="100"/>
        <a:sy n="33" d="100"/>
      </p:scale>
      <p:origin x="0" y="-2688"/>
    </p:cViewPr>
  </p:outlineViewPr>
  <p:notesTextViewPr>
    <p:cViewPr>
      <p:scale>
        <a:sx n="3" d="2"/>
        <a:sy n="3" d="2"/>
      </p:scale>
      <p:origin x="0" y="0"/>
    </p:cViewPr>
  </p:notesTextViewPr>
  <p:sorterViewPr>
    <p:cViewPr varScale="1">
      <p:scale>
        <a:sx n="100" d="100"/>
        <a:sy n="100" d="100"/>
      </p:scale>
      <p:origin x="0" y="-47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1C71464E-C3EF-4C3B-BB41-DDDDBC900677}" type="datetimeFigureOut">
              <a:rPr lang="en-US" smtClean="0"/>
              <a:pPr/>
              <a:t>1/23/19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664FB454-5735-4E3F-A9ED-CD7D4BAD91C0}" type="slidenum">
              <a:rPr lang="en-US" smtClean="0"/>
              <a:pPr/>
              <a:t>‹#›</a:t>
            </a:fld>
            <a:endParaRPr lang="en-US"/>
          </a:p>
        </p:txBody>
      </p:sp>
    </p:spTree>
    <p:extLst>
      <p:ext uri="{BB962C8B-B14F-4D97-AF65-F5344CB8AC3E}">
        <p14:creationId xmlns:p14="http://schemas.microsoft.com/office/powerpoint/2010/main" val="11541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1</a:t>
            </a:fld>
            <a:endParaRPr lang="en-US"/>
          </a:p>
        </p:txBody>
      </p:sp>
    </p:spTree>
    <p:extLst>
      <p:ext uri="{BB962C8B-B14F-4D97-AF65-F5344CB8AC3E}">
        <p14:creationId xmlns:p14="http://schemas.microsoft.com/office/powerpoint/2010/main" val="120059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name keeps the spirit of the old contest and aims it very squarely at the goal of getting horses home…</a:t>
            </a:r>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16</a:t>
            </a:fld>
            <a:endParaRPr lang="en-US"/>
          </a:p>
        </p:txBody>
      </p:sp>
    </p:spTree>
    <p:extLst>
      <p:ext uri="{BB962C8B-B14F-4D97-AF65-F5344CB8AC3E}">
        <p14:creationId xmlns:p14="http://schemas.microsoft.com/office/powerpoint/2010/main" val="4291862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will be sharing what those exclusive resources are a bit later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17</a:t>
            </a:fld>
            <a:endParaRPr lang="en-US"/>
          </a:p>
        </p:txBody>
      </p:sp>
    </p:spTree>
    <p:extLst>
      <p:ext uri="{BB962C8B-B14F-4D97-AF65-F5344CB8AC3E}">
        <p14:creationId xmlns:p14="http://schemas.microsoft.com/office/powerpoint/2010/main" val="3057910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year we are giving away $150,000 in prizes,</a:t>
            </a:r>
            <a:r>
              <a:rPr lang="en-US" baseline="0" dirty="0"/>
              <a:t> up by more than one-third from last year.</a:t>
            </a:r>
          </a:p>
          <a:p>
            <a:r>
              <a:rPr lang="en-US" baseline="0" dirty="0"/>
              <a:t>We’ve established a new grand prize of $35,000.</a:t>
            </a:r>
          </a:p>
          <a:p>
            <a:r>
              <a:rPr lang="en-US" baseline="0" dirty="0"/>
              <a:t>The four divisions will each have two prizes, for total of 8, and these will add up to $100k.</a:t>
            </a:r>
          </a:p>
          <a:p>
            <a:r>
              <a:rPr lang="en-US" baseline="0" dirty="0"/>
              <a:t>And there will be three new social media prizes totaling $15k</a:t>
            </a:r>
            <a:endParaRPr lang="en-US" dirty="0"/>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18</a:t>
            </a:fld>
            <a:endParaRPr lang="en-US"/>
          </a:p>
        </p:txBody>
      </p:sp>
    </p:spTree>
    <p:extLst>
      <p:ext uri="{BB962C8B-B14F-4D97-AF65-F5344CB8AC3E}">
        <p14:creationId xmlns:p14="http://schemas.microsoft.com/office/powerpoint/2010/main" val="117776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to elaborate on what Dr. Weiss said, the division prizes and grand prizes will be won by the groups with the largest increase in the number of horses adopted during the contest period from last year to this year. The graphic on this slide represents a group that adopted out 6 horses during the 2018 contest that goes on to adopt out 11 horses this year. So the key number we will be looking at for this group and comparing it to other groups to determine if it wins a prize is 5. If 5 happened to be the largest increase in their division, this group would win the first prize for that division. </a:t>
            </a:r>
          </a:p>
          <a:p>
            <a:r>
              <a:rPr lang="en-US" baseline="0" dirty="0"/>
              <a:t>And just so there’s no concern about the 2018 number – you did not need to participate in last year’s contest to be considered for a prize. You will be asked when you register to provide the # of adoptions your group did during the contest period in 2018.</a:t>
            </a:r>
          </a:p>
        </p:txBody>
      </p:sp>
      <p:sp>
        <p:nvSpPr>
          <p:cNvPr id="4" name="Slide Number Placeholder 3"/>
          <p:cNvSpPr>
            <a:spLocks noGrp="1"/>
          </p:cNvSpPr>
          <p:nvPr>
            <p:ph type="sldNum" sz="quarter" idx="10"/>
          </p:nvPr>
        </p:nvSpPr>
        <p:spPr/>
        <p:txBody>
          <a:bodyPr/>
          <a:lstStyle/>
          <a:p>
            <a:fld id="{664FB454-5735-4E3F-A9ED-CD7D4BAD91C0}" type="slidenum">
              <a:rPr lang="en-US" smtClean="0"/>
              <a:pPr/>
              <a:t>19</a:t>
            </a:fld>
            <a:endParaRPr lang="en-US"/>
          </a:p>
        </p:txBody>
      </p:sp>
    </p:spTree>
    <p:extLst>
      <p:ext uri="{BB962C8B-B14F-4D97-AF65-F5344CB8AC3E}">
        <p14:creationId xmlns:p14="http://schemas.microsoft.com/office/powerpoint/2010/main" val="1572760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the grand prize. This year </a:t>
            </a:r>
            <a:r>
              <a:rPr lang="en-US" baseline="0" dirty="0"/>
              <a:t>we wanted to have a winner for the entire contest, not just the division winners. This $35,000 prize will go to the group with the largest increase in equine adoptions out of all the groups in the contest. And because we’re counting the increase in the number of adoptions, and not the total number, any group can have a shot at this prize, no matter which division they’re in.</a:t>
            </a:r>
          </a:p>
          <a:p>
            <a:endParaRPr lang="en-US" baseline="0" dirty="0"/>
          </a:p>
          <a:p>
            <a:r>
              <a:rPr lang="en-US" baseline="0" dirty="0"/>
              <a:t>Once the grand prize winner is selected, they will no longer be eligible to win a division prize, opening up the field to the groups having the next largest increases in the number of adoptions.</a:t>
            </a:r>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20</a:t>
            </a:fld>
            <a:endParaRPr lang="en-US"/>
          </a:p>
        </p:txBody>
      </p:sp>
    </p:spTree>
    <p:extLst>
      <p:ext uri="{BB962C8B-B14F-4D97-AF65-F5344CB8AC3E}">
        <p14:creationId xmlns:p14="http://schemas.microsoft.com/office/powerpoint/2010/main" val="413852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a:t>
            </a:r>
            <a:r>
              <a:rPr lang="en-US" baseline="0" dirty="0"/>
              <a:t> addition to the $35k for the grand prize, we have $100k in prize money to be spread out among the top two winners in each of our divisions. As you heard earlier, there will be four divisions this year instead of three, and your group will be assigned to a division based on the number of adoptions you did last year during the contest period relative to the other groups in the challenge. We hope this will level the playing field a bit more for groups of different sizes. </a:t>
            </a:r>
            <a:r>
              <a:rPr lang="en-US" dirty="0"/>
              <a:t>We will let you know by April 19</a:t>
            </a:r>
            <a:r>
              <a:rPr lang="en-US" baseline="0" dirty="0"/>
              <a:t> what division you’re in.</a:t>
            </a:r>
            <a:endParaRPr lang="en-US" dirty="0"/>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21</a:t>
            </a:fld>
            <a:endParaRPr lang="en-US"/>
          </a:p>
        </p:txBody>
      </p:sp>
    </p:spTree>
    <p:extLst>
      <p:ext uri="{BB962C8B-B14F-4D97-AF65-F5344CB8AC3E}">
        <p14:creationId xmlns:p14="http://schemas.microsoft.com/office/powerpoint/2010/main" val="1960277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an example, if these are the top 3 contestants in division 3, you can see that the Yellow Equine Rescue adopted out the most horses last year and again this year and blue did the least. But take a look at the last column. The Blue Rescue actually has the largest increase in adoptions year over year, at 12, which is what determines the winner. Next slide. </a:t>
            </a:r>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22</a:t>
            </a:fld>
            <a:endParaRPr lang="en-US"/>
          </a:p>
        </p:txBody>
      </p:sp>
    </p:spTree>
    <p:extLst>
      <p:ext uri="{BB962C8B-B14F-4D97-AF65-F5344CB8AC3E}">
        <p14:creationId xmlns:p14="http://schemas.microsoft.com/office/powerpoint/2010/main" val="1583440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you can see in this example it’s the blue rescue that wins the 1</a:t>
            </a:r>
            <a:r>
              <a:rPr lang="en-US" baseline="30000" dirty="0"/>
              <a:t>st</a:t>
            </a:r>
            <a:r>
              <a:rPr lang="en-US" baseline="0" dirty="0"/>
              <a:t> place prize, and green the 2</a:t>
            </a:r>
            <a:r>
              <a:rPr lang="en-US" baseline="30000" dirty="0"/>
              <a:t>nd</a:t>
            </a:r>
            <a:r>
              <a:rPr lang="en-US" baseline="0" dirty="0"/>
              <a:t>, even though yellow still did the most adoptions. </a:t>
            </a:r>
          </a:p>
          <a:p>
            <a:r>
              <a:rPr lang="en-US" baseline="0" dirty="0"/>
              <a:t>We did this for two big reasons. We know that even with four divisions there may still be participants grouped in with others that from their perspective have been doing a lot more or a lot less adoptions than their group. We thought that counting the number of additional horses adopted out would help the smaller groups feel they still had a chance because it’s not about the overall number. But even more importantly, we thought this way of counting puts our focus where we want it, on the increase. Because at the end of the day, this is all about getting more horses home!</a:t>
            </a:r>
            <a:endParaRPr lang="en-US" dirty="0"/>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23</a:t>
            </a:fld>
            <a:endParaRPr lang="en-US"/>
          </a:p>
        </p:txBody>
      </p:sp>
    </p:spTree>
    <p:extLst>
      <p:ext uri="{BB962C8B-B14F-4D97-AF65-F5344CB8AC3E}">
        <p14:creationId xmlns:p14="http://schemas.microsoft.com/office/powerpoint/2010/main" val="1880758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we’re not done yet. This year we’ve reserved $15k in prize money for our new </a:t>
            </a:r>
            <a:r>
              <a:rPr lang="en-US" dirty="0" err="1"/>
              <a:t>Hoofy</a:t>
            </a:r>
            <a:r>
              <a:rPr lang="en-US" dirty="0"/>
              <a:t> Awards! </a:t>
            </a:r>
          </a:p>
          <a:p>
            <a:pPr defTabSz="906902">
              <a:defRPr/>
            </a:pPr>
            <a:r>
              <a:rPr lang="en-US" dirty="0"/>
              <a:t>The ASPCA will award those participants who best leverage the power of social media to raise awareness about their organization and to increase equine adoptions. </a:t>
            </a:r>
            <a:r>
              <a:rPr lang="en-US" dirty="0" err="1"/>
              <a:t>Hoofy</a:t>
            </a:r>
            <a:r>
              <a:rPr lang="en-US" dirty="0"/>
              <a:t> prizes can go to any group including the division and grand prize winners.</a:t>
            </a:r>
          </a:p>
          <a:p>
            <a:r>
              <a:rPr lang="en-US" dirty="0"/>
              <a:t>More information about the </a:t>
            </a:r>
            <a:r>
              <a:rPr lang="en-US" dirty="0" err="1"/>
              <a:t>Hoofy</a:t>
            </a:r>
            <a:r>
              <a:rPr lang="en-US" dirty="0"/>
              <a:t> Awards can be found in the Rules, and we will be holding a webinar on best practices on April 10 that will showcase the things we’re looking for in a winner.</a:t>
            </a:r>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24</a:t>
            </a:fld>
            <a:endParaRPr lang="en-US"/>
          </a:p>
        </p:txBody>
      </p:sp>
    </p:spTree>
    <p:extLst>
      <p:ext uri="{BB962C8B-B14F-4D97-AF65-F5344CB8AC3E}">
        <p14:creationId xmlns:p14="http://schemas.microsoft.com/office/powerpoint/2010/main" val="348302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We believe that transferring equines to other partners can be an effective strategy for increasing the number of adoptions. If your group is good at placing quarter horses, for example, but</a:t>
            </a:r>
            <a:r>
              <a:rPr lang="en-US" baseline="0" dirty="0"/>
              <a:t> you’ve got a couple of thoroughbreds that have literally been going nowhere for months if not years, it might make sense for you to transfer those thoroughbreds to a group that excels at placing those horses. </a:t>
            </a:r>
          </a:p>
          <a:p>
            <a:pPr defTabSz="906902">
              <a:defRPr/>
            </a:pPr>
            <a:endParaRPr lang="en-US" baseline="0" dirty="0"/>
          </a:p>
          <a:p>
            <a:pPr defTabSz="906902">
              <a:defRPr/>
            </a:pPr>
            <a:r>
              <a:rPr lang="en-US" dirty="0"/>
              <a:t>As an incentive to send horses to an equine re-homing partner that might be better placed to find that particular animal a home, we will give credit to both the sending and receiving partners in these transfers.</a:t>
            </a:r>
          </a:p>
          <a:p>
            <a:pPr defTabSz="906902">
              <a:defRPr/>
            </a:pPr>
            <a:endParaRPr lang="en-US" dirty="0"/>
          </a:p>
          <a:p>
            <a:pPr defTabSz="906902">
              <a:defRPr/>
            </a:pPr>
            <a:r>
              <a:rPr lang="en-US" dirty="0"/>
              <a:t>Of course,</a:t>
            </a:r>
            <a:r>
              <a:rPr lang="en-US" baseline="0" dirty="0"/>
              <a:t> we only want you to be transferring horses to responsible organizations that have the capacity to adopt these horses out.</a:t>
            </a:r>
          </a:p>
          <a:p>
            <a:pPr defTabSz="906902">
              <a:defRPr/>
            </a:pPr>
            <a:endParaRPr lang="en-US" dirty="0"/>
          </a:p>
          <a:p>
            <a:pPr defTabSz="906902">
              <a:defRPr/>
            </a:pPr>
            <a:r>
              <a:rPr lang="en-US" dirty="0"/>
              <a:t>You can find information on all of this in our rules, which are linked</a:t>
            </a:r>
            <a:r>
              <a:rPr lang="en-US" baseline="0" dirty="0"/>
              <a:t> to on our </a:t>
            </a:r>
            <a:r>
              <a:rPr lang="en-US" baseline="0" dirty="0" err="1"/>
              <a:t>HaHH</a:t>
            </a:r>
            <a:r>
              <a:rPr lang="en-US" baseline="0" dirty="0"/>
              <a:t> website.</a:t>
            </a:r>
            <a:endParaRPr lang="en-US" dirty="0"/>
          </a:p>
          <a:p>
            <a:pPr defTabSz="906902">
              <a:defRPr/>
            </a:pPr>
            <a:endParaRPr lang="en-US" dirty="0"/>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25</a:t>
            </a:fld>
            <a:endParaRPr lang="en-US"/>
          </a:p>
        </p:txBody>
      </p:sp>
    </p:spTree>
    <p:extLst>
      <p:ext uri="{BB962C8B-B14F-4D97-AF65-F5344CB8AC3E}">
        <p14:creationId xmlns:p14="http://schemas.microsoft.com/office/powerpoint/2010/main" val="125510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Intro from Susan F.</a:t>
            </a:r>
          </a:p>
          <a:p>
            <a:endParaRPr lang="en-US" dirty="0"/>
          </a:p>
        </p:txBody>
      </p:sp>
      <p:sp>
        <p:nvSpPr>
          <p:cNvPr id="4" name="Slide Number Placeholder 3"/>
          <p:cNvSpPr>
            <a:spLocks noGrp="1"/>
          </p:cNvSpPr>
          <p:nvPr>
            <p:ph type="sldNum" sz="quarter" idx="10"/>
          </p:nvPr>
        </p:nvSpPr>
        <p:spPr/>
        <p:txBody>
          <a:bodyPr/>
          <a:lstStyle/>
          <a:p>
            <a:pPr defTabSz="906902">
              <a:defRPr/>
            </a:pPr>
            <a:fld id="{664FB454-5735-4E3F-A9ED-CD7D4BAD91C0}" type="slidenum">
              <a:rPr lang="en-US">
                <a:solidFill>
                  <a:prstClr val="black"/>
                </a:solidFill>
                <a:latin typeface="Calibri"/>
              </a:rPr>
              <a:pPr defTabSz="906902">
                <a:defRPr/>
              </a:pPr>
              <a:t>4</a:t>
            </a:fld>
            <a:endParaRPr lang="en-US">
              <a:solidFill>
                <a:prstClr val="black"/>
              </a:solidFill>
              <a:latin typeface="Calibri"/>
            </a:endParaRPr>
          </a:p>
        </p:txBody>
      </p:sp>
    </p:spTree>
    <p:extLst>
      <p:ext uri="{BB962C8B-B14F-4D97-AF65-F5344CB8AC3E}">
        <p14:creationId xmlns:p14="http://schemas.microsoft.com/office/powerpoint/2010/main" val="2383810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no contest would be complete without fine print</a:t>
            </a:r>
            <a:r>
              <a:rPr lang="en-US" baseline="0" dirty="0"/>
              <a:t> and there are a few things we want to highlight for you.</a:t>
            </a:r>
            <a:endParaRPr lang="en-US" dirty="0"/>
          </a:p>
          <a:p>
            <a:r>
              <a:rPr lang="en-US" dirty="0"/>
              <a:t>In the course of</a:t>
            </a:r>
            <a:r>
              <a:rPr lang="en-US" baseline="0" dirty="0"/>
              <a:t> running this contest over the last couple of years, we’ve discovered that many great groups hadn’t put their legal house in order.</a:t>
            </a:r>
          </a:p>
          <a:p>
            <a:r>
              <a:rPr lang="en-US" baseline="0" dirty="0"/>
              <a:t>Some of the lapses left groups out of compliance with state laws and potentially subject to legal action, things like the basic requirement of being in good standing with the secretary of state of your state, or being registered to solicit funds in your home state if that is required by your state.</a:t>
            </a:r>
          </a:p>
          <a:p>
            <a:r>
              <a:rPr lang="en-US" baseline="0" dirty="0"/>
              <a:t>These issues not only concern us but virtually all the animal welfare funders out there</a:t>
            </a:r>
          </a:p>
          <a:p>
            <a:r>
              <a:rPr lang="en-US" baseline="0" dirty="0"/>
              <a:t>So we want the challenge this year to be an opportunity for your groups to tidy things up, not only making you eligible to win our challenge prizes, but to make you more appealing to other funders and stakeholders and more effective in executing a long-range vision and achieving your goals.</a:t>
            </a:r>
          </a:p>
          <a:p>
            <a:r>
              <a:rPr lang="en-US" baseline="0" dirty="0"/>
              <a:t>These requirements are listed in our rules and I want to stress that you have until grant applications are due on July 9 to make whatever changes you need to in order meet these requirements.</a:t>
            </a:r>
          </a:p>
          <a:p>
            <a:r>
              <a:rPr lang="en-US" baseline="0" dirty="0"/>
              <a:t>We are available to you to answer your questions and provide basic guidance during our scheduled office hours which you’ll hear more about in a moment or via email anytime.</a:t>
            </a:r>
          </a:p>
          <a:p>
            <a:r>
              <a:rPr lang="en-US" baseline="0" dirty="0"/>
              <a:t>It’s our hope that you will see this as an excellent opportunity to grow with our support and encouragement, and be better positioned to help more horses, which is what I know all of us want to do.</a:t>
            </a:r>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26</a:t>
            </a:fld>
            <a:endParaRPr lang="en-US"/>
          </a:p>
        </p:txBody>
      </p:sp>
    </p:spTree>
    <p:extLst>
      <p:ext uri="{BB962C8B-B14F-4D97-AF65-F5344CB8AC3E}">
        <p14:creationId xmlns:p14="http://schemas.microsoft.com/office/powerpoint/2010/main" val="1177664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review</a:t>
            </a:r>
            <a:r>
              <a:rPr lang="en-US" baseline="0" dirty="0"/>
              <a:t> the key dates for this year’s challenge.</a:t>
            </a:r>
          </a:p>
          <a:p>
            <a:r>
              <a:rPr lang="en-US" baseline="0" dirty="0"/>
              <a:t>Registration opens right after today’s webinar ends and ends on April 4.</a:t>
            </a:r>
          </a:p>
          <a:p>
            <a:r>
              <a:rPr lang="en-US" baseline="0" dirty="0"/>
              <a:t>And from now until April 26 you can be planning, creating, learning from each other and our webinars and even test-driving the ways you’re going to rev up your adoption engines to find more homes for horse.</a:t>
            </a:r>
            <a:endParaRPr lang="en-US" dirty="0"/>
          </a:p>
          <a:p>
            <a:r>
              <a:rPr lang="en-US" dirty="0"/>
              <a:t>This year April 26</a:t>
            </a:r>
            <a:r>
              <a:rPr lang="en-US" baseline="0" dirty="0"/>
              <a:t> falls on a Friday. Although holding an event is NOT a requirement for the challenge, we think that first weekend, from April 26 – 28, would be an exciting and effective time to hold an adoption event that kicks off your challenge participation.</a:t>
            </a:r>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27</a:t>
            </a:fld>
            <a:endParaRPr lang="en-US"/>
          </a:p>
        </p:txBody>
      </p:sp>
    </p:spTree>
    <p:extLst>
      <p:ext uri="{BB962C8B-B14F-4D97-AF65-F5344CB8AC3E}">
        <p14:creationId xmlns:p14="http://schemas.microsoft.com/office/powerpoint/2010/main" val="1085110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identified four ASPCA-sponsored benefits that all participants will be eligible for:</a:t>
            </a:r>
          </a:p>
          <a:p>
            <a:pPr marL="226725" indent="-226725">
              <a:buAutoNum type="arabicPeriod"/>
            </a:pPr>
            <a:r>
              <a:rPr lang="en-US" dirty="0"/>
              <a:t>Matt already told us all about the exciting financial opportunities the contest offers, so I won’t say any more about that, but we also have some great freebies that everyone will get!</a:t>
            </a:r>
          </a:p>
          <a:p>
            <a:r>
              <a:rPr lang="en-US" dirty="0"/>
              <a:t>Everyone who registers will receive some very helpful freebies</a:t>
            </a:r>
          </a:p>
          <a:p>
            <a:pPr defTabSz="906902">
              <a:defRPr/>
            </a:pPr>
            <a:r>
              <a:rPr lang="en-US" dirty="0"/>
              <a:t>The American Horse Council is working with us, to provide every participating </a:t>
            </a:r>
            <a:r>
              <a:rPr lang="en-US" dirty="0" err="1"/>
              <a:t>prganization</a:t>
            </a:r>
            <a:r>
              <a:rPr lang="en-US" dirty="0"/>
              <a:t> with mid-contest survey.</a:t>
            </a:r>
          </a:p>
        </p:txBody>
      </p:sp>
      <p:sp>
        <p:nvSpPr>
          <p:cNvPr id="4" name="Slide Number Placeholder 3"/>
          <p:cNvSpPr>
            <a:spLocks noGrp="1"/>
          </p:cNvSpPr>
          <p:nvPr>
            <p:ph type="sldNum" sz="quarter" idx="10"/>
          </p:nvPr>
        </p:nvSpPr>
        <p:spPr/>
        <p:txBody>
          <a:bodyPr/>
          <a:lstStyle/>
          <a:p>
            <a:fld id="{664FB454-5735-4E3F-A9ED-CD7D4BAD91C0}" type="slidenum">
              <a:rPr lang="en-US" smtClean="0"/>
              <a:pPr/>
              <a:t>28</a:t>
            </a:fld>
            <a:endParaRPr lang="en-US"/>
          </a:p>
        </p:txBody>
      </p:sp>
    </p:spTree>
    <p:extLst>
      <p:ext uri="{BB962C8B-B14F-4D97-AF65-F5344CB8AC3E}">
        <p14:creationId xmlns:p14="http://schemas.microsoft.com/office/powerpoint/2010/main" val="2848631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similar chalkboards in our recent Find Your Fido campaign and saw incredible engagement when shelters and rescues used the chalkboards on their socials. Find an artistic staff person on volunteer to write informational or fun text on the chalkboards and post on all your channels. We saw groups using the chalkboards for a variety of purposes, including to promote adoptable animals, declare a goal or capture adoptions—you can get as clever as you would like!  And you even left space on the chalkboard for you can even customize the chalkboards with your logo and name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29</a:t>
            </a:fld>
            <a:endParaRPr lang="en-US"/>
          </a:p>
        </p:txBody>
      </p:sp>
    </p:spTree>
    <p:extLst>
      <p:ext uri="{BB962C8B-B14F-4D97-AF65-F5344CB8AC3E}">
        <p14:creationId xmlns:p14="http://schemas.microsoft.com/office/powerpoint/2010/main" val="773001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Exposure to the ASPCA’s national audience will be a big perk for joining. We will be creating a public-facing webpage where your organization will be listed and people will be able to search for adoptable horses in their area. We’ll be promoting this page with press releases and on all  social channels, where we have lots of eyes on our posts, including on Facebook where we have 1.8 million followers</a:t>
            </a:r>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30</a:t>
            </a:fld>
            <a:endParaRPr lang="en-US"/>
          </a:p>
        </p:txBody>
      </p:sp>
    </p:spTree>
    <p:extLst>
      <p:ext uri="{BB962C8B-B14F-4D97-AF65-F5344CB8AC3E}">
        <p14:creationId xmlns:p14="http://schemas.microsoft.com/office/powerpoint/2010/main" val="2584211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reason you’ll want to join is that We will be providing lots of support to help you find more homes for horses, which I’ll talk about more in depth shortly. </a:t>
            </a:r>
          </a:p>
          <a:p>
            <a:r>
              <a:rPr lang="en-US" dirty="0"/>
              <a:t>5.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31</a:t>
            </a:fld>
            <a:endParaRPr lang="en-US"/>
          </a:p>
        </p:txBody>
      </p:sp>
    </p:spTree>
    <p:extLst>
      <p:ext uri="{BB962C8B-B14F-4D97-AF65-F5344CB8AC3E}">
        <p14:creationId xmlns:p14="http://schemas.microsoft.com/office/powerpoint/2010/main" val="676004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official benefits of joining the contest, there are numerous “soft” benefits that I’d like to highlight here with quotes from 2018 contestants. Please keep in mind that only two of these 6 groups were awarded Help a Horse grant money, but they all thought participating in the contest was beneficial. If you join you’ll also be creating community.</a:t>
            </a:r>
          </a:p>
          <a:p>
            <a:r>
              <a:rPr lang="en-US" dirty="0"/>
              <a:t>Check out this quote from a volunteer at This Old Horse who was thrilled with the community </a:t>
            </a:r>
            <a:r>
              <a:rPr lang="en-US" dirty="0" err="1"/>
              <a:t>HaH</a:t>
            </a:r>
            <a:r>
              <a:rPr lang="en-US" dirty="0"/>
              <a:t> created.</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32</a:t>
            </a:fld>
            <a:endParaRPr lang="en-US"/>
          </a:p>
        </p:txBody>
      </p:sp>
    </p:spTree>
    <p:extLst>
      <p:ext uri="{BB962C8B-B14F-4D97-AF65-F5344CB8AC3E}">
        <p14:creationId xmlns:p14="http://schemas.microsoft.com/office/powerpoint/2010/main" val="4128306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a:t>
            </a:r>
            <a:r>
              <a:rPr lang="en-US" dirty="0" err="1"/>
              <a:t>HaHH</a:t>
            </a:r>
            <a:r>
              <a:rPr lang="en-US" dirty="0"/>
              <a:t> will also help you to drive innovation, you'll be inspired to think outside the box like these past contestants who tried out new tactics and programs as a result of participating in the contest.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33</a:t>
            </a:fld>
            <a:endParaRPr lang="en-US"/>
          </a:p>
        </p:txBody>
      </p:sp>
    </p:spTree>
    <p:extLst>
      <p:ext uri="{BB962C8B-B14F-4D97-AF65-F5344CB8AC3E}">
        <p14:creationId xmlns:p14="http://schemas.microsoft.com/office/powerpoint/2010/main" val="3812752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previously, we’ve got loads of resources and trainings coming your way to help you innovate and gain new skills to adopt out more horses. From evaluating, training and matchmaking for your horses to social media tips and tricks we want to help equip you with the tools you need—all you need to do is register for the challenge and we will email you information on how to download or register for these resources. And be sure to join the private Facebook group, too, because we always post reminders in the group about upcoming offerings.</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34</a:t>
            </a:fld>
            <a:endParaRPr lang="en-US"/>
          </a:p>
        </p:txBody>
      </p:sp>
    </p:spTree>
    <p:extLst>
      <p:ext uri="{BB962C8B-B14F-4D97-AF65-F5344CB8AC3E}">
        <p14:creationId xmlns:p14="http://schemas.microsoft.com/office/powerpoint/2010/main" val="222164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 Rescue League of Iowa’s notes in this quote that There’s something to be said about the benefits of the buzz around a friendly competition. People want to get behind their home team And simply saying you are competing in a national challenge to win prize money is often a big enough hook to get your local media involved and your community clambering to support you.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35</a:t>
            </a:fld>
            <a:endParaRPr lang="en-US"/>
          </a:p>
        </p:txBody>
      </p:sp>
    </p:spTree>
    <p:extLst>
      <p:ext uri="{BB962C8B-B14F-4D97-AF65-F5344CB8AC3E}">
        <p14:creationId xmlns:p14="http://schemas.microsoft.com/office/powerpoint/2010/main" val="310561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5</a:t>
            </a:fld>
            <a:endParaRPr lang="en-US"/>
          </a:p>
        </p:txBody>
      </p:sp>
    </p:spTree>
    <p:extLst>
      <p:ext uri="{BB962C8B-B14F-4D97-AF65-F5344CB8AC3E}">
        <p14:creationId xmlns:p14="http://schemas.microsoft.com/office/powerpoint/2010/main" val="1714571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for the Help a Horse Home Challenge will help you get your legal and financial house in order, making it easier to apply for other grant opportunities and possibly boost your rating by organizations that rate charities.</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36</a:t>
            </a:fld>
            <a:endParaRPr lang="en-US"/>
          </a:p>
        </p:txBody>
      </p:sp>
    </p:spTree>
    <p:extLst>
      <p:ext uri="{BB962C8B-B14F-4D97-AF65-F5344CB8AC3E}">
        <p14:creationId xmlns:p14="http://schemas.microsoft.com/office/powerpoint/2010/main" val="265562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you to join us and benefit from all those perks—and to help you have the most successful campaign possible, we will be supporting you every step of the way by providing information and the opportunity for you to ask questions and get feedback. .</a:t>
            </a:r>
          </a:p>
          <a:p>
            <a:r>
              <a:rPr lang="en-US" dirty="0"/>
              <a:t>First, we have a very active private Facebook group for contestants and their supporters where we will share contest information and answer your questions. Also, there’s a lot of community building going on </a:t>
            </a:r>
            <a:r>
              <a:rPr lang="en-US" dirty="0" err="1"/>
              <a:t>on</a:t>
            </a:r>
            <a:r>
              <a:rPr lang="en-US" dirty="0"/>
              <a:t> the group and since we are encouraging groups to consider trying transferring horses between agencies, the group could be a great place to find transfer partners.</a:t>
            </a:r>
          </a:p>
          <a:p>
            <a:r>
              <a:rPr lang="en-US" dirty="0"/>
              <a:t>Second. We’ll provide online office hours—the first of which is next Friday, February 1. After you register for the challenge, we’ll email you a link to join us in a Zoom meeting where we will have ASPCA staff available to answer your questions about the competition.  We’ll have two more office hours throughout the contest period, and you’ll be notified of those via email if you register for the challenge.</a:t>
            </a:r>
          </a:p>
          <a:p>
            <a:r>
              <a:rPr lang="en-US" dirty="0"/>
              <a:t>Third, we’ll send weekly updates with important challenge information to keep you in the know. The newsletters will begin the second week in April after registration closes. </a:t>
            </a:r>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37</a:t>
            </a:fld>
            <a:endParaRPr lang="en-US"/>
          </a:p>
        </p:txBody>
      </p:sp>
    </p:spTree>
    <p:extLst>
      <p:ext uri="{BB962C8B-B14F-4D97-AF65-F5344CB8AC3E}">
        <p14:creationId xmlns:p14="http://schemas.microsoft.com/office/powerpoint/2010/main" val="2256180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three excellent webinars on the calendar to support </a:t>
            </a:r>
            <a:r>
              <a:rPr lang="en-US" dirty="0" err="1"/>
              <a:t>haHH</a:t>
            </a:r>
            <a:r>
              <a:rPr lang="en-US" dirty="0"/>
              <a:t> this year, including  registration for the first two webinars is open now. The social media webinar will be an exclusive benefit to those who join the contest, so you ‘ll get information about how to sign up for that one after you register for the challenge. And in conjunction with that webinar, we will be providing a helpful media toolkit with templates and guides to help you engage traditional and social media. </a:t>
            </a:r>
          </a:p>
          <a:p>
            <a:endParaRPr lang="en-US" dirty="0"/>
          </a:p>
          <a:p>
            <a:r>
              <a:rPr lang="en-US" dirty="0"/>
              <a:t>You will also have access to a variety of helpful resources that we will be posting on </a:t>
            </a:r>
            <a:r>
              <a:rPr lang="en-US" dirty="0" err="1"/>
              <a:t>ASPCApro</a:t>
            </a:r>
            <a:r>
              <a:rPr lang="en-US" dirty="0"/>
              <a:t> throughout the contest period, including downloads, videos and other content to help you drive adoptions.</a:t>
            </a:r>
          </a:p>
        </p:txBody>
      </p:sp>
      <p:sp>
        <p:nvSpPr>
          <p:cNvPr id="4" name="Slide Number Placeholder 3"/>
          <p:cNvSpPr>
            <a:spLocks noGrp="1"/>
          </p:cNvSpPr>
          <p:nvPr>
            <p:ph type="sldNum" sz="quarter" idx="10"/>
          </p:nvPr>
        </p:nvSpPr>
        <p:spPr/>
        <p:txBody>
          <a:bodyPr/>
          <a:lstStyle/>
          <a:p>
            <a:fld id="{664FB454-5735-4E3F-A9ED-CD7D4BAD91C0}" type="slidenum">
              <a:rPr lang="en-US" smtClean="0"/>
              <a:pPr/>
              <a:t>38</a:t>
            </a:fld>
            <a:endParaRPr lang="en-US"/>
          </a:p>
        </p:txBody>
      </p:sp>
    </p:spTree>
    <p:extLst>
      <p:ext uri="{BB962C8B-B14F-4D97-AF65-F5344CB8AC3E}">
        <p14:creationId xmlns:p14="http://schemas.microsoft.com/office/powerpoint/2010/main" val="1713537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can email us anytime at X and we will get back to you promptly.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40</a:t>
            </a:fld>
            <a:endParaRPr lang="en-US"/>
          </a:p>
        </p:txBody>
      </p:sp>
    </p:spTree>
    <p:extLst>
      <p:ext uri="{BB962C8B-B14F-4D97-AF65-F5344CB8AC3E}">
        <p14:creationId xmlns:p14="http://schemas.microsoft.com/office/powerpoint/2010/main" val="897286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are many benefits for joining and we’re here to help—so Even if you are unsure if you want to apply for a grant at the end of the Challenge, there are so many other benefits to joining that we hope you won’t hesitate to sign up and help more horses home!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41</a:t>
            </a:fld>
            <a:endParaRPr lang="en-US"/>
          </a:p>
        </p:txBody>
      </p:sp>
    </p:spTree>
    <p:extLst>
      <p:ext uri="{BB962C8B-B14F-4D97-AF65-F5344CB8AC3E}">
        <p14:creationId xmlns:p14="http://schemas.microsoft.com/office/powerpoint/2010/main" val="380776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we’d like to take your questions.</a:t>
            </a:r>
          </a:p>
        </p:txBody>
      </p:sp>
      <p:sp>
        <p:nvSpPr>
          <p:cNvPr id="4" name="Slide Number Placeholder 3"/>
          <p:cNvSpPr>
            <a:spLocks noGrp="1"/>
          </p:cNvSpPr>
          <p:nvPr>
            <p:ph type="sldNum" sz="quarter" idx="10"/>
          </p:nvPr>
        </p:nvSpPr>
        <p:spPr/>
        <p:txBody>
          <a:bodyPr/>
          <a:lstStyle/>
          <a:p>
            <a:fld id="{664FB454-5735-4E3F-A9ED-CD7D4BAD91C0}" type="slidenum">
              <a:rPr lang="en-US" smtClean="0"/>
              <a:pPr/>
              <a:t>42</a:t>
            </a:fld>
            <a:endParaRPr lang="en-US"/>
          </a:p>
        </p:txBody>
      </p:sp>
    </p:spTree>
    <p:extLst>
      <p:ext uri="{BB962C8B-B14F-4D97-AF65-F5344CB8AC3E}">
        <p14:creationId xmlns:p14="http://schemas.microsoft.com/office/powerpoint/2010/main" val="45690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u="sng" dirty="0"/>
              <a:t>SANDY</a:t>
            </a:r>
          </a:p>
          <a:p>
            <a:pPr defTabSz="931660">
              <a:defRPr/>
            </a:pPr>
            <a:r>
              <a:rPr lang="en-US" u="sng" dirty="0"/>
              <a:t>As many of you know</a:t>
            </a:r>
            <a:r>
              <a:rPr lang="en-US" dirty="0"/>
              <a:t>, ASPCA’s Help a Horse Day is celebrated every year on April 26 – a date chosen for its significance to the ASPCA’s long history of horse protection. April 26</a:t>
            </a:r>
            <a:r>
              <a:rPr lang="en-US" baseline="30000" dirty="0"/>
              <a:t>th</a:t>
            </a:r>
            <a:r>
              <a:rPr lang="en-US" dirty="0"/>
              <a:t>  in the year1866, was when the ASPCA founder Henry Bergh stopped a cart driver from beating his horse, which led to the first successful arrest for mistreating horses.  Fast forward to last month when we at the ASPCA were thrilled to learn that Help a Horse Day hit the big time when it was featured in the Sunday New York Times crossword puzzle, highlighting just how mainstream, equine welfare has become!</a:t>
            </a:r>
          </a:p>
          <a:p>
            <a:pPr defTabSz="931660">
              <a:defRPr/>
            </a:pPr>
            <a:endParaRPr lang="en-US" dirty="0"/>
          </a:p>
          <a:p>
            <a:pPr defTabSz="931660">
              <a:defRPr/>
            </a:pPr>
            <a:r>
              <a:rPr lang="en-US" dirty="0"/>
              <a:t>In this, our sixth year of the contest, we have tweaked the name to Help a Horse Home: The ASPCA Equine Adoption Challenge. Our new name keeps the spirit of the old contest while acknowledging our new and exciting direction to find more homes for horses. </a:t>
            </a:r>
          </a:p>
          <a:p>
            <a:pPr defTabSz="931660">
              <a:defRPr/>
            </a:pPr>
            <a:endParaRPr lang="en-US" dirty="0"/>
          </a:p>
          <a:p>
            <a:pPr defTabSz="931660">
              <a:defRPr/>
            </a:pPr>
            <a:r>
              <a:rPr lang="en-US" dirty="0"/>
              <a:t>I’m going to pass it over now to Dr. Emily Weiss, our Vice President of Equine Welfare,  to explain a little bit more about that shift in our focus.</a:t>
            </a:r>
          </a:p>
          <a:p>
            <a:pPr defTabSz="931660">
              <a:defRPr/>
            </a:pPr>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6</a:t>
            </a:fld>
            <a:endParaRPr lang="en-US"/>
          </a:p>
        </p:txBody>
      </p:sp>
    </p:spTree>
    <p:extLst>
      <p:ext uri="{BB962C8B-B14F-4D97-AF65-F5344CB8AC3E}">
        <p14:creationId xmlns:p14="http://schemas.microsoft.com/office/powerpoint/2010/main" val="326530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estimate 2.3 million people (or 1.2 million households) have the space, resources and a strong interest in adopting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8</a:t>
            </a:fld>
            <a:endParaRPr lang="en-US"/>
          </a:p>
        </p:txBody>
      </p:sp>
    </p:spTree>
    <p:extLst>
      <p:ext uri="{BB962C8B-B14F-4D97-AF65-F5344CB8AC3E}">
        <p14:creationId xmlns:p14="http://schemas.microsoft.com/office/powerpoint/2010/main" val="369542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Can someone make good visuals of the data?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9</a:t>
            </a:fld>
            <a:endParaRPr lang="en-US"/>
          </a:p>
        </p:txBody>
      </p:sp>
    </p:spTree>
    <p:extLst>
      <p:ext uri="{BB962C8B-B14F-4D97-AF65-F5344CB8AC3E}">
        <p14:creationId xmlns:p14="http://schemas.microsoft.com/office/powerpoint/2010/main" val="378280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the very same horses that are in our homes… that are competing…. That are companions…that are therapy horses… they simply got lost in transition…. Let’s not stigmatize them – </a:t>
            </a:r>
          </a:p>
        </p:txBody>
      </p:sp>
      <p:sp>
        <p:nvSpPr>
          <p:cNvPr id="4" name="Slide Number Placeholder 3"/>
          <p:cNvSpPr>
            <a:spLocks noGrp="1"/>
          </p:cNvSpPr>
          <p:nvPr>
            <p:ph type="sldNum" sz="quarter" idx="10"/>
          </p:nvPr>
        </p:nvSpPr>
        <p:spPr/>
        <p:txBody>
          <a:bodyPr/>
          <a:lstStyle/>
          <a:p>
            <a:fld id="{664FB454-5735-4E3F-A9ED-CD7D4BAD91C0}" type="slidenum">
              <a:rPr lang="en-US" smtClean="0"/>
              <a:pPr/>
              <a:t>11</a:t>
            </a:fld>
            <a:endParaRPr lang="en-US"/>
          </a:p>
        </p:txBody>
      </p:sp>
    </p:spTree>
    <p:extLst>
      <p:ext uri="{BB962C8B-B14F-4D97-AF65-F5344CB8AC3E}">
        <p14:creationId xmlns:p14="http://schemas.microsoft.com/office/powerpoint/2010/main" val="3052128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Elevating the status of  horses in need of homes gives us the ability to grow empathy and change perspectives </a:t>
            </a:r>
          </a:p>
          <a:p>
            <a:pPr defTabSz="906902">
              <a:defRPr/>
            </a:pPr>
            <a:r>
              <a:rPr lang="en-US" dirty="0"/>
              <a:t>A contract that does not provide transfer of ownership = this horse is different… </a:t>
            </a:r>
          </a:p>
          <a:p>
            <a:endParaRPr lang="en-US" dirty="0"/>
          </a:p>
        </p:txBody>
      </p:sp>
      <p:sp>
        <p:nvSpPr>
          <p:cNvPr id="4" name="Slide Number Placeholder 3"/>
          <p:cNvSpPr>
            <a:spLocks noGrp="1"/>
          </p:cNvSpPr>
          <p:nvPr>
            <p:ph type="sldNum" sz="quarter" idx="10"/>
          </p:nvPr>
        </p:nvSpPr>
        <p:spPr/>
        <p:txBody>
          <a:bodyPr/>
          <a:lstStyle/>
          <a:p>
            <a:fld id="{664FB454-5735-4E3F-A9ED-CD7D4BAD91C0}" type="slidenum">
              <a:rPr lang="en-US" smtClean="0"/>
              <a:pPr/>
              <a:t>12</a:t>
            </a:fld>
            <a:endParaRPr lang="en-US"/>
          </a:p>
        </p:txBody>
      </p:sp>
    </p:spTree>
    <p:extLst>
      <p:ext uri="{BB962C8B-B14F-4D97-AF65-F5344CB8AC3E}">
        <p14:creationId xmlns:p14="http://schemas.microsoft.com/office/powerpoint/2010/main" val="390805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4FB454-5735-4E3F-A9ED-CD7D4BAD91C0}" type="slidenum">
              <a:rPr lang="en-US" smtClean="0"/>
              <a:pPr/>
              <a:t>14</a:t>
            </a:fld>
            <a:endParaRPr lang="en-US"/>
          </a:p>
        </p:txBody>
      </p:sp>
    </p:spTree>
    <p:extLst>
      <p:ext uri="{BB962C8B-B14F-4D97-AF65-F5344CB8AC3E}">
        <p14:creationId xmlns:p14="http://schemas.microsoft.com/office/powerpoint/2010/main" val="3333471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3600"/>
            <a:ext cx="7772400" cy="1143000"/>
          </a:xfrm>
        </p:spPr>
        <p:txBody>
          <a:bodyPr anchor="b"/>
          <a:lstStyle>
            <a:lvl1pPr>
              <a:defRPr/>
            </a:lvl1pPr>
          </a:lstStyle>
          <a:p>
            <a:r>
              <a:rPr lang="en-US" dirty="0"/>
              <a:t>Click to edit Master title style</a:t>
            </a:r>
          </a:p>
        </p:txBody>
      </p:sp>
      <p:sp>
        <p:nvSpPr>
          <p:cNvPr id="3076" name="Rectangle 4"/>
          <p:cNvSpPr>
            <a:spLocks noGrp="1" noChangeArrowheads="1"/>
          </p:cNvSpPr>
          <p:nvPr>
            <p:ph type="subTitle" idx="1"/>
          </p:nvPr>
        </p:nvSpPr>
        <p:spPr>
          <a:xfrm>
            <a:off x="685800" y="3276600"/>
            <a:ext cx="6400800" cy="1752600"/>
          </a:xfrm>
        </p:spPr>
        <p:txBody>
          <a:bodyPr/>
          <a:lstStyle>
            <a:lvl1pPr marL="0" indent="0">
              <a:buFont typeface="Times" pitchFamily="29" charset="0"/>
              <a:buNone/>
              <a:defRPr/>
            </a:lvl1pPr>
          </a:lstStyle>
          <a:p>
            <a:r>
              <a:rPr lang="en-US"/>
              <a:t>Click to edit Master subtitle style</a:t>
            </a:r>
          </a:p>
        </p:txBody>
      </p:sp>
      <p:sp>
        <p:nvSpPr>
          <p:cNvPr id="6" name="Rectangle 5"/>
          <p:cNvSpPr/>
          <p:nvPr userDrawn="1"/>
        </p:nvSpPr>
        <p:spPr bwMode="auto">
          <a:xfrm>
            <a:off x="152400" y="152400"/>
            <a:ext cx="8839200" cy="6553200"/>
          </a:xfrm>
          <a:prstGeom prst="rect">
            <a:avLst/>
          </a:prstGeom>
          <a:noFill/>
          <a:ln w="15875" cap="flat" cmpd="sng" algn="ctr">
            <a:solidFill>
              <a:srgbClr val="FF8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7" name="Rectangle 6"/>
          <p:cNvSpPr/>
          <p:nvPr userDrawn="1"/>
        </p:nvSpPr>
        <p:spPr bwMode="auto">
          <a:xfrm>
            <a:off x="8004176" y="6334125"/>
            <a:ext cx="1060450" cy="4476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8" name="Picture 4" descr="Prof PPT_cover"/>
          <p:cNvPicPr>
            <a:picLocks noChangeAspect="1" noChangeArrowheads="1"/>
          </p:cNvPicPr>
          <p:nvPr userDrawn="1"/>
        </p:nvPicPr>
        <p:blipFill>
          <a:blip r:embed="rId2" cstate="print"/>
          <a:srcRect l="29191" t="39011" r="27513" b="36682"/>
          <a:stretch>
            <a:fillRect/>
          </a:stretch>
        </p:blipFill>
        <p:spPr bwMode="auto">
          <a:xfrm>
            <a:off x="8020050" y="6346825"/>
            <a:ext cx="1032979" cy="434975"/>
          </a:xfrm>
          <a:prstGeom prst="rect">
            <a:avLst/>
          </a:prstGeom>
          <a:noFill/>
          <a:ln w="9525">
            <a:noFill/>
            <a:miter lim="800000"/>
            <a:headEnd/>
            <a:tailEnd/>
          </a:ln>
        </p:spPr>
      </p:pic>
      <p:sp>
        <p:nvSpPr>
          <p:cNvPr id="10" name="TextBox 9"/>
          <p:cNvSpPr txBox="1"/>
          <p:nvPr userDrawn="1"/>
        </p:nvSpPr>
        <p:spPr>
          <a:xfrm>
            <a:off x="152400" y="6679684"/>
            <a:ext cx="2276474" cy="184666"/>
          </a:xfrm>
          <a:prstGeom prst="rect">
            <a:avLst/>
          </a:prstGeom>
          <a:noFill/>
        </p:spPr>
        <p:txBody>
          <a:bodyPr wrap="square" lIns="0" rtlCol="0">
            <a:spAutoFit/>
          </a:bodyPr>
          <a:lstStyle/>
          <a:p>
            <a:pPr eaLnBrk="0" fontAlgn="base" hangingPunct="0">
              <a:spcBef>
                <a:spcPct val="0"/>
              </a:spcBef>
              <a:spcAft>
                <a:spcPct val="0"/>
              </a:spcAft>
            </a:pPr>
            <a:r>
              <a:rPr lang="en-US" sz="600" dirty="0">
                <a:solidFill>
                  <a:srgbClr val="FF8800"/>
                </a:solidFill>
              </a:rPr>
              <a:t>©  2015  ASPCA</a:t>
            </a:r>
            <a:r>
              <a:rPr lang="en-US" sz="600" b="1" baseline="30000" dirty="0">
                <a:solidFill>
                  <a:srgbClr val="FF8800"/>
                </a:solidFill>
              </a:rPr>
              <a:t>®</a:t>
            </a:r>
            <a:r>
              <a:rPr lang="en-US" sz="600" dirty="0">
                <a:solidFill>
                  <a:srgbClr val="FF8800"/>
                </a:solidFill>
              </a:rPr>
              <a:t>.   All Rights Reserved.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228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2280"/>
            <a:ext cx="5676900" cy="59436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4722"/>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84722"/>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10169"/>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453169"/>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Text Box 11"/>
          <p:cNvSpPr txBox="1">
            <a:spLocks noChangeArrowheads="1"/>
          </p:cNvSpPr>
          <p:nvPr userDrawn="1"/>
        </p:nvSpPr>
        <p:spPr bwMode="auto">
          <a:xfrm>
            <a:off x="152400" y="6477000"/>
            <a:ext cx="1524000" cy="214313"/>
          </a:xfrm>
          <a:prstGeom prst="rect">
            <a:avLst/>
          </a:prstGeom>
          <a:noFill/>
          <a:ln w="9525">
            <a:noFill/>
            <a:miter lim="800000"/>
            <a:headEnd/>
            <a:tailEnd/>
          </a:ln>
        </p:spPr>
        <p:txBody>
          <a:bodyPr>
            <a:prstTxWarp prst="textNoShape">
              <a:avLst/>
            </a:prstTxWarp>
            <a:spAutoFit/>
          </a:bodyPr>
          <a:lstStyle/>
          <a:p>
            <a:pPr eaLnBrk="0" fontAlgn="base" hangingPunct="0">
              <a:spcBef>
                <a:spcPct val="50000"/>
              </a:spcBef>
              <a:spcAft>
                <a:spcPct val="0"/>
              </a:spcAft>
            </a:pPr>
            <a:fld id="{9470FD77-A335-3347-81DA-8B05AD9A85E9}" type="slidenum">
              <a:rPr lang="en-US" sz="800">
                <a:solidFill>
                  <a:srgbClr val="808080"/>
                </a:solidFill>
              </a:rPr>
              <a:pPr eaLnBrk="0" fontAlgn="base" hangingPunct="0">
                <a:spcBef>
                  <a:spcPct val="50000"/>
                </a:spcBef>
                <a:spcAft>
                  <a:spcPct val="0"/>
                </a:spcAft>
              </a:pPr>
              <a:t>‹#›</a:t>
            </a:fld>
            <a:endParaRPr lang="en-US" sz="800">
              <a:solidFill>
                <a:srgbClr val="808080"/>
              </a:solidFill>
            </a:endParaRPr>
          </a:p>
        </p:txBody>
      </p:sp>
      <p:sp>
        <p:nvSpPr>
          <p:cNvPr id="6" name="Rectangle 5"/>
          <p:cNvSpPr/>
          <p:nvPr userDrawn="1"/>
        </p:nvSpPr>
        <p:spPr bwMode="auto">
          <a:xfrm>
            <a:off x="152400" y="152400"/>
            <a:ext cx="8839200" cy="6553200"/>
          </a:xfrm>
          <a:prstGeom prst="rect">
            <a:avLst/>
          </a:prstGeom>
          <a:noFill/>
          <a:ln w="15875" cap="flat" cmpd="sng" algn="ctr">
            <a:solidFill>
              <a:srgbClr val="FF88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7" name="Rectangle 6"/>
          <p:cNvSpPr/>
          <p:nvPr userDrawn="1"/>
        </p:nvSpPr>
        <p:spPr bwMode="auto">
          <a:xfrm>
            <a:off x="8004176" y="6334125"/>
            <a:ext cx="1060450" cy="4476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8" name="Picture 4" descr="Prof PPT_cover"/>
          <p:cNvPicPr>
            <a:picLocks noChangeAspect="1" noChangeArrowheads="1"/>
          </p:cNvPicPr>
          <p:nvPr userDrawn="1"/>
        </p:nvPicPr>
        <p:blipFill>
          <a:blip r:embed="rId13" cstate="print"/>
          <a:srcRect l="29191" t="39011" r="27513" b="36682"/>
          <a:stretch>
            <a:fillRect/>
          </a:stretch>
        </p:blipFill>
        <p:spPr bwMode="auto">
          <a:xfrm>
            <a:off x="8020050" y="6346825"/>
            <a:ext cx="1032979" cy="434975"/>
          </a:xfrm>
          <a:prstGeom prst="rect">
            <a:avLst/>
          </a:prstGeom>
          <a:noFill/>
          <a:ln w="9525">
            <a:noFill/>
            <a:miter lim="800000"/>
            <a:headEnd/>
            <a:tailEnd/>
          </a:ln>
        </p:spPr>
      </p:pic>
      <p:sp>
        <p:nvSpPr>
          <p:cNvPr id="9" name="TextBox 8"/>
          <p:cNvSpPr txBox="1"/>
          <p:nvPr userDrawn="1"/>
        </p:nvSpPr>
        <p:spPr>
          <a:xfrm>
            <a:off x="152400" y="6679684"/>
            <a:ext cx="2276474" cy="184666"/>
          </a:xfrm>
          <a:prstGeom prst="rect">
            <a:avLst/>
          </a:prstGeom>
          <a:noFill/>
        </p:spPr>
        <p:txBody>
          <a:bodyPr wrap="square" lIns="0" rtlCol="0">
            <a:spAutoFit/>
          </a:bodyPr>
          <a:lstStyle/>
          <a:p>
            <a:pPr eaLnBrk="0" fontAlgn="base" hangingPunct="0">
              <a:spcBef>
                <a:spcPct val="0"/>
              </a:spcBef>
              <a:spcAft>
                <a:spcPct val="0"/>
              </a:spcAft>
            </a:pPr>
            <a:r>
              <a:rPr lang="en-US" sz="600" dirty="0">
                <a:solidFill>
                  <a:srgbClr val="FF8800"/>
                </a:solidFill>
              </a:rPr>
              <a:t>©  2015  ASPCA</a:t>
            </a:r>
            <a:r>
              <a:rPr lang="en-US" sz="600" b="1" baseline="30000" dirty="0">
                <a:solidFill>
                  <a:srgbClr val="FF8800"/>
                </a:solidFill>
              </a:rPr>
              <a:t>®</a:t>
            </a:r>
            <a:r>
              <a:rPr lang="en-US" sz="600" dirty="0">
                <a:solidFill>
                  <a:srgbClr val="FF8800"/>
                </a:solidFill>
              </a:rPr>
              <a:t>.   All Rights Reserved.</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000">
          <a:solidFill>
            <a:srgbClr val="FF8800"/>
          </a:solidFill>
          <a:latin typeface="+mj-lt"/>
          <a:ea typeface="+mj-ea"/>
          <a:cs typeface="+mj-cs"/>
        </a:defRPr>
      </a:lvl1pPr>
      <a:lvl2pPr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2pPr>
      <a:lvl3pPr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3pPr>
      <a:lvl4pPr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4pPr>
      <a:lvl5pPr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5pPr>
      <a:lvl6pPr marL="457200"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6pPr>
      <a:lvl7pPr marL="914400"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7pPr>
      <a:lvl8pPr marL="1371600"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8pPr>
      <a:lvl9pPr marL="1828800" algn="l" rtl="0" fontAlgn="base">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9pPr>
    </p:titleStyle>
    <p:bodyStyle>
      <a:lvl1pPr marL="111125" indent="-111125" algn="l" rtl="0" fontAlgn="base">
        <a:spcBef>
          <a:spcPct val="20000"/>
        </a:spcBef>
        <a:spcAft>
          <a:spcPct val="0"/>
        </a:spcAft>
        <a:buFont typeface="Times" pitchFamily="29" charset="0"/>
        <a:buChar char="•"/>
        <a:defRPr sz="2200">
          <a:solidFill>
            <a:schemeClr val="tx1"/>
          </a:solidFill>
          <a:latin typeface="+mn-lt"/>
          <a:ea typeface="+mn-ea"/>
          <a:cs typeface="+mn-cs"/>
        </a:defRPr>
      </a:lvl1pPr>
      <a:lvl2pPr marL="341313" indent="-115888" algn="l" rtl="0" fontAlgn="base">
        <a:spcBef>
          <a:spcPct val="20000"/>
        </a:spcBef>
        <a:spcAft>
          <a:spcPct val="0"/>
        </a:spcAft>
        <a:buFont typeface="Times" pitchFamily="29" charset="0"/>
        <a:buChar char="•"/>
        <a:defRPr sz="2200">
          <a:solidFill>
            <a:schemeClr val="tx1"/>
          </a:solidFill>
          <a:latin typeface="+mn-lt"/>
          <a:ea typeface="+mn-ea"/>
        </a:defRPr>
      </a:lvl2pPr>
      <a:lvl3pPr marL="571500" indent="-115888" algn="l" rtl="0" fontAlgn="base">
        <a:spcBef>
          <a:spcPct val="20000"/>
        </a:spcBef>
        <a:spcAft>
          <a:spcPct val="0"/>
        </a:spcAft>
        <a:buFont typeface="Times" pitchFamily="29" charset="0"/>
        <a:buChar char="•"/>
        <a:defRPr sz="2200">
          <a:solidFill>
            <a:schemeClr val="tx1"/>
          </a:solidFill>
          <a:latin typeface="+mn-lt"/>
          <a:ea typeface="+mn-ea"/>
        </a:defRPr>
      </a:lvl3pPr>
      <a:lvl4pPr marL="801688" indent="-115888" algn="l" rtl="0" fontAlgn="base">
        <a:spcBef>
          <a:spcPct val="20000"/>
        </a:spcBef>
        <a:spcAft>
          <a:spcPct val="0"/>
        </a:spcAft>
        <a:buFont typeface="Times" pitchFamily="29" charset="0"/>
        <a:buChar char="•"/>
        <a:defRPr sz="2200">
          <a:solidFill>
            <a:schemeClr val="tx1"/>
          </a:solidFill>
          <a:latin typeface="+mn-lt"/>
          <a:ea typeface="+mn-ea"/>
        </a:defRPr>
      </a:lvl4pPr>
      <a:lvl5pPr marL="1031875" indent="-115888" algn="l" rtl="0" fontAlgn="base">
        <a:spcBef>
          <a:spcPct val="20000"/>
        </a:spcBef>
        <a:spcAft>
          <a:spcPct val="0"/>
        </a:spcAft>
        <a:buFont typeface="Times" pitchFamily="29" charset="0"/>
        <a:buChar char="•"/>
        <a:defRPr sz="2200">
          <a:solidFill>
            <a:schemeClr val="tx1"/>
          </a:solidFill>
          <a:latin typeface="+mn-lt"/>
          <a:ea typeface="+mn-ea"/>
        </a:defRPr>
      </a:lvl5pPr>
      <a:lvl6pPr marL="1489075" indent="-115888" algn="l" rtl="0" fontAlgn="base">
        <a:spcBef>
          <a:spcPct val="20000"/>
        </a:spcBef>
        <a:spcAft>
          <a:spcPct val="0"/>
        </a:spcAft>
        <a:buFont typeface="Times" pitchFamily="29" charset="0"/>
        <a:buChar char="•"/>
        <a:defRPr sz="1500">
          <a:solidFill>
            <a:schemeClr val="bg2"/>
          </a:solidFill>
          <a:latin typeface="+mn-lt"/>
          <a:ea typeface="+mn-ea"/>
        </a:defRPr>
      </a:lvl6pPr>
      <a:lvl7pPr marL="1946275" indent="-115888" algn="l" rtl="0" fontAlgn="base">
        <a:spcBef>
          <a:spcPct val="20000"/>
        </a:spcBef>
        <a:spcAft>
          <a:spcPct val="0"/>
        </a:spcAft>
        <a:buFont typeface="Times" pitchFamily="29" charset="0"/>
        <a:buChar char="•"/>
        <a:defRPr sz="1500">
          <a:solidFill>
            <a:schemeClr val="bg2"/>
          </a:solidFill>
          <a:latin typeface="+mn-lt"/>
          <a:ea typeface="+mn-ea"/>
        </a:defRPr>
      </a:lvl7pPr>
      <a:lvl8pPr marL="2403475" indent="-115888" algn="l" rtl="0" fontAlgn="base">
        <a:spcBef>
          <a:spcPct val="20000"/>
        </a:spcBef>
        <a:spcAft>
          <a:spcPct val="0"/>
        </a:spcAft>
        <a:buFont typeface="Times" pitchFamily="29" charset="0"/>
        <a:buChar char="•"/>
        <a:defRPr sz="1500">
          <a:solidFill>
            <a:schemeClr val="bg2"/>
          </a:solidFill>
          <a:latin typeface="+mn-lt"/>
          <a:ea typeface="+mn-ea"/>
        </a:defRPr>
      </a:lvl8pPr>
      <a:lvl9pPr marL="2860675" indent="-115888" algn="l" rtl="0" fontAlgn="base">
        <a:spcBef>
          <a:spcPct val="20000"/>
        </a:spcBef>
        <a:spcAft>
          <a:spcPct val="0"/>
        </a:spcAft>
        <a:buFont typeface="Times" pitchFamily="29" charset="0"/>
        <a:buChar char="•"/>
        <a:defRPr sz="15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98424"/>
            <a:ext cx="9143999" cy="830997"/>
          </a:xfrm>
          <a:prstGeom prst="rect">
            <a:avLst/>
          </a:prstGeom>
          <a:noFill/>
        </p:spPr>
        <p:txBody>
          <a:bodyPr wrap="square" rtlCol="0">
            <a:spAutoFit/>
          </a:bodyPr>
          <a:lstStyle/>
          <a:p>
            <a:pPr algn="ctr"/>
            <a:r>
              <a:rPr lang="en-US" sz="2800" b="1" dirty="0">
                <a:solidFill>
                  <a:schemeClr val="accent1">
                    <a:lumMod val="75000"/>
                  </a:schemeClr>
                </a:solidFill>
                <a:latin typeface="Helvetica Neue" charset="0"/>
                <a:ea typeface="Helvetica Neue" charset="0"/>
                <a:cs typeface="Helvetica Neue" charset="0"/>
              </a:rPr>
              <a:t>Help A Horse Home Challenge</a:t>
            </a:r>
            <a:endParaRPr lang="en-US" sz="2800" b="1" kern="1200" dirty="0">
              <a:solidFill>
                <a:schemeClr val="accent1">
                  <a:lumMod val="75000"/>
                </a:schemeClr>
              </a:solidFill>
              <a:latin typeface="Helvetica Neue" charset="0"/>
              <a:ea typeface="Helvetica Neue" charset="0"/>
              <a:cs typeface="Helvetica Neue" charset="0"/>
            </a:endParaRPr>
          </a:p>
          <a:p>
            <a:endParaRPr lang="en-US" sz="2000" dirty="0">
              <a:latin typeface="Helvetica Neue" charset="0"/>
              <a:ea typeface="Helvetica Neue" charset="0"/>
              <a:cs typeface="Helvetica Neue"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752992"/>
            <a:ext cx="5034116" cy="3775587"/>
          </a:xfrm>
          <a:prstGeom prst="rect">
            <a:avLst/>
          </a:prstGeom>
        </p:spPr>
      </p:pic>
      <p:sp>
        <p:nvSpPr>
          <p:cNvPr id="4" name="TextBox 3"/>
          <p:cNvSpPr txBox="1"/>
          <p:nvPr/>
        </p:nvSpPr>
        <p:spPr>
          <a:xfrm>
            <a:off x="629267" y="2054940"/>
            <a:ext cx="3923068" cy="3170099"/>
          </a:xfrm>
          <a:prstGeom prst="rect">
            <a:avLst/>
          </a:prstGeom>
          <a:noFill/>
        </p:spPr>
        <p:txBody>
          <a:bodyPr wrap="square" rtlCol="0">
            <a:spAutoFit/>
          </a:bodyPr>
          <a:lstStyle/>
          <a:p>
            <a:r>
              <a:rPr lang="en-US" sz="2000" b="1" dirty="0">
                <a:solidFill>
                  <a:schemeClr val="bg2">
                    <a:lumMod val="65000"/>
                    <a:lumOff val="35000"/>
                  </a:schemeClr>
                </a:solidFill>
                <a:latin typeface="Helvetica Neue" charset="0"/>
                <a:ea typeface="Helvetica Neue" charset="0"/>
                <a:cs typeface="Helvetica Neue" charset="0"/>
              </a:rPr>
              <a:t>Enjoy the music! </a:t>
            </a:r>
          </a:p>
          <a:p>
            <a:r>
              <a:rPr lang="en-US" sz="2000" dirty="0">
                <a:solidFill>
                  <a:schemeClr val="bg2">
                    <a:lumMod val="65000"/>
                    <a:lumOff val="35000"/>
                  </a:schemeClr>
                </a:solidFill>
                <a:latin typeface="Helvetica Neue" charset="0"/>
                <a:ea typeface="Helvetica Neue" charset="0"/>
                <a:cs typeface="Helvetica Neue" charset="0"/>
              </a:rPr>
              <a:t>The webinar will begin at its scheduled time.</a:t>
            </a:r>
          </a:p>
          <a:p>
            <a:r>
              <a:rPr lang="en-US" sz="2000" dirty="0">
                <a:solidFill>
                  <a:schemeClr val="bg2">
                    <a:lumMod val="65000"/>
                    <a:lumOff val="35000"/>
                  </a:schemeClr>
                </a:solidFill>
                <a:latin typeface="Helvetica Neue" charset="0"/>
                <a:ea typeface="Helvetica Neue" charset="0"/>
                <a:cs typeface="Helvetica Neue" charset="0"/>
              </a:rPr>
              <a:t> </a:t>
            </a:r>
          </a:p>
          <a:p>
            <a:r>
              <a:rPr lang="en-US" sz="2000" dirty="0">
                <a:solidFill>
                  <a:schemeClr val="bg2">
                    <a:lumMod val="65000"/>
                    <a:lumOff val="35000"/>
                  </a:schemeClr>
                </a:solidFill>
                <a:latin typeface="Helvetica Neue" charset="0"/>
                <a:ea typeface="Helvetica Neue" charset="0"/>
                <a:cs typeface="Helvetica Neue" charset="0"/>
              </a:rPr>
              <a:t>Join the webinar using built-in computer audio or dial</a:t>
            </a:r>
          </a:p>
          <a:p>
            <a:r>
              <a:rPr lang="en-US" sz="2000" dirty="0">
                <a:solidFill>
                  <a:schemeClr val="bg2">
                    <a:lumMod val="65000"/>
                    <a:lumOff val="35000"/>
                  </a:schemeClr>
                </a:solidFill>
                <a:latin typeface="Helvetica Neue" charset="0"/>
                <a:ea typeface="Helvetica Neue" charset="0"/>
                <a:cs typeface="Helvetica Neue" charset="0"/>
              </a:rPr>
              <a:t>669-900-6833 or </a:t>
            </a:r>
            <a:br>
              <a:rPr lang="en-US" sz="2000" dirty="0">
                <a:solidFill>
                  <a:schemeClr val="bg2">
                    <a:lumMod val="65000"/>
                    <a:lumOff val="35000"/>
                  </a:schemeClr>
                </a:solidFill>
                <a:latin typeface="Helvetica Neue" charset="0"/>
                <a:ea typeface="Helvetica Neue" charset="0"/>
                <a:cs typeface="Helvetica Neue" charset="0"/>
              </a:rPr>
            </a:br>
            <a:r>
              <a:rPr lang="en-US" sz="2000" dirty="0">
                <a:solidFill>
                  <a:schemeClr val="bg2">
                    <a:lumMod val="65000"/>
                    <a:lumOff val="35000"/>
                  </a:schemeClr>
                </a:solidFill>
                <a:latin typeface="Helvetica Neue" charset="0"/>
                <a:ea typeface="Helvetica Neue" charset="0"/>
                <a:cs typeface="Helvetica Neue" charset="0"/>
              </a:rPr>
              <a:t>646-558-8656</a:t>
            </a:r>
          </a:p>
          <a:p>
            <a:endParaRPr lang="en-US" sz="2000" dirty="0">
              <a:solidFill>
                <a:schemeClr val="bg2">
                  <a:lumMod val="65000"/>
                  <a:lumOff val="35000"/>
                </a:schemeClr>
              </a:solidFill>
              <a:latin typeface="Helvetica Neue" charset="0"/>
              <a:ea typeface="Helvetica Neue" charset="0"/>
              <a:cs typeface="Helvetica Neue" charset="0"/>
            </a:endParaRPr>
          </a:p>
          <a:p>
            <a:r>
              <a:rPr lang="en-US" sz="2000" dirty="0">
                <a:solidFill>
                  <a:schemeClr val="bg2">
                    <a:lumMod val="65000"/>
                    <a:lumOff val="35000"/>
                  </a:schemeClr>
                </a:solidFill>
                <a:latin typeface="Helvetica Neue" charset="0"/>
                <a:ea typeface="Helvetica Neue" charset="0"/>
                <a:cs typeface="Helvetica Neue" charset="0"/>
              </a:rPr>
              <a:t>Webinar ID: </a:t>
            </a:r>
            <a:r>
              <a:rPr lang="en-US" sz="2000" dirty="0">
                <a:solidFill>
                  <a:schemeClr val="bg1">
                    <a:lumMod val="65000"/>
                  </a:schemeClr>
                </a:solidFill>
                <a:latin typeface="Helvetica Neue"/>
              </a:rPr>
              <a:t>500-389-590</a:t>
            </a:r>
            <a:endParaRPr lang="en-US" sz="2000" dirty="0">
              <a:solidFill>
                <a:schemeClr val="bg1">
                  <a:lumMod val="65000"/>
                </a:schemeClr>
              </a:solidFill>
              <a:latin typeface="Helvetica Neue"/>
              <a:ea typeface="Helvetica Neue" charset="0"/>
              <a:cs typeface="Helvetica Neue" charset="0"/>
            </a:endParaRPr>
          </a:p>
        </p:txBody>
      </p:sp>
    </p:spTree>
    <p:extLst>
      <p:ext uri="{BB962C8B-B14F-4D97-AF65-F5344CB8AC3E}">
        <p14:creationId xmlns:p14="http://schemas.microsoft.com/office/powerpoint/2010/main" val="2546500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884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63012-A012-43CD-8B0C-E48EAA7B5A67}"/>
              </a:ext>
            </a:extLst>
          </p:cNvPr>
          <p:cNvSpPr>
            <a:spLocks noGrp="1"/>
          </p:cNvSpPr>
          <p:nvPr>
            <p:ph type="title"/>
          </p:nvPr>
        </p:nvSpPr>
        <p:spPr>
          <a:xfrm>
            <a:off x="475707" y="803705"/>
            <a:ext cx="3156492" cy="3034857"/>
          </a:xfrm>
        </p:spPr>
        <p:txBody>
          <a:bodyPr vert="horz" lIns="91440" tIns="45720" rIns="91440" bIns="45720" rtlCol="0" anchor="b">
            <a:normAutofit/>
          </a:bodyPr>
          <a:lstStyle/>
          <a:p>
            <a:pPr algn="r">
              <a:lnSpc>
                <a:spcPct val="90000"/>
              </a:lnSpc>
            </a:pPr>
            <a:r>
              <a:rPr lang="en-US" sz="2900" kern="1200" dirty="0">
                <a:solidFill>
                  <a:srgbClr val="FFFFFF"/>
                </a:solidFill>
                <a:latin typeface="+mj-lt"/>
                <a:ea typeface="+mj-ea"/>
                <a:cs typeface="+mj-cs"/>
              </a:rPr>
              <a:t>We Learned There are Homes for Horses In Transition and Horses Who Need Rescuers…</a:t>
            </a:r>
          </a:p>
        </p:txBody>
      </p:sp>
      <p:cxnSp>
        <p:nvCxnSpPr>
          <p:cNvPr id="19" name="Straight Connector 18">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Content Placeholder 6">
            <a:extLst>
              <a:ext uri="{FF2B5EF4-FFF2-40B4-BE49-F238E27FC236}">
                <a16:creationId xmlns:a16="http://schemas.microsoft.com/office/drawing/2014/main" id="{49CCB0AC-0627-49DB-8B44-F913DD1FE96D}"/>
              </a:ext>
            </a:extLst>
          </p:cNvPr>
          <p:cNvPicPr>
            <a:picLocks noGrp="1" noChangeAspect="1"/>
          </p:cNvPicPr>
          <p:nvPr>
            <p:ph idx="1"/>
          </p:nvPr>
        </p:nvPicPr>
        <p:blipFill>
          <a:blip r:embed="rId2"/>
          <a:stretch>
            <a:fillRect/>
          </a:stretch>
        </p:blipFill>
        <p:spPr>
          <a:xfrm>
            <a:off x="4572000" y="662865"/>
            <a:ext cx="4094602" cy="5533245"/>
          </a:xfrm>
          <a:prstGeom prst="rect">
            <a:avLst/>
          </a:prstGeom>
        </p:spPr>
      </p:pic>
    </p:spTree>
    <p:extLst>
      <p:ext uri="{BB962C8B-B14F-4D97-AF65-F5344CB8AC3E}">
        <p14:creationId xmlns:p14="http://schemas.microsoft.com/office/powerpoint/2010/main" val="380391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9B04-245E-4E16-88E1-1E0D2E16AC50}"/>
              </a:ext>
            </a:extLst>
          </p:cNvPr>
          <p:cNvSpPr>
            <a:spLocks noGrp="1"/>
          </p:cNvSpPr>
          <p:nvPr>
            <p:ph type="title"/>
          </p:nvPr>
        </p:nvSpPr>
        <p:spPr/>
        <p:txBody>
          <a:bodyPr/>
          <a:lstStyle/>
          <a:p>
            <a:pPr algn="ctr"/>
            <a:r>
              <a:rPr lang="en-US" dirty="0"/>
              <a:t>Who are the horses in shelters and rescues? </a:t>
            </a:r>
          </a:p>
        </p:txBody>
      </p:sp>
      <p:sp>
        <p:nvSpPr>
          <p:cNvPr id="6" name="TextBox 5">
            <a:extLst>
              <a:ext uri="{FF2B5EF4-FFF2-40B4-BE49-F238E27FC236}">
                <a16:creationId xmlns:a16="http://schemas.microsoft.com/office/drawing/2014/main" id="{639BF1FE-5779-4EAB-823E-6C66ECC7E220}"/>
              </a:ext>
            </a:extLst>
          </p:cNvPr>
          <p:cNvSpPr txBox="1"/>
          <p:nvPr/>
        </p:nvSpPr>
        <p:spPr>
          <a:xfrm>
            <a:off x="2438400" y="2286000"/>
            <a:ext cx="4572000" cy="3139321"/>
          </a:xfrm>
          <a:prstGeom prst="rect">
            <a:avLst/>
          </a:prstGeom>
          <a:noFill/>
        </p:spPr>
        <p:txBody>
          <a:bodyPr wrap="square" rtlCol="0">
            <a:spAutoFit/>
          </a:bodyPr>
          <a:lstStyle/>
          <a:p>
            <a:pPr algn="ctr"/>
            <a:r>
              <a:rPr lang="en-US" sz="6600" dirty="0">
                <a:solidFill>
                  <a:srgbClr val="FD9445"/>
                </a:solidFill>
              </a:rPr>
              <a:t>Lost </a:t>
            </a:r>
          </a:p>
          <a:p>
            <a:pPr algn="ctr"/>
            <a:r>
              <a:rPr lang="en-US" sz="6600" dirty="0">
                <a:solidFill>
                  <a:srgbClr val="FD9445"/>
                </a:solidFill>
              </a:rPr>
              <a:t>in </a:t>
            </a:r>
          </a:p>
          <a:p>
            <a:pPr algn="ctr"/>
            <a:r>
              <a:rPr lang="en-US" sz="6600" dirty="0">
                <a:solidFill>
                  <a:srgbClr val="FD9445"/>
                </a:solidFill>
              </a:rPr>
              <a:t>Transition </a:t>
            </a:r>
          </a:p>
        </p:txBody>
      </p:sp>
      <p:pic>
        <p:nvPicPr>
          <p:cNvPr id="5" name="Content Placeholder 4">
            <a:extLst>
              <a:ext uri="{FF2B5EF4-FFF2-40B4-BE49-F238E27FC236}">
                <a16:creationId xmlns:a16="http://schemas.microsoft.com/office/drawing/2014/main" id="{DC4B376B-137A-4615-90BE-AB68213DF6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7000" y="1741110"/>
            <a:ext cx="6350000" cy="4229100"/>
          </a:xfrm>
        </p:spPr>
      </p:pic>
    </p:spTree>
    <p:extLst>
      <p:ext uri="{BB962C8B-B14F-4D97-AF65-F5344CB8AC3E}">
        <p14:creationId xmlns:p14="http://schemas.microsoft.com/office/powerpoint/2010/main" val="23991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A740-C587-4977-93E9-19D45F8E64B1}"/>
              </a:ext>
            </a:extLst>
          </p:cNvPr>
          <p:cNvSpPr>
            <a:spLocks noGrp="1"/>
          </p:cNvSpPr>
          <p:nvPr>
            <p:ph type="title"/>
          </p:nvPr>
        </p:nvSpPr>
        <p:spPr/>
        <p:txBody>
          <a:bodyPr/>
          <a:lstStyle/>
          <a:p>
            <a:pPr algn="ctr"/>
            <a:r>
              <a:rPr lang="en-US" dirty="0"/>
              <a:t>Changing the Perspective of Horses in Need of Homes</a:t>
            </a:r>
          </a:p>
        </p:txBody>
      </p:sp>
      <p:sp>
        <p:nvSpPr>
          <p:cNvPr id="3" name="Content Placeholder 2">
            <a:extLst>
              <a:ext uri="{FF2B5EF4-FFF2-40B4-BE49-F238E27FC236}">
                <a16:creationId xmlns:a16="http://schemas.microsoft.com/office/drawing/2014/main" id="{D41D1641-97EC-4702-9D70-E5ED37FADA57}"/>
              </a:ext>
            </a:extLst>
          </p:cNvPr>
          <p:cNvSpPr>
            <a:spLocks noGrp="1"/>
          </p:cNvSpPr>
          <p:nvPr>
            <p:ph idx="1"/>
          </p:nvPr>
        </p:nvSpPr>
        <p:spPr/>
        <p:txBody>
          <a:bodyPr/>
          <a:lstStyle/>
          <a:p>
            <a:pPr marL="0" indent="0">
              <a:buNone/>
            </a:pPr>
            <a:r>
              <a:rPr lang="en-US" dirty="0"/>
              <a:t>We think big – we want to change the perspective of horses in need of homes. And bigger than that – we want to engage horse enthusiasts to change the landscape for at risk horses… We can’t do that without changing business …</a:t>
            </a:r>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2D2D7EDE-A7AA-4A7D-9479-C88C4BC26E5C}"/>
              </a:ext>
            </a:extLst>
          </p:cNvPr>
          <p:cNvPicPr>
            <a:picLocks noChangeAspect="1"/>
          </p:cNvPicPr>
          <p:nvPr/>
        </p:nvPicPr>
        <p:blipFill>
          <a:blip r:embed="rId3"/>
          <a:stretch>
            <a:fillRect/>
          </a:stretch>
        </p:blipFill>
        <p:spPr>
          <a:xfrm>
            <a:off x="304800" y="3429000"/>
            <a:ext cx="3944454" cy="2225233"/>
          </a:xfrm>
          <a:prstGeom prst="rect">
            <a:avLst/>
          </a:prstGeom>
        </p:spPr>
      </p:pic>
      <p:pic>
        <p:nvPicPr>
          <p:cNvPr id="5" name="Picture 4">
            <a:extLst>
              <a:ext uri="{FF2B5EF4-FFF2-40B4-BE49-F238E27FC236}">
                <a16:creationId xmlns:a16="http://schemas.microsoft.com/office/drawing/2014/main" id="{FAC06362-F853-40AC-96AD-2EF26B1AF0E6}"/>
              </a:ext>
            </a:extLst>
          </p:cNvPr>
          <p:cNvPicPr>
            <a:picLocks noChangeAspect="1"/>
          </p:cNvPicPr>
          <p:nvPr/>
        </p:nvPicPr>
        <p:blipFill>
          <a:blip r:embed="rId4"/>
          <a:stretch>
            <a:fillRect/>
          </a:stretch>
        </p:blipFill>
        <p:spPr>
          <a:xfrm>
            <a:off x="4416202" y="2971800"/>
            <a:ext cx="4041998" cy="3029975"/>
          </a:xfrm>
          <a:prstGeom prst="rect">
            <a:avLst/>
          </a:prstGeom>
        </p:spPr>
      </p:pic>
    </p:spTree>
    <p:extLst>
      <p:ext uri="{BB962C8B-B14F-4D97-AF65-F5344CB8AC3E}">
        <p14:creationId xmlns:p14="http://schemas.microsoft.com/office/powerpoint/2010/main" val="76943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34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C538A8-EC73-45D4-AD87-802C388DE46E}"/>
              </a:ext>
            </a:extLst>
          </p:cNvPr>
          <p:cNvSpPr>
            <a:spLocks noGrp="1"/>
          </p:cNvSpPr>
          <p:nvPr>
            <p:ph type="title"/>
          </p:nvPr>
        </p:nvSpPr>
        <p:spPr>
          <a:xfrm>
            <a:off x="393192" y="4767072"/>
            <a:ext cx="4945641" cy="1625210"/>
          </a:xfrm>
        </p:spPr>
        <p:txBody>
          <a:bodyPr>
            <a:normAutofit/>
          </a:bodyPr>
          <a:lstStyle/>
          <a:p>
            <a:pPr algn="r">
              <a:lnSpc>
                <a:spcPct val="90000"/>
              </a:lnSpc>
            </a:pPr>
            <a:r>
              <a:rPr lang="en-US" sz="3700" dirty="0">
                <a:solidFill>
                  <a:srgbClr val="FFFFFF"/>
                </a:solidFill>
              </a:rPr>
              <a:t>Keeping Them Safe</a:t>
            </a:r>
            <a:br>
              <a:rPr lang="en-US" sz="3700" dirty="0">
                <a:solidFill>
                  <a:srgbClr val="FFFFFF"/>
                </a:solidFill>
              </a:rPr>
            </a:br>
            <a:r>
              <a:rPr lang="en-US" sz="3700" dirty="0">
                <a:solidFill>
                  <a:srgbClr val="FFFFFF"/>
                </a:solidFill>
              </a:rPr>
              <a:t>What we have learned from you…</a:t>
            </a:r>
          </a:p>
        </p:txBody>
      </p:sp>
      <p:pic>
        <p:nvPicPr>
          <p:cNvPr id="1028" name="Picture 4" descr="https://aspca.widencollective.com/thumbnail/83780324-a9d6-44d6-b752-7f5a2e7367c1/av/250px/HelpAHorseDay_EquineAdopterProfiles_BryanHayes_2018_0003.jpg?t=1547510244532&amp;s=a0a75cd7733a6184053b0da25f33f4f2ae0d99c1">
            <a:extLst>
              <a:ext uri="{FF2B5EF4-FFF2-40B4-BE49-F238E27FC236}">
                <a16:creationId xmlns:a16="http://schemas.microsoft.com/office/drawing/2014/main" id="{C4520644-21AE-4D4F-A666-3C73AECC64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93" r="-2"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731C4F-00BB-4722-9329-702E6A30C4BB}"/>
              </a:ext>
            </a:extLst>
          </p:cNvPr>
          <p:cNvSpPr>
            <a:spLocks noGrp="1"/>
          </p:cNvSpPr>
          <p:nvPr>
            <p:ph idx="1"/>
          </p:nvPr>
        </p:nvSpPr>
        <p:spPr>
          <a:xfrm>
            <a:off x="6021989" y="917725"/>
            <a:ext cx="2568554" cy="4852362"/>
          </a:xfrm>
        </p:spPr>
        <p:txBody>
          <a:bodyPr anchor="ctr">
            <a:normAutofit/>
          </a:bodyPr>
          <a:lstStyle/>
          <a:p>
            <a:r>
              <a:rPr lang="en-US" sz="2000" dirty="0">
                <a:solidFill>
                  <a:srgbClr val="FFFFFF"/>
                </a:solidFill>
              </a:rPr>
              <a:t>Assess </a:t>
            </a:r>
          </a:p>
          <a:p>
            <a:r>
              <a:rPr lang="en-US" sz="2000" dirty="0">
                <a:solidFill>
                  <a:srgbClr val="FFFFFF"/>
                </a:solidFill>
              </a:rPr>
              <a:t>Train </a:t>
            </a:r>
          </a:p>
          <a:p>
            <a:r>
              <a:rPr lang="en-US" sz="2000" dirty="0">
                <a:solidFill>
                  <a:srgbClr val="FFFFFF"/>
                </a:solidFill>
              </a:rPr>
              <a:t>Make good matches… </a:t>
            </a:r>
          </a:p>
          <a:p>
            <a:r>
              <a:rPr lang="en-US" sz="2000" dirty="0">
                <a:solidFill>
                  <a:srgbClr val="FFFFFF"/>
                </a:solidFill>
              </a:rPr>
              <a:t>Microchip </a:t>
            </a:r>
          </a:p>
          <a:p>
            <a:r>
              <a:rPr lang="en-US" sz="2000" dirty="0">
                <a:solidFill>
                  <a:srgbClr val="FFFFFF"/>
                </a:solidFill>
              </a:rPr>
              <a:t>Follow up </a:t>
            </a:r>
          </a:p>
          <a:p>
            <a:r>
              <a:rPr lang="en-US" sz="2000" dirty="0">
                <a:solidFill>
                  <a:srgbClr val="FFFFFF"/>
                </a:solidFill>
              </a:rPr>
              <a:t>Open door policy for horses to come back easily and without judgement </a:t>
            </a:r>
          </a:p>
        </p:txBody>
      </p:sp>
    </p:spTree>
    <p:extLst>
      <p:ext uri="{BB962C8B-B14F-4D97-AF65-F5344CB8AC3E}">
        <p14:creationId xmlns:p14="http://schemas.microsoft.com/office/powerpoint/2010/main" val="250643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This Contest Is Not…</a:t>
            </a:r>
          </a:p>
        </p:txBody>
      </p:sp>
      <p:pic>
        <p:nvPicPr>
          <p:cNvPr id="5" name="Content Placeholder 3">
            <a:extLst>
              <a:ext uri="{FF2B5EF4-FFF2-40B4-BE49-F238E27FC236}">
                <a16:creationId xmlns:a16="http://schemas.microsoft.com/office/drawing/2014/main" id="{8F3FE094-3DEF-4091-9DC1-D91606DBABFC}"/>
              </a:ext>
            </a:extLst>
          </p:cNvPr>
          <p:cNvPicPr>
            <a:picLocks noGrp="1" noChangeAspect="1"/>
          </p:cNvPicPr>
          <p:nvPr>
            <p:ph idx="1"/>
          </p:nvPr>
        </p:nvPicPr>
        <p:blipFill>
          <a:blip r:embed="rId3"/>
          <a:stretch>
            <a:fillRect/>
          </a:stretch>
        </p:blipFill>
        <p:spPr>
          <a:xfrm>
            <a:off x="1810987" y="1452563"/>
            <a:ext cx="5522025" cy="4800600"/>
          </a:xfrm>
          <a:prstGeom prst="rect">
            <a:avLst/>
          </a:prstGeom>
        </p:spPr>
      </p:pic>
    </p:spTree>
    <p:extLst>
      <p:ext uri="{BB962C8B-B14F-4D97-AF65-F5344CB8AC3E}">
        <p14:creationId xmlns:p14="http://schemas.microsoft.com/office/powerpoint/2010/main" val="2354619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761C-F0ED-4B79-8209-1B32C2ACF2DE}"/>
              </a:ext>
            </a:extLst>
          </p:cNvPr>
          <p:cNvSpPr>
            <a:spLocks noGrp="1"/>
          </p:cNvSpPr>
          <p:nvPr>
            <p:ph type="title"/>
          </p:nvPr>
        </p:nvSpPr>
        <p:spPr/>
        <p:txBody>
          <a:bodyPr/>
          <a:lstStyle/>
          <a:p>
            <a:pPr algn="ctr"/>
            <a:r>
              <a:rPr lang="en-US" dirty="0"/>
              <a:t>It’s about finding those good homes! </a:t>
            </a:r>
          </a:p>
        </p:txBody>
      </p:sp>
      <p:pic>
        <p:nvPicPr>
          <p:cNvPr id="4" name="Content Placeholder 3">
            <a:extLst>
              <a:ext uri="{FF2B5EF4-FFF2-40B4-BE49-F238E27FC236}">
                <a16:creationId xmlns:a16="http://schemas.microsoft.com/office/drawing/2014/main" id="{8D44B9ED-0E05-49BE-B878-8ABAE2B744DF}"/>
              </a:ext>
            </a:extLst>
          </p:cNvPr>
          <p:cNvPicPr>
            <a:picLocks noGrp="1" noChangeAspect="1"/>
          </p:cNvPicPr>
          <p:nvPr>
            <p:ph idx="1"/>
          </p:nvPr>
        </p:nvPicPr>
        <p:blipFill>
          <a:blip r:embed="rId2"/>
          <a:stretch>
            <a:fillRect/>
          </a:stretch>
        </p:blipFill>
        <p:spPr>
          <a:xfrm>
            <a:off x="178829" y="1565382"/>
            <a:ext cx="2680328" cy="3957031"/>
          </a:xfrm>
          <a:prstGeom prst="rect">
            <a:avLst/>
          </a:prstGeom>
        </p:spPr>
      </p:pic>
      <p:pic>
        <p:nvPicPr>
          <p:cNvPr id="5" name="Picture 4">
            <a:extLst>
              <a:ext uri="{FF2B5EF4-FFF2-40B4-BE49-F238E27FC236}">
                <a16:creationId xmlns:a16="http://schemas.microsoft.com/office/drawing/2014/main" id="{72578438-549E-4F04-9BCB-810DF0B51748}"/>
              </a:ext>
            </a:extLst>
          </p:cNvPr>
          <p:cNvPicPr>
            <a:picLocks noChangeAspect="1"/>
          </p:cNvPicPr>
          <p:nvPr/>
        </p:nvPicPr>
        <p:blipFill>
          <a:blip r:embed="rId3"/>
          <a:stretch>
            <a:fillRect/>
          </a:stretch>
        </p:blipFill>
        <p:spPr>
          <a:xfrm>
            <a:off x="5943601" y="1565382"/>
            <a:ext cx="2514599" cy="4470398"/>
          </a:xfrm>
          <a:prstGeom prst="rect">
            <a:avLst/>
          </a:prstGeom>
        </p:spPr>
      </p:pic>
      <p:pic>
        <p:nvPicPr>
          <p:cNvPr id="6" name="Picture 5">
            <a:extLst>
              <a:ext uri="{FF2B5EF4-FFF2-40B4-BE49-F238E27FC236}">
                <a16:creationId xmlns:a16="http://schemas.microsoft.com/office/drawing/2014/main" id="{9720D7CE-22F6-4566-B2C9-15BB2C952E58}"/>
              </a:ext>
            </a:extLst>
          </p:cNvPr>
          <p:cNvPicPr>
            <a:picLocks noChangeAspect="1"/>
          </p:cNvPicPr>
          <p:nvPr/>
        </p:nvPicPr>
        <p:blipFill>
          <a:blip r:embed="rId4"/>
          <a:stretch>
            <a:fillRect/>
          </a:stretch>
        </p:blipFill>
        <p:spPr>
          <a:xfrm>
            <a:off x="2965175" y="2438400"/>
            <a:ext cx="2819400" cy="4232407"/>
          </a:xfrm>
          <a:prstGeom prst="rect">
            <a:avLst/>
          </a:prstGeom>
        </p:spPr>
      </p:pic>
    </p:spTree>
    <p:extLst>
      <p:ext uri="{BB962C8B-B14F-4D97-AF65-F5344CB8AC3E}">
        <p14:creationId xmlns:p14="http://schemas.microsoft.com/office/powerpoint/2010/main" val="195821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5F5D0B-6DA5-48F1-AD3F-D7940C6118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71700" y="1452563"/>
            <a:ext cx="4800600" cy="4800600"/>
          </a:xfrm>
        </p:spPr>
      </p:pic>
    </p:spTree>
    <p:extLst>
      <p:ext uri="{BB962C8B-B14F-4D97-AF65-F5344CB8AC3E}">
        <p14:creationId xmlns:p14="http://schemas.microsoft.com/office/powerpoint/2010/main" val="1425165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88D0-E719-4931-9019-27AC2572AB5A}"/>
              </a:ext>
            </a:extLst>
          </p:cNvPr>
          <p:cNvSpPr>
            <a:spLocks noGrp="1"/>
          </p:cNvSpPr>
          <p:nvPr>
            <p:ph type="title"/>
          </p:nvPr>
        </p:nvSpPr>
        <p:spPr>
          <a:xfrm>
            <a:off x="491490" y="365125"/>
            <a:ext cx="3840085" cy="1692794"/>
          </a:xfrm>
        </p:spPr>
        <p:txBody>
          <a:bodyPr>
            <a:normAutofit/>
          </a:bodyPr>
          <a:lstStyle/>
          <a:p>
            <a:pPr>
              <a:lnSpc>
                <a:spcPct val="90000"/>
              </a:lnSpc>
            </a:pPr>
            <a:r>
              <a:rPr lang="en-US" sz="3700"/>
              <a:t>What’s New/Different This Year? </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75D135-B80E-4E1C-8158-46E4F3D09FC8}"/>
              </a:ext>
            </a:extLst>
          </p:cNvPr>
          <p:cNvSpPr>
            <a:spLocks noGrp="1"/>
          </p:cNvSpPr>
          <p:nvPr>
            <p:ph idx="1"/>
          </p:nvPr>
        </p:nvSpPr>
        <p:spPr>
          <a:xfrm>
            <a:off x="491490" y="2575034"/>
            <a:ext cx="3840085" cy="3462228"/>
          </a:xfrm>
        </p:spPr>
        <p:txBody>
          <a:bodyPr>
            <a:normAutofit fontScale="92500" lnSpcReduction="20000"/>
          </a:bodyPr>
          <a:lstStyle/>
          <a:p>
            <a:r>
              <a:rPr lang="en-US" sz="1800" dirty="0"/>
              <a:t> </a:t>
            </a:r>
            <a:r>
              <a:rPr lang="en-US" sz="2000" dirty="0"/>
              <a:t>Winners determined based on increases in adoption</a:t>
            </a:r>
          </a:p>
          <a:p>
            <a:pPr marL="0" indent="0">
              <a:buNone/>
            </a:pPr>
            <a:r>
              <a:rPr lang="en-US" sz="2000" dirty="0"/>
              <a:t> </a:t>
            </a:r>
          </a:p>
          <a:p>
            <a:r>
              <a:rPr lang="en-US" sz="2000" dirty="0"/>
              <a:t> Social media prizes</a:t>
            </a:r>
          </a:p>
          <a:p>
            <a:endParaRPr lang="en-US" sz="2000" dirty="0"/>
          </a:p>
          <a:p>
            <a:r>
              <a:rPr lang="en-US" sz="2000" dirty="0"/>
              <a:t> More money in prizes </a:t>
            </a:r>
          </a:p>
          <a:p>
            <a:r>
              <a:rPr lang="en-US" sz="2000" dirty="0"/>
              <a:t> 4 divisions instead of 3</a:t>
            </a:r>
          </a:p>
          <a:p>
            <a:endParaRPr lang="en-US" sz="2000" dirty="0"/>
          </a:p>
          <a:p>
            <a:r>
              <a:rPr lang="en-US" sz="2000" dirty="0"/>
              <a:t>Collaboration through transfer will be encouraged </a:t>
            </a:r>
          </a:p>
          <a:p>
            <a:endParaRPr lang="en-US" sz="2000" dirty="0"/>
          </a:p>
          <a:p>
            <a:r>
              <a:rPr lang="en-US" sz="2000" dirty="0"/>
              <a:t> More support and resources </a:t>
            </a:r>
          </a:p>
        </p:txBody>
      </p:sp>
      <p:pic>
        <p:nvPicPr>
          <p:cNvPr id="2050" name="Picture 2" descr="https://aspca.widencollective.com/thumbnail/4935d879-404f-4a70-ab58-227dacf14aec/av/2048px/Online%20Submission_Yvonne%20Barteau_HWH_Hidalgo_Union%20County%2C%20FL_Dec2018_0001.jpg?t=1547590423630&amp;s=10530085c4fcb38f834646ddc88673cd8af1ceaa">
            <a:extLst>
              <a:ext uri="{FF2B5EF4-FFF2-40B4-BE49-F238E27FC236}">
                <a16:creationId xmlns:a16="http://schemas.microsoft.com/office/drawing/2014/main" id="{7C1DE4E0-60AD-407D-8B95-455D9F687E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03" r="22716"/>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86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$150,000 in prizes!</a:t>
            </a:r>
          </a:p>
        </p:txBody>
      </p:sp>
      <p:sp>
        <p:nvSpPr>
          <p:cNvPr id="3" name="Content Placeholder 2"/>
          <p:cNvSpPr>
            <a:spLocks noGrp="1"/>
          </p:cNvSpPr>
          <p:nvPr>
            <p:ph idx="1"/>
          </p:nvPr>
        </p:nvSpPr>
        <p:spPr/>
        <p:txBody>
          <a:bodyPr/>
          <a:lstStyle/>
          <a:p>
            <a:r>
              <a:rPr lang="en-US" sz="2800" dirty="0"/>
              <a:t>The new Challenge grand prize of $35,000</a:t>
            </a:r>
          </a:p>
          <a:p>
            <a:pPr marL="0" indent="0">
              <a:buNone/>
            </a:pPr>
            <a:endParaRPr lang="en-US" sz="2800" dirty="0"/>
          </a:p>
          <a:p>
            <a:r>
              <a:rPr lang="en-US" sz="2800" dirty="0"/>
              <a:t>Eight division prizes totaling $100,000</a:t>
            </a:r>
          </a:p>
          <a:p>
            <a:endParaRPr lang="en-US" sz="2800" dirty="0"/>
          </a:p>
          <a:p>
            <a:r>
              <a:rPr lang="en-US" sz="2800" dirty="0"/>
              <a:t>Three new social media prizes totaling $15,000</a:t>
            </a:r>
          </a:p>
          <a:p>
            <a:endParaRPr lang="en-US" sz="2800" dirty="0"/>
          </a:p>
          <a:p>
            <a:pPr marL="0" indent="0">
              <a:buNone/>
            </a:pPr>
            <a:endParaRPr lang="en-US" sz="2800" dirty="0"/>
          </a:p>
          <a:p>
            <a:pPr marL="0" indent="0">
              <a:buNone/>
            </a:pPr>
            <a:endParaRPr lang="en-US" sz="2800" dirty="0"/>
          </a:p>
          <a:p>
            <a:pPr marL="0" indent="0">
              <a:buNone/>
            </a:pPr>
            <a:endParaRPr lang="en-US" sz="2800" dirty="0"/>
          </a:p>
        </p:txBody>
      </p:sp>
      <p:pic>
        <p:nvPicPr>
          <p:cNvPr id="1028" name="Picture 4" descr="Image result for grand pr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2286000"/>
            <a:ext cx="1978025" cy="1978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100,000 money ba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760" y="4114800"/>
            <a:ext cx="2272480" cy="226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75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28600"/>
            <a:ext cx="8382000" cy="6035039"/>
          </a:xfrm>
        </p:spPr>
      </p:pic>
    </p:spTree>
    <p:extLst>
      <p:ext uri="{BB962C8B-B14F-4D97-AF65-F5344CB8AC3E}">
        <p14:creationId xmlns:p14="http://schemas.microsoft.com/office/powerpoint/2010/main" val="144499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4466"/>
            <a:ext cx="9143999" cy="523220"/>
          </a:xfrm>
          <a:prstGeom prst="rect">
            <a:avLst/>
          </a:prstGeom>
          <a:noFill/>
        </p:spPr>
        <p:txBody>
          <a:bodyPr wrap="square" rtlCol="0">
            <a:spAutoFit/>
          </a:bodyPr>
          <a:lstStyle/>
          <a:p>
            <a:pPr algn="ctr"/>
            <a:r>
              <a:rPr lang="en-US" sz="2800" b="1" dirty="0">
                <a:solidFill>
                  <a:schemeClr val="accent1">
                    <a:lumMod val="75000"/>
                  </a:schemeClr>
                </a:solidFill>
                <a:latin typeface="Helvetica Neue" charset="0"/>
                <a:ea typeface="Helvetica Neue" charset="0"/>
                <a:cs typeface="Helvetica Neue" charset="0"/>
              </a:rPr>
              <a:t>How to Adjust Your Audio</a:t>
            </a:r>
            <a:endParaRPr lang="en-US" sz="2000" dirty="0">
              <a:latin typeface="Helvetica Neue" charset="0"/>
              <a:ea typeface="Helvetica Neue" charset="0"/>
              <a:cs typeface="Helvetica Neue"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349" y="1687670"/>
            <a:ext cx="2451100" cy="1219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49" y="3552312"/>
            <a:ext cx="6184900" cy="1346200"/>
          </a:xfrm>
          <a:prstGeom prst="rect">
            <a:avLst/>
          </a:prstGeom>
        </p:spPr>
      </p:pic>
      <p:sp>
        <p:nvSpPr>
          <p:cNvPr id="8" name="TextBox 7"/>
          <p:cNvSpPr txBox="1"/>
          <p:nvPr/>
        </p:nvSpPr>
        <p:spPr>
          <a:xfrm>
            <a:off x="1651819" y="1687670"/>
            <a:ext cx="3401962" cy="1569660"/>
          </a:xfrm>
          <a:prstGeom prst="rect">
            <a:avLst/>
          </a:prstGeom>
          <a:noFill/>
        </p:spPr>
        <p:txBody>
          <a:bodyPr wrap="square" rtlCol="0">
            <a:spAutoFit/>
          </a:bodyPr>
          <a:lstStyle/>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Select “Audio Settings” at the bottom of your screen.</a:t>
            </a:r>
          </a:p>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Choose whether you’ll join using computer audio or your telephone. We recommend computer audio.</a:t>
            </a:r>
          </a:p>
        </p:txBody>
      </p:sp>
      <p:sp>
        <p:nvSpPr>
          <p:cNvPr id="11" name="Oval 10"/>
          <p:cNvSpPr/>
          <p:nvPr/>
        </p:nvSpPr>
        <p:spPr>
          <a:xfrm>
            <a:off x="5368412" y="2192591"/>
            <a:ext cx="1386348" cy="625786"/>
          </a:xfrm>
          <a:prstGeom prst="ellipse">
            <a:avLst/>
          </a:prstGeom>
          <a:noFill/>
          <a:ln>
            <a:solidFill>
              <a:srgbClr val="FD5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93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3D3E-66F7-4BFB-8EC7-7CCA53A0CD06}"/>
              </a:ext>
            </a:extLst>
          </p:cNvPr>
          <p:cNvSpPr>
            <a:spLocks noGrp="1"/>
          </p:cNvSpPr>
          <p:nvPr>
            <p:ph type="title"/>
          </p:nvPr>
        </p:nvSpPr>
        <p:spPr>
          <a:xfrm>
            <a:off x="685800" y="310169"/>
            <a:ext cx="7924800" cy="1143000"/>
          </a:xfrm>
        </p:spPr>
        <p:txBody>
          <a:bodyPr/>
          <a:lstStyle/>
          <a:p>
            <a:r>
              <a:rPr lang="en-US" dirty="0"/>
              <a:t>Announcing the New Grand Prize!</a:t>
            </a:r>
          </a:p>
        </p:txBody>
      </p:sp>
      <p:sp>
        <p:nvSpPr>
          <p:cNvPr id="3" name="Content Placeholder 2">
            <a:extLst>
              <a:ext uri="{FF2B5EF4-FFF2-40B4-BE49-F238E27FC236}">
                <a16:creationId xmlns:a16="http://schemas.microsoft.com/office/drawing/2014/main" id="{D6CB5A99-F353-4310-9AAF-87E732D54CBF}"/>
              </a:ext>
            </a:extLst>
          </p:cNvPr>
          <p:cNvSpPr>
            <a:spLocks noGrp="1"/>
          </p:cNvSpPr>
          <p:nvPr>
            <p:ph idx="1"/>
          </p:nvPr>
        </p:nvSpPr>
        <p:spPr>
          <a:xfrm>
            <a:off x="685800" y="1453169"/>
            <a:ext cx="8077200" cy="4800600"/>
          </a:xfrm>
        </p:spPr>
        <p:txBody>
          <a:bodyPr/>
          <a:lstStyle/>
          <a:p>
            <a:r>
              <a:rPr lang="en-US" dirty="0"/>
              <a:t>This year we’re introducing a contest-wide grand prize of $35k</a:t>
            </a:r>
          </a:p>
          <a:p>
            <a:r>
              <a:rPr lang="en-US" dirty="0"/>
              <a:t>The group with the largest </a:t>
            </a:r>
            <a:r>
              <a:rPr lang="en-US" b="1" i="1" u="sng" dirty="0"/>
              <a:t>increase</a:t>
            </a:r>
            <a:r>
              <a:rPr lang="en-US" dirty="0"/>
              <a:t> in equine adoptions will win the Equine Adoption Challenge Grand Prize</a:t>
            </a:r>
          </a:p>
          <a:p>
            <a:r>
              <a:rPr lang="en-US" dirty="0"/>
              <a:t>This group can be in any division!</a:t>
            </a:r>
          </a:p>
          <a:p>
            <a:pPr marL="0" indent="0">
              <a:buNone/>
            </a:pPr>
            <a:endParaRPr lang="en-US" dirty="0"/>
          </a:p>
        </p:txBody>
      </p:sp>
      <p:sp>
        <p:nvSpPr>
          <p:cNvPr id="4" name="5-Point Star 3"/>
          <p:cNvSpPr/>
          <p:nvPr/>
        </p:nvSpPr>
        <p:spPr bwMode="auto">
          <a:xfrm>
            <a:off x="2057400" y="2971800"/>
            <a:ext cx="4800600" cy="3725779"/>
          </a:xfrm>
          <a:prstGeom prst="star5">
            <a:avLst>
              <a:gd name="adj" fmla="val 20176"/>
              <a:gd name="hf" fmla="val 105146"/>
              <a:gd name="vf" fmla="val 11055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Arial" pitchFamily="29" charset="0"/>
              <a:ea typeface="ＭＳ Ｐゴシック" pitchFamily="29" charset="-128"/>
              <a:cs typeface="ＭＳ Ｐゴシック" pitchFamily="29" charset="-128"/>
            </a:endParaRPr>
          </a:p>
          <a:p>
            <a:pPr marL="0" marR="0" indent="0" algn="l" defTabSz="914400" rtl="0" eaLnBrk="0" fontAlgn="base" latinLnBrk="0" hangingPunct="0">
              <a:lnSpc>
                <a:spcPct val="100000"/>
              </a:lnSpc>
              <a:spcBef>
                <a:spcPct val="0"/>
              </a:spcBef>
              <a:spcAft>
                <a:spcPct val="0"/>
              </a:spcAft>
              <a:buClrTx/>
              <a:buSzTx/>
              <a:buFontTx/>
              <a:buNone/>
              <a:tabLst/>
            </a:pPr>
            <a:r>
              <a:rPr lang="en-US" sz="3600" b="1" dirty="0">
                <a:solidFill>
                  <a:srgbClr val="7030A0"/>
                </a:solidFill>
                <a:latin typeface="Arial" pitchFamily="29" charset="0"/>
                <a:ea typeface="ＭＳ Ｐゴシック" pitchFamily="29" charset="-128"/>
                <a:cs typeface="ＭＳ Ｐゴシック" pitchFamily="29" charset="-128"/>
              </a:rPr>
              <a:t>$35,000</a:t>
            </a:r>
            <a:endParaRPr kumimoji="0" lang="en-US" sz="3600" b="1" i="0" u="none" strike="noStrike" cap="none" normalizeH="0" baseline="0" dirty="0">
              <a:ln>
                <a:noFill/>
              </a:ln>
              <a:solidFill>
                <a:srgbClr val="7030A0"/>
              </a:solidFill>
              <a:effectLst/>
              <a:latin typeface="Arial" pitchFamily="29" charset="0"/>
              <a:ea typeface="ＭＳ Ｐゴシック" pitchFamily="29" charset="-128"/>
              <a:cs typeface="ＭＳ Ｐゴシック" pitchFamily="29" charset="-128"/>
            </a:endParaRPr>
          </a:p>
        </p:txBody>
      </p:sp>
    </p:spTree>
    <p:extLst>
      <p:ext uri="{BB962C8B-B14F-4D97-AF65-F5344CB8AC3E}">
        <p14:creationId xmlns:p14="http://schemas.microsoft.com/office/powerpoint/2010/main" val="2958172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5C27-00BD-4B4C-8763-A1D89AD470D2}"/>
              </a:ext>
            </a:extLst>
          </p:cNvPr>
          <p:cNvSpPr>
            <a:spLocks noGrp="1"/>
          </p:cNvSpPr>
          <p:nvPr>
            <p:ph type="title"/>
          </p:nvPr>
        </p:nvSpPr>
        <p:spPr>
          <a:xfrm>
            <a:off x="696965" y="320329"/>
            <a:ext cx="7772400" cy="1143000"/>
          </a:xfrm>
        </p:spPr>
        <p:txBody>
          <a:bodyPr/>
          <a:lstStyle/>
          <a:p>
            <a:r>
              <a:rPr lang="en-US" dirty="0"/>
              <a:t> Division Prizes</a:t>
            </a:r>
          </a:p>
        </p:txBody>
      </p:sp>
      <p:sp>
        <p:nvSpPr>
          <p:cNvPr id="3" name="Content Placeholder 2">
            <a:extLst>
              <a:ext uri="{FF2B5EF4-FFF2-40B4-BE49-F238E27FC236}">
                <a16:creationId xmlns:a16="http://schemas.microsoft.com/office/drawing/2014/main" id="{6645D382-E604-4754-BD61-7BE39434B90E}"/>
              </a:ext>
            </a:extLst>
          </p:cNvPr>
          <p:cNvSpPr>
            <a:spLocks noGrp="1"/>
          </p:cNvSpPr>
          <p:nvPr>
            <p:ph idx="1"/>
          </p:nvPr>
        </p:nvSpPr>
        <p:spPr/>
        <p:txBody>
          <a:bodyPr/>
          <a:lstStyle/>
          <a:p>
            <a:r>
              <a:rPr lang="en-US" dirty="0"/>
              <a:t>$100k in prize money will be split among the </a:t>
            </a:r>
          </a:p>
          <a:p>
            <a:pPr marL="0" indent="0">
              <a:buNone/>
            </a:pPr>
            <a:r>
              <a:rPr lang="en-US" dirty="0"/>
              <a:t>   top two winners in each division. </a:t>
            </a:r>
          </a:p>
          <a:p>
            <a:endParaRPr lang="en-US" dirty="0"/>
          </a:p>
          <a:p>
            <a:endParaRPr lang="en-US" dirty="0"/>
          </a:p>
          <a:p>
            <a:endParaRPr lang="en-US" dirty="0"/>
          </a:p>
          <a:p>
            <a:endParaRPr lang="en-US" dirty="0"/>
          </a:p>
          <a:p>
            <a:r>
              <a:rPr lang="en-US" dirty="0"/>
              <a:t>All challenge participants will be placed in one of four divisions based on the number of adoptions they completed last year in the period from April 26 – June 30: very large, large, medium, small.</a:t>
            </a:r>
          </a:p>
          <a:p>
            <a:endParaRPr lang="en-US" dirty="0"/>
          </a:p>
          <a:p>
            <a:r>
              <a:rPr lang="en-US" dirty="0"/>
              <a:t>These divisions will be determined after registration closes</a:t>
            </a:r>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28452917"/>
              </p:ext>
            </p:extLst>
          </p:nvPr>
        </p:nvGraphicFramePr>
        <p:xfrm>
          <a:off x="1219200" y="2346670"/>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r"/>
                      <a:r>
                        <a:rPr lang="en-US" dirty="0"/>
                        <a:t>Division 1</a:t>
                      </a:r>
                    </a:p>
                  </a:txBody>
                  <a:tcPr/>
                </a:tc>
                <a:tc>
                  <a:txBody>
                    <a:bodyPr/>
                    <a:lstStyle/>
                    <a:p>
                      <a:pPr algn="r"/>
                      <a:r>
                        <a:rPr lang="en-US" dirty="0"/>
                        <a:t>Division 2</a:t>
                      </a:r>
                    </a:p>
                  </a:txBody>
                  <a:tcPr/>
                </a:tc>
                <a:tc>
                  <a:txBody>
                    <a:bodyPr/>
                    <a:lstStyle/>
                    <a:p>
                      <a:pPr algn="r"/>
                      <a:r>
                        <a:rPr lang="en-US" dirty="0"/>
                        <a:t>Division 3</a:t>
                      </a:r>
                    </a:p>
                  </a:txBody>
                  <a:tcPr/>
                </a:tc>
                <a:tc>
                  <a:txBody>
                    <a:bodyPr/>
                    <a:lstStyle/>
                    <a:p>
                      <a:pPr algn="r"/>
                      <a:r>
                        <a:rPr lang="en-US" dirty="0"/>
                        <a:t>Division 4</a:t>
                      </a:r>
                    </a:p>
                  </a:txBody>
                  <a:tcPr/>
                </a:tc>
                <a:extLst>
                  <a:ext uri="{0D108BD9-81ED-4DB2-BD59-A6C34878D82A}">
                    <a16:rowId xmlns:a16="http://schemas.microsoft.com/office/drawing/2014/main" val="10000"/>
                  </a:ext>
                </a:extLst>
              </a:tr>
              <a:tr h="370840">
                <a:tc>
                  <a:txBody>
                    <a:bodyPr/>
                    <a:lstStyle/>
                    <a:p>
                      <a:pPr algn="r"/>
                      <a:r>
                        <a:rPr lang="en-US" dirty="0"/>
                        <a:t>1</a:t>
                      </a:r>
                      <a:r>
                        <a:rPr lang="en-US" baseline="30000" dirty="0"/>
                        <a:t>st</a:t>
                      </a:r>
                      <a:r>
                        <a:rPr lang="en-US" baseline="0" dirty="0"/>
                        <a:t> Prize</a:t>
                      </a:r>
                      <a:endParaRPr lang="en-US" dirty="0"/>
                    </a:p>
                  </a:txBody>
                  <a:tcPr/>
                </a:tc>
                <a:tc>
                  <a:txBody>
                    <a:bodyPr/>
                    <a:lstStyle/>
                    <a:p>
                      <a:pPr algn="r"/>
                      <a:r>
                        <a:rPr lang="en-US" dirty="0"/>
                        <a:t>$25,000</a:t>
                      </a:r>
                    </a:p>
                  </a:txBody>
                  <a:tcPr/>
                </a:tc>
                <a:tc>
                  <a:txBody>
                    <a:bodyPr/>
                    <a:lstStyle/>
                    <a:p>
                      <a:pPr algn="r"/>
                      <a:r>
                        <a:rPr lang="en-US" dirty="0"/>
                        <a:t>$20,000</a:t>
                      </a:r>
                    </a:p>
                  </a:txBody>
                  <a:tcPr/>
                </a:tc>
                <a:tc>
                  <a:txBody>
                    <a:bodyPr/>
                    <a:lstStyle/>
                    <a:p>
                      <a:pPr algn="r"/>
                      <a:r>
                        <a:rPr lang="en-US" dirty="0"/>
                        <a:t>$15,000</a:t>
                      </a:r>
                    </a:p>
                  </a:txBody>
                  <a:tcPr/>
                </a:tc>
                <a:tc>
                  <a:txBody>
                    <a:bodyPr/>
                    <a:lstStyle/>
                    <a:p>
                      <a:pPr algn="r"/>
                      <a:r>
                        <a:rPr lang="en-US" dirty="0"/>
                        <a:t>$7,500</a:t>
                      </a:r>
                    </a:p>
                  </a:txBody>
                  <a:tcPr/>
                </a:tc>
                <a:extLst>
                  <a:ext uri="{0D108BD9-81ED-4DB2-BD59-A6C34878D82A}">
                    <a16:rowId xmlns:a16="http://schemas.microsoft.com/office/drawing/2014/main" val="10001"/>
                  </a:ext>
                </a:extLst>
              </a:tr>
              <a:tr h="370840">
                <a:tc>
                  <a:txBody>
                    <a:bodyPr/>
                    <a:lstStyle/>
                    <a:p>
                      <a:pPr algn="r"/>
                      <a:r>
                        <a:rPr lang="en-US" dirty="0"/>
                        <a:t>2</a:t>
                      </a:r>
                      <a:r>
                        <a:rPr lang="en-US" baseline="30000" dirty="0"/>
                        <a:t>nd</a:t>
                      </a:r>
                      <a:r>
                        <a:rPr lang="en-US" dirty="0"/>
                        <a:t> Prize</a:t>
                      </a:r>
                    </a:p>
                  </a:txBody>
                  <a:tcPr/>
                </a:tc>
                <a:tc>
                  <a:txBody>
                    <a:bodyPr/>
                    <a:lstStyle/>
                    <a:p>
                      <a:pPr algn="r"/>
                      <a:r>
                        <a:rPr lang="en-US" dirty="0"/>
                        <a:t>$15,000</a:t>
                      </a:r>
                    </a:p>
                  </a:txBody>
                  <a:tcPr/>
                </a:tc>
                <a:tc>
                  <a:txBody>
                    <a:bodyPr/>
                    <a:lstStyle/>
                    <a:p>
                      <a:pPr algn="r"/>
                      <a:r>
                        <a:rPr lang="en-US" dirty="0"/>
                        <a:t>$10,000</a:t>
                      </a:r>
                    </a:p>
                  </a:txBody>
                  <a:tcPr/>
                </a:tc>
                <a:tc>
                  <a:txBody>
                    <a:bodyPr/>
                    <a:lstStyle/>
                    <a:p>
                      <a:pPr algn="r"/>
                      <a:r>
                        <a:rPr lang="en-US" dirty="0"/>
                        <a:t>$5,000</a:t>
                      </a:r>
                    </a:p>
                  </a:txBody>
                  <a:tcPr/>
                </a:tc>
                <a:tc>
                  <a:txBody>
                    <a:bodyPr/>
                    <a:lstStyle/>
                    <a:p>
                      <a:pPr algn="r"/>
                      <a:r>
                        <a:rPr lang="en-US" dirty="0"/>
                        <a:t>$2,500</a:t>
                      </a:r>
                    </a:p>
                  </a:txBody>
                  <a:tcPr/>
                </a:tc>
                <a:extLst>
                  <a:ext uri="{0D108BD9-81ED-4DB2-BD59-A6C34878D82A}">
                    <a16:rowId xmlns:a16="http://schemas.microsoft.com/office/drawing/2014/main" val="10002"/>
                  </a:ext>
                </a:extLst>
              </a:tr>
            </a:tbl>
          </a:graphicData>
        </a:graphic>
      </p:graphicFrame>
      <p:pic>
        <p:nvPicPr>
          <p:cNvPr id="6" name="Picture 5"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31772"/>
          <a:stretch/>
        </p:blipFill>
        <p:spPr bwMode="auto">
          <a:xfrm>
            <a:off x="6477000" y="533400"/>
            <a:ext cx="2194560" cy="160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44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5C27-00BD-4B4C-8763-A1D89AD470D2}"/>
              </a:ext>
            </a:extLst>
          </p:cNvPr>
          <p:cNvSpPr>
            <a:spLocks noGrp="1"/>
          </p:cNvSpPr>
          <p:nvPr>
            <p:ph type="title"/>
          </p:nvPr>
        </p:nvSpPr>
        <p:spPr/>
        <p:txBody>
          <a:bodyPr/>
          <a:lstStyle/>
          <a:p>
            <a:r>
              <a:rPr lang="en-US" dirty="0"/>
              <a:t> So…how do you win? </a:t>
            </a:r>
          </a:p>
        </p:txBody>
      </p:sp>
      <p:sp>
        <p:nvSpPr>
          <p:cNvPr id="3" name="Content Placeholder 2">
            <a:extLst>
              <a:ext uri="{FF2B5EF4-FFF2-40B4-BE49-F238E27FC236}">
                <a16:creationId xmlns:a16="http://schemas.microsoft.com/office/drawing/2014/main" id="{6645D382-E604-4754-BD61-7BE39434B90E}"/>
              </a:ext>
            </a:extLst>
          </p:cNvPr>
          <p:cNvSpPr>
            <a:spLocks noGrp="1"/>
          </p:cNvSpPr>
          <p:nvPr>
            <p:ph idx="1"/>
          </p:nvPr>
        </p:nvSpPr>
        <p:spPr/>
        <p:txBody>
          <a:bodyPr/>
          <a:lstStyle/>
          <a:p>
            <a:r>
              <a:rPr lang="en-US" dirty="0"/>
              <a:t>The division winners are determined by </a:t>
            </a:r>
            <a:r>
              <a:rPr lang="en-US" b="1" i="1" u="sng" dirty="0"/>
              <a:t>how many more equines </a:t>
            </a:r>
            <a:r>
              <a:rPr lang="en-US" dirty="0"/>
              <a:t>your organization adopts out this year during the contest period compared to last year.</a:t>
            </a:r>
          </a:p>
          <a:p>
            <a:r>
              <a:rPr lang="en-US" dirty="0"/>
              <a:t> As an example, if these are the top 3 contestants in division 3:</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79623019"/>
              </p:ext>
            </p:extLst>
          </p:nvPr>
        </p:nvGraphicFramePr>
        <p:xfrm>
          <a:off x="1600200" y="3124200"/>
          <a:ext cx="6629400" cy="2834640"/>
        </p:xfrm>
        <a:graphic>
          <a:graphicData uri="http://schemas.openxmlformats.org/drawingml/2006/table">
            <a:tbl>
              <a:tblPr firstRow="1" bandRow="1">
                <a:tableStyleId>{5C22544A-7EE6-4342-B048-85BDC9FD1C3A}</a:tableStyleId>
              </a:tblPr>
              <a:tblGrid>
                <a:gridCol w="1657350">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2018 Adoptions </a:t>
                      </a:r>
                    </a:p>
                    <a:p>
                      <a:r>
                        <a:rPr lang="en-US" dirty="0"/>
                        <a:t>4/26 – 6/30</a:t>
                      </a:r>
                    </a:p>
                  </a:txBody>
                  <a:tcPr/>
                </a:tc>
                <a:tc>
                  <a:txBody>
                    <a:bodyPr/>
                    <a:lstStyle/>
                    <a:p>
                      <a:r>
                        <a:rPr lang="en-US" dirty="0"/>
                        <a:t>2019 Adoptions</a:t>
                      </a:r>
                    </a:p>
                    <a:p>
                      <a:r>
                        <a:rPr lang="en-US" dirty="0"/>
                        <a:t>4/26 – 6/30</a:t>
                      </a:r>
                    </a:p>
                  </a:txBody>
                  <a:tcPr/>
                </a:tc>
                <a:tc>
                  <a:txBody>
                    <a:bodyPr/>
                    <a:lstStyle/>
                    <a:p>
                      <a:r>
                        <a:rPr lang="en-US" dirty="0"/>
                        <a:t>Increase</a:t>
                      </a:r>
                    </a:p>
                    <a:p>
                      <a:r>
                        <a:rPr lang="en-US" dirty="0"/>
                        <a:t>year over year</a:t>
                      </a:r>
                    </a:p>
                  </a:txBody>
                  <a:tcPr/>
                </a:tc>
                <a:extLst>
                  <a:ext uri="{0D108BD9-81ED-4DB2-BD59-A6C34878D82A}">
                    <a16:rowId xmlns:a16="http://schemas.microsoft.com/office/drawing/2014/main" val="10000"/>
                  </a:ext>
                </a:extLst>
              </a:tr>
              <a:tr h="370840">
                <a:tc>
                  <a:txBody>
                    <a:bodyPr/>
                    <a:lstStyle/>
                    <a:p>
                      <a:r>
                        <a:rPr lang="en-US" dirty="0"/>
                        <a:t>Yellow Equine Rescue</a:t>
                      </a:r>
                    </a:p>
                  </a:txBody>
                  <a:tcPr/>
                </a:tc>
                <a:tc>
                  <a:txBody>
                    <a:bodyPr/>
                    <a:lstStyle/>
                    <a:p>
                      <a:pPr algn="ctr"/>
                      <a:r>
                        <a:rPr lang="en-US" dirty="0"/>
                        <a:t>29</a:t>
                      </a:r>
                    </a:p>
                  </a:txBody>
                  <a:tcPr/>
                </a:tc>
                <a:tc>
                  <a:txBody>
                    <a:bodyPr/>
                    <a:lstStyle/>
                    <a:p>
                      <a:pPr algn="ctr"/>
                      <a:r>
                        <a:rPr lang="en-US" dirty="0"/>
                        <a:t>36</a:t>
                      </a:r>
                    </a:p>
                  </a:txBody>
                  <a:tcPr/>
                </a:tc>
                <a:tc>
                  <a:txBody>
                    <a:bodyPr/>
                    <a:lstStyle/>
                    <a:p>
                      <a:pPr algn="ctr"/>
                      <a:r>
                        <a:rPr lang="en-US" dirty="0"/>
                        <a:t>7</a:t>
                      </a:r>
                    </a:p>
                  </a:txBody>
                  <a:tcPr/>
                </a:tc>
                <a:extLst>
                  <a:ext uri="{0D108BD9-81ED-4DB2-BD59-A6C34878D82A}">
                    <a16:rowId xmlns:a16="http://schemas.microsoft.com/office/drawing/2014/main" val="10001"/>
                  </a:ext>
                </a:extLst>
              </a:tr>
              <a:tr h="370840">
                <a:tc>
                  <a:txBody>
                    <a:bodyPr/>
                    <a:lstStyle/>
                    <a:p>
                      <a:r>
                        <a:rPr lang="en-US" dirty="0"/>
                        <a:t>Green Equine</a:t>
                      </a:r>
                      <a:r>
                        <a:rPr lang="en-US" baseline="0" dirty="0"/>
                        <a:t> Rescue</a:t>
                      </a:r>
                      <a:endParaRPr lang="en-US" dirty="0"/>
                    </a:p>
                  </a:txBody>
                  <a:tcPr/>
                </a:tc>
                <a:tc>
                  <a:txBody>
                    <a:bodyPr/>
                    <a:lstStyle/>
                    <a:p>
                      <a:pPr algn="ctr"/>
                      <a:r>
                        <a:rPr lang="en-US" dirty="0"/>
                        <a:t>26</a:t>
                      </a:r>
                    </a:p>
                  </a:txBody>
                  <a:tcPr/>
                </a:tc>
                <a:tc>
                  <a:txBody>
                    <a:bodyPr/>
                    <a:lstStyle/>
                    <a:p>
                      <a:pPr algn="ctr"/>
                      <a:r>
                        <a:rPr lang="en-US" dirty="0"/>
                        <a:t>35</a:t>
                      </a:r>
                    </a:p>
                  </a:txBody>
                  <a:tcPr/>
                </a:tc>
                <a:tc>
                  <a:txBody>
                    <a:bodyPr/>
                    <a:lstStyle/>
                    <a:p>
                      <a:pPr algn="ctr"/>
                      <a:r>
                        <a:rPr lang="en-US" dirty="0"/>
                        <a:t>9</a:t>
                      </a:r>
                    </a:p>
                  </a:txBody>
                  <a:tcPr/>
                </a:tc>
                <a:extLst>
                  <a:ext uri="{0D108BD9-81ED-4DB2-BD59-A6C34878D82A}">
                    <a16:rowId xmlns:a16="http://schemas.microsoft.com/office/drawing/2014/main" val="10002"/>
                  </a:ext>
                </a:extLst>
              </a:tr>
              <a:tr h="370840">
                <a:tc>
                  <a:txBody>
                    <a:bodyPr/>
                    <a:lstStyle/>
                    <a:p>
                      <a:r>
                        <a:rPr lang="en-US" dirty="0"/>
                        <a:t>Blue </a:t>
                      </a:r>
                      <a:r>
                        <a:rPr lang="en-US" baseline="0" dirty="0"/>
                        <a:t>Equine Rescue</a:t>
                      </a:r>
                    </a:p>
                  </a:txBody>
                  <a:tcPr/>
                </a:tc>
                <a:tc>
                  <a:txBody>
                    <a:bodyPr/>
                    <a:lstStyle/>
                    <a:p>
                      <a:pPr algn="ctr"/>
                      <a:r>
                        <a:rPr lang="en-US" dirty="0"/>
                        <a:t>22</a:t>
                      </a:r>
                    </a:p>
                  </a:txBody>
                  <a:tcPr/>
                </a:tc>
                <a:tc>
                  <a:txBody>
                    <a:bodyPr/>
                    <a:lstStyle/>
                    <a:p>
                      <a:pPr algn="ctr"/>
                      <a:r>
                        <a:rPr lang="en-US" dirty="0"/>
                        <a:t>34</a:t>
                      </a:r>
                    </a:p>
                  </a:txBody>
                  <a:tcPr/>
                </a:tc>
                <a:tc>
                  <a:txBody>
                    <a:bodyPr/>
                    <a:lstStyle/>
                    <a:p>
                      <a:pPr algn="ctr"/>
                      <a:r>
                        <a:rPr lang="en-US" dirty="0"/>
                        <a:t>12</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77204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5C27-00BD-4B4C-8763-A1D89AD470D2}"/>
              </a:ext>
            </a:extLst>
          </p:cNvPr>
          <p:cNvSpPr>
            <a:spLocks noGrp="1"/>
          </p:cNvSpPr>
          <p:nvPr>
            <p:ph type="title"/>
          </p:nvPr>
        </p:nvSpPr>
        <p:spPr/>
        <p:txBody>
          <a:bodyPr/>
          <a:lstStyle/>
          <a:p>
            <a:r>
              <a:rPr lang="en-US" dirty="0"/>
              <a:t> So…how do you win? </a:t>
            </a:r>
          </a:p>
        </p:txBody>
      </p:sp>
      <p:graphicFrame>
        <p:nvGraphicFramePr>
          <p:cNvPr id="4" name="Table 3"/>
          <p:cNvGraphicFramePr>
            <a:graphicFrameLocks noGrp="1"/>
          </p:cNvGraphicFramePr>
          <p:nvPr>
            <p:extLst>
              <p:ext uri="{D42A27DB-BD31-4B8C-83A1-F6EECF244321}">
                <p14:modId xmlns:p14="http://schemas.microsoft.com/office/powerpoint/2010/main" val="202725263"/>
              </p:ext>
            </p:extLst>
          </p:nvPr>
        </p:nvGraphicFramePr>
        <p:xfrm>
          <a:off x="1600200" y="2133600"/>
          <a:ext cx="6629400" cy="36576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Division</a:t>
                      </a:r>
                      <a:r>
                        <a:rPr lang="en-US" baseline="0" dirty="0"/>
                        <a:t> 3</a:t>
                      </a:r>
                      <a:endParaRPr lang="en-US" dirty="0"/>
                    </a:p>
                  </a:txBody>
                  <a:tcPr/>
                </a:tc>
                <a:tc>
                  <a:txBody>
                    <a:bodyPr/>
                    <a:lstStyle/>
                    <a:p>
                      <a:r>
                        <a:rPr lang="en-US" dirty="0"/>
                        <a:t>2018 Adoptions 4/26 – 6/30</a:t>
                      </a:r>
                    </a:p>
                  </a:txBody>
                  <a:tcPr/>
                </a:tc>
                <a:tc>
                  <a:txBody>
                    <a:bodyPr/>
                    <a:lstStyle/>
                    <a:p>
                      <a:r>
                        <a:rPr lang="en-US" dirty="0"/>
                        <a:t>2019 Adoptions</a:t>
                      </a:r>
                    </a:p>
                    <a:p>
                      <a:r>
                        <a:rPr lang="en-US" dirty="0"/>
                        <a:t>4/26 – 6/30</a:t>
                      </a:r>
                    </a:p>
                  </a:txBody>
                  <a:tcPr/>
                </a:tc>
                <a:tc>
                  <a:txBody>
                    <a:bodyPr/>
                    <a:lstStyle/>
                    <a:p>
                      <a:r>
                        <a:rPr lang="en-US" dirty="0"/>
                        <a:t>Increase</a:t>
                      </a:r>
                    </a:p>
                  </a:txBody>
                  <a:tcPr/>
                </a:tc>
                <a:extLst>
                  <a:ext uri="{0D108BD9-81ED-4DB2-BD59-A6C34878D82A}">
                    <a16:rowId xmlns:a16="http://schemas.microsoft.com/office/drawing/2014/main" val="10000"/>
                  </a:ext>
                </a:extLst>
              </a:tr>
              <a:tr h="370840">
                <a:tc>
                  <a:txBody>
                    <a:bodyPr/>
                    <a:lstStyle/>
                    <a:p>
                      <a:endParaRPr lang="en-US" dirty="0"/>
                    </a:p>
                  </a:txBody>
                  <a:tcPr>
                    <a:solidFill>
                      <a:srgbClr val="FFFF00"/>
                    </a:solidFill>
                  </a:tcPr>
                </a:tc>
                <a:tc>
                  <a:txBody>
                    <a:bodyPr/>
                    <a:lstStyle/>
                    <a:p>
                      <a:r>
                        <a:rPr lang="en-US" dirty="0"/>
                        <a:t>Yellow Equine Rescue</a:t>
                      </a:r>
                    </a:p>
                  </a:txBody>
                  <a:tcPr/>
                </a:tc>
                <a:tc>
                  <a:txBody>
                    <a:bodyPr/>
                    <a:lstStyle/>
                    <a:p>
                      <a:pPr algn="ctr"/>
                      <a:endParaRPr lang="en-US" dirty="0"/>
                    </a:p>
                    <a:p>
                      <a:pPr algn="ctr"/>
                      <a:r>
                        <a:rPr lang="en-US" dirty="0"/>
                        <a:t>29</a:t>
                      </a:r>
                    </a:p>
                  </a:txBody>
                  <a:tcPr/>
                </a:tc>
                <a:tc>
                  <a:txBody>
                    <a:bodyPr/>
                    <a:lstStyle/>
                    <a:p>
                      <a:pPr algn="ctr"/>
                      <a:endParaRPr lang="en-US" dirty="0"/>
                    </a:p>
                    <a:p>
                      <a:pPr algn="ctr"/>
                      <a:r>
                        <a:rPr lang="en-US" dirty="0"/>
                        <a:t>36</a:t>
                      </a:r>
                    </a:p>
                  </a:txBody>
                  <a:tcPr/>
                </a:tc>
                <a:tc>
                  <a:txBody>
                    <a:bodyPr/>
                    <a:lstStyle/>
                    <a:p>
                      <a:pPr algn="ctr"/>
                      <a:endParaRPr lang="en-US" dirty="0"/>
                    </a:p>
                    <a:p>
                      <a:pPr algn="ctr"/>
                      <a:endParaRPr lang="en-US" dirty="0"/>
                    </a:p>
                  </a:txBody>
                  <a:tcPr/>
                </a:tc>
                <a:extLst>
                  <a:ext uri="{0D108BD9-81ED-4DB2-BD59-A6C34878D82A}">
                    <a16:rowId xmlns:a16="http://schemas.microsoft.com/office/drawing/2014/main" val="10001"/>
                  </a:ext>
                </a:extLst>
              </a:tr>
              <a:tr h="370840">
                <a:tc>
                  <a:txBody>
                    <a:bodyPr/>
                    <a:lstStyle/>
                    <a:p>
                      <a:r>
                        <a:rPr lang="en-US" dirty="0"/>
                        <a:t>2</a:t>
                      </a:r>
                      <a:r>
                        <a:rPr lang="en-US" baseline="30000" dirty="0"/>
                        <a:t>nd</a:t>
                      </a:r>
                      <a:r>
                        <a:rPr lang="en-US" dirty="0"/>
                        <a:t> </a:t>
                      </a:r>
                      <a:r>
                        <a:rPr lang="en-US" baseline="0" dirty="0"/>
                        <a:t>Place</a:t>
                      </a:r>
                      <a:endParaRPr lang="en-US" dirty="0"/>
                    </a:p>
                  </a:txBody>
                  <a:tcPr>
                    <a:solidFill>
                      <a:srgbClr val="92D050"/>
                    </a:solidFill>
                  </a:tcPr>
                </a:tc>
                <a:tc>
                  <a:txBody>
                    <a:bodyPr/>
                    <a:lstStyle/>
                    <a:p>
                      <a:r>
                        <a:rPr lang="en-US" dirty="0"/>
                        <a:t>Green Equine</a:t>
                      </a:r>
                      <a:r>
                        <a:rPr lang="en-US" baseline="0" dirty="0"/>
                        <a:t> Rescue</a:t>
                      </a:r>
                      <a:endParaRPr lang="en-US" dirty="0"/>
                    </a:p>
                  </a:txBody>
                  <a:tcPr/>
                </a:tc>
                <a:tc>
                  <a:txBody>
                    <a:bodyPr/>
                    <a:lstStyle/>
                    <a:p>
                      <a:pPr algn="ctr"/>
                      <a:endParaRPr lang="en-US" dirty="0"/>
                    </a:p>
                    <a:p>
                      <a:pPr algn="ctr"/>
                      <a:r>
                        <a:rPr lang="en-US" dirty="0"/>
                        <a:t>26</a:t>
                      </a:r>
                    </a:p>
                  </a:txBody>
                  <a:tcPr/>
                </a:tc>
                <a:tc>
                  <a:txBody>
                    <a:bodyPr/>
                    <a:lstStyle/>
                    <a:p>
                      <a:pPr algn="ctr"/>
                      <a:endParaRPr lang="en-US" dirty="0"/>
                    </a:p>
                    <a:p>
                      <a:pPr algn="ctr"/>
                      <a:r>
                        <a:rPr lang="en-US" dirty="0"/>
                        <a:t>35</a:t>
                      </a:r>
                    </a:p>
                  </a:txBody>
                  <a:tcPr/>
                </a:tc>
                <a:tc>
                  <a:txBody>
                    <a:bodyPr/>
                    <a:lstStyle/>
                    <a:p>
                      <a:pPr algn="ctr"/>
                      <a:endParaRPr lang="en-US" dirty="0"/>
                    </a:p>
                    <a:p>
                      <a:pPr algn="ctr"/>
                      <a:endParaRPr lang="en-US" dirty="0"/>
                    </a:p>
                  </a:txBody>
                  <a:tcPr/>
                </a:tc>
                <a:extLst>
                  <a:ext uri="{0D108BD9-81ED-4DB2-BD59-A6C34878D82A}">
                    <a16:rowId xmlns:a16="http://schemas.microsoft.com/office/drawing/2014/main" val="10002"/>
                  </a:ext>
                </a:extLst>
              </a:tr>
              <a:tr h="370840">
                <a:tc>
                  <a:txBody>
                    <a:bodyPr/>
                    <a:lstStyle/>
                    <a:p>
                      <a:r>
                        <a:rPr lang="en-US" dirty="0"/>
                        <a:t>1</a:t>
                      </a:r>
                      <a:r>
                        <a:rPr lang="en-US" baseline="30000" dirty="0"/>
                        <a:t>st</a:t>
                      </a:r>
                      <a:r>
                        <a:rPr lang="en-US" dirty="0"/>
                        <a:t> Place</a:t>
                      </a:r>
                      <a:endParaRPr lang="en-US" baseline="0" dirty="0"/>
                    </a:p>
                  </a:txBody>
                  <a:tcPr>
                    <a:solidFill>
                      <a:srgbClr val="00B0F0"/>
                    </a:solidFill>
                  </a:tcPr>
                </a:tc>
                <a:tc>
                  <a:txBody>
                    <a:bodyPr/>
                    <a:lstStyle/>
                    <a:p>
                      <a:r>
                        <a:rPr lang="en-US" dirty="0"/>
                        <a:t>Blue </a:t>
                      </a:r>
                      <a:r>
                        <a:rPr lang="en-US" baseline="0" dirty="0"/>
                        <a:t>Equine Rescue</a:t>
                      </a:r>
                    </a:p>
                  </a:txBody>
                  <a:tcPr/>
                </a:tc>
                <a:tc>
                  <a:txBody>
                    <a:bodyPr/>
                    <a:lstStyle/>
                    <a:p>
                      <a:pPr algn="ctr"/>
                      <a:endParaRPr lang="en-US" dirty="0"/>
                    </a:p>
                    <a:p>
                      <a:pPr algn="ctr"/>
                      <a:r>
                        <a:rPr lang="en-US" dirty="0"/>
                        <a:t>22</a:t>
                      </a:r>
                    </a:p>
                  </a:txBody>
                  <a:tcPr/>
                </a:tc>
                <a:tc>
                  <a:txBody>
                    <a:bodyPr/>
                    <a:lstStyle/>
                    <a:p>
                      <a:pPr algn="ctr"/>
                      <a:endParaRPr lang="en-US" dirty="0"/>
                    </a:p>
                    <a:p>
                      <a:pPr algn="ctr"/>
                      <a:r>
                        <a:rPr lang="en-US" dirty="0"/>
                        <a:t>34</a:t>
                      </a:r>
                    </a:p>
                  </a:txBody>
                  <a:tcPr/>
                </a:tc>
                <a:tc>
                  <a:txBody>
                    <a:bodyPr/>
                    <a:lstStyle/>
                    <a:p>
                      <a:pPr algn="ctr"/>
                      <a:endParaRPr lang="en-US" dirty="0"/>
                    </a:p>
                  </a:txBody>
                  <a:tcPr/>
                </a:tc>
                <a:extLst>
                  <a:ext uri="{0D108BD9-81ED-4DB2-BD59-A6C34878D82A}">
                    <a16:rowId xmlns:a16="http://schemas.microsoft.com/office/drawing/2014/main" val="10003"/>
                  </a:ext>
                </a:extLst>
              </a:tr>
            </a:tbl>
          </a:graphicData>
        </a:graphic>
      </p:graphicFrame>
      <p:sp>
        <p:nvSpPr>
          <p:cNvPr id="5" name="Oval 4"/>
          <p:cNvSpPr/>
          <p:nvPr/>
        </p:nvSpPr>
        <p:spPr bwMode="auto">
          <a:xfrm>
            <a:off x="7223023" y="4993785"/>
            <a:ext cx="762000" cy="6858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29" charset="0"/>
                <a:ea typeface="ＭＳ Ｐゴシック" pitchFamily="29" charset="-128"/>
                <a:cs typeface="ＭＳ Ｐゴシック" pitchFamily="29" charset="-128"/>
              </a:rPr>
              <a:t>12</a:t>
            </a:r>
          </a:p>
        </p:txBody>
      </p:sp>
      <p:sp>
        <p:nvSpPr>
          <p:cNvPr id="6" name="Oval 5"/>
          <p:cNvSpPr/>
          <p:nvPr/>
        </p:nvSpPr>
        <p:spPr bwMode="auto">
          <a:xfrm>
            <a:off x="7200900" y="3148004"/>
            <a:ext cx="762000" cy="6858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29" charset="0"/>
                <a:ea typeface="ＭＳ Ｐゴシック" pitchFamily="29" charset="-128"/>
                <a:cs typeface="ＭＳ Ｐゴシック" pitchFamily="29" charset="-128"/>
              </a:rPr>
              <a:t> 7</a:t>
            </a:r>
          </a:p>
        </p:txBody>
      </p:sp>
      <p:sp>
        <p:nvSpPr>
          <p:cNvPr id="7" name="Oval 6"/>
          <p:cNvSpPr/>
          <p:nvPr/>
        </p:nvSpPr>
        <p:spPr bwMode="auto">
          <a:xfrm>
            <a:off x="7219951" y="4079385"/>
            <a:ext cx="762000" cy="6858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latin typeface="Arial" pitchFamily="29" charset="0"/>
                <a:ea typeface="ＭＳ Ｐゴシック" pitchFamily="29" charset="-128"/>
                <a:cs typeface="ＭＳ Ｐゴシック" pitchFamily="29" charset="-128"/>
              </a:rPr>
              <a:t> 9</a:t>
            </a:r>
            <a:endParaRPr kumimoji="0" lang="en-US" sz="2400" b="0" i="0" u="none" strike="noStrike" cap="none" normalizeH="0" baseline="0" dirty="0">
              <a:ln>
                <a:noFill/>
              </a:ln>
              <a:solidFill>
                <a:schemeClr val="tx1"/>
              </a:solidFill>
              <a:effectLst/>
              <a:latin typeface="Arial" pitchFamily="29" charset="0"/>
              <a:ea typeface="ＭＳ Ｐゴシック" pitchFamily="29" charset="-128"/>
              <a:cs typeface="ＭＳ Ｐゴシック" pitchFamily="29" charset="-128"/>
            </a:endParaRPr>
          </a:p>
        </p:txBody>
      </p:sp>
    </p:spTree>
    <p:extLst>
      <p:ext uri="{BB962C8B-B14F-4D97-AF65-F5344CB8AC3E}">
        <p14:creationId xmlns:p14="http://schemas.microsoft.com/office/powerpoint/2010/main" val="1258909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3D3E-66F7-4BFB-8EC7-7CCA53A0CD06}"/>
              </a:ext>
            </a:extLst>
          </p:cNvPr>
          <p:cNvSpPr>
            <a:spLocks noGrp="1"/>
          </p:cNvSpPr>
          <p:nvPr>
            <p:ph type="title"/>
          </p:nvPr>
        </p:nvSpPr>
        <p:spPr/>
        <p:txBody>
          <a:bodyPr/>
          <a:lstStyle/>
          <a:p>
            <a:r>
              <a:rPr lang="en-US" dirty="0"/>
              <a:t>The </a:t>
            </a:r>
            <a:r>
              <a:rPr lang="en-US" dirty="0" err="1"/>
              <a:t>Hoofy</a:t>
            </a:r>
            <a:r>
              <a:rPr lang="en-US" dirty="0"/>
              <a:t> Awards!</a:t>
            </a:r>
          </a:p>
        </p:txBody>
      </p:sp>
      <p:sp>
        <p:nvSpPr>
          <p:cNvPr id="3" name="Content Placeholder 2">
            <a:extLst>
              <a:ext uri="{FF2B5EF4-FFF2-40B4-BE49-F238E27FC236}">
                <a16:creationId xmlns:a16="http://schemas.microsoft.com/office/drawing/2014/main" id="{D6CB5A99-F353-4310-9AAF-87E732D54CBF}"/>
              </a:ext>
            </a:extLst>
          </p:cNvPr>
          <p:cNvSpPr>
            <a:spLocks noGrp="1"/>
          </p:cNvSpPr>
          <p:nvPr>
            <p:ph idx="1"/>
          </p:nvPr>
        </p:nvSpPr>
        <p:spPr>
          <a:xfrm>
            <a:off x="700548" y="1445231"/>
            <a:ext cx="7772400" cy="4800600"/>
          </a:xfrm>
        </p:spPr>
        <p:txBody>
          <a:bodyPr/>
          <a:lstStyle/>
          <a:p>
            <a:pPr>
              <a:buFont typeface="Arial" panose="020B0604020202020204" pitchFamily="34" charset="0"/>
              <a:buChar char="•"/>
            </a:pPr>
            <a:r>
              <a:rPr lang="en-US" dirty="0"/>
              <a:t>This year we are offering three prizes of $5,000 each for the best use of social media</a:t>
            </a:r>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sz="1100" dirty="0"/>
          </a:p>
          <a:p>
            <a:pPr>
              <a:buFont typeface="Arial" panose="020B0604020202020204" pitchFamily="34" charset="0"/>
              <a:buChar char="•"/>
            </a:pPr>
            <a:r>
              <a:rPr lang="en-US" dirty="0" err="1"/>
              <a:t>Hoofy</a:t>
            </a:r>
            <a:r>
              <a:rPr lang="en-US" dirty="0"/>
              <a:t> prizes can go to any group including the division and grand prize winners.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AutoShape 2" descr="Image result for money bags images"/>
          <p:cNvSpPr>
            <a:spLocks noChangeAspect="1" noChangeArrowheads="1"/>
          </p:cNvSpPr>
          <p:nvPr/>
        </p:nvSpPr>
        <p:spPr bwMode="auto">
          <a:xfrm>
            <a:off x="170323"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oney bags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1397" y="2438400"/>
            <a:ext cx="2876299" cy="2171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ace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667000"/>
            <a:ext cx="1088514" cy="10885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wit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667000"/>
            <a:ext cx="1088514" cy="10885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nstagr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6783" y="2667000"/>
            <a:ext cx="1933417" cy="1088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3962400"/>
            <a:ext cx="4648200" cy="1323439"/>
          </a:xfrm>
          <a:prstGeom prst="rect">
            <a:avLst/>
          </a:prstGeom>
          <a:solidFill>
            <a:schemeClr val="bg1">
              <a:lumMod val="85000"/>
            </a:schemeClr>
          </a:solidFill>
          <a:ln w="25400">
            <a:noFill/>
          </a:ln>
        </p:spPr>
        <p:txBody>
          <a:bodyPr wrap="square" rtlCol="0">
            <a:spAutoFit/>
          </a:bodyPr>
          <a:lstStyle/>
          <a:p>
            <a:r>
              <a:rPr lang="en-US" sz="2000" dirty="0"/>
              <a:t>Attend our best practices webinar on April 10, 2019 to learn more about how to create a top-notch social media campaign!</a:t>
            </a:r>
          </a:p>
        </p:txBody>
      </p:sp>
    </p:spTree>
    <p:extLst>
      <p:ext uri="{BB962C8B-B14F-4D97-AF65-F5344CB8AC3E}">
        <p14:creationId xmlns:p14="http://schemas.microsoft.com/office/powerpoint/2010/main" val="285959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Transferring Equines to Rehoming Partners</a:t>
            </a:r>
          </a:p>
        </p:txBody>
      </p:sp>
      <p:sp>
        <p:nvSpPr>
          <p:cNvPr id="3" name="Content Placeholder 2"/>
          <p:cNvSpPr>
            <a:spLocks noGrp="1"/>
          </p:cNvSpPr>
          <p:nvPr>
            <p:ph idx="1"/>
          </p:nvPr>
        </p:nvSpPr>
        <p:spPr>
          <a:xfrm>
            <a:off x="685800" y="1600200"/>
            <a:ext cx="7772400" cy="4800600"/>
          </a:xfrm>
        </p:spPr>
        <p:txBody>
          <a:bodyPr/>
          <a:lstStyle/>
          <a:p>
            <a:r>
              <a:rPr lang="en-US" dirty="0"/>
              <a:t>We believe that </a:t>
            </a:r>
            <a:r>
              <a:rPr lang="en-US" b="1" dirty="0"/>
              <a:t>transferring equines to other partners can be an effective strategy </a:t>
            </a:r>
            <a:r>
              <a:rPr lang="en-US" dirty="0"/>
              <a:t>for increasing adoption</a:t>
            </a:r>
          </a:p>
          <a:p>
            <a:r>
              <a:rPr lang="en-US" dirty="0"/>
              <a:t>As an incentive to send horses to partners that might be better placed to find a particular horse a home, we will give challenge credit to both the sending and receiving partners.</a:t>
            </a:r>
          </a:p>
          <a:p>
            <a:r>
              <a:rPr lang="en-US" dirty="0"/>
              <a:t>The </a:t>
            </a:r>
            <a:r>
              <a:rPr lang="en-US" b="1" dirty="0"/>
              <a:t>sending partner will get credit for ½ an adoption </a:t>
            </a:r>
            <a:r>
              <a:rPr lang="en-US" dirty="0"/>
              <a:t>at the time of the transfer.</a:t>
            </a:r>
          </a:p>
          <a:p>
            <a:r>
              <a:rPr lang="en-US" dirty="0"/>
              <a:t>The </a:t>
            </a:r>
            <a:r>
              <a:rPr lang="en-US" b="1" dirty="0"/>
              <a:t>sending partner will get credit for an additional ½ an adoption </a:t>
            </a:r>
            <a:r>
              <a:rPr lang="en-US" dirty="0"/>
              <a:t>if the receiving partner adopts out the horse during the contest period.</a:t>
            </a:r>
          </a:p>
          <a:p>
            <a:r>
              <a:rPr lang="en-US" dirty="0"/>
              <a:t>The </a:t>
            </a:r>
            <a:r>
              <a:rPr lang="en-US" b="1" dirty="0"/>
              <a:t>receiving partner will get credit for a full adoption </a:t>
            </a:r>
            <a:r>
              <a:rPr lang="en-US" dirty="0"/>
              <a:t>if the horse is adopted during the challenge period and they are a challenge participant.</a:t>
            </a:r>
          </a:p>
        </p:txBody>
      </p:sp>
    </p:spTree>
    <p:extLst>
      <p:ext uri="{BB962C8B-B14F-4D97-AF65-F5344CB8AC3E}">
        <p14:creationId xmlns:p14="http://schemas.microsoft.com/office/powerpoint/2010/main" val="94313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Fine Print</a:t>
            </a:r>
          </a:p>
        </p:txBody>
      </p:sp>
      <p:sp>
        <p:nvSpPr>
          <p:cNvPr id="3" name="Content Placeholder 2"/>
          <p:cNvSpPr>
            <a:spLocks noGrp="1"/>
          </p:cNvSpPr>
          <p:nvPr>
            <p:ph idx="1"/>
          </p:nvPr>
        </p:nvSpPr>
        <p:spPr/>
        <p:txBody>
          <a:bodyPr/>
          <a:lstStyle/>
          <a:p>
            <a:r>
              <a:rPr lang="en-US" dirty="0"/>
              <a:t>Your organization must be in good standing with the secretary of state of the state where you’re incorporated</a:t>
            </a:r>
          </a:p>
          <a:p>
            <a:r>
              <a:rPr lang="en-US" dirty="0"/>
              <a:t>You must be registered to solicit funds in your home state</a:t>
            </a:r>
          </a:p>
          <a:p>
            <a:r>
              <a:rPr lang="en-US" dirty="0"/>
              <a:t>A majority of your board must be independent</a:t>
            </a:r>
          </a:p>
          <a:p>
            <a:r>
              <a:rPr lang="en-US" dirty="0"/>
              <a:t>Compensated board members may not serve as board chair or treasurer</a:t>
            </a:r>
          </a:p>
          <a:p>
            <a:r>
              <a:rPr lang="en-US" dirty="0"/>
              <a:t>The land where your organization is located must either be owned by the organization or a valid lease must be in place</a:t>
            </a:r>
          </a:p>
        </p:txBody>
      </p:sp>
    </p:spTree>
    <p:extLst>
      <p:ext uri="{BB962C8B-B14F-4D97-AF65-F5344CB8AC3E}">
        <p14:creationId xmlns:p14="http://schemas.microsoft.com/office/powerpoint/2010/main" val="3187671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077200" cy="985231"/>
          </a:xfrm>
        </p:spPr>
        <p:txBody>
          <a:bodyPr/>
          <a:lstStyle/>
          <a:p>
            <a:pPr algn="ctr"/>
            <a:r>
              <a:rPr lang="en-US" sz="4800" b="1" u="sng" dirty="0"/>
              <a:t>Help a Horse Home</a:t>
            </a:r>
            <a:br>
              <a:rPr lang="en-US" sz="4800" b="1" u="sng" dirty="0"/>
            </a:br>
            <a:r>
              <a:rPr lang="en-US" sz="4800" b="1" u="sng" dirty="0"/>
              <a:t>Challenge Timeline</a:t>
            </a:r>
            <a:r>
              <a:rPr lang="en-US" b="1" u="sng" dirty="0"/>
              <a:t> </a:t>
            </a:r>
          </a:p>
        </p:txBody>
      </p:sp>
      <p:graphicFrame>
        <p:nvGraphicFramePr>
          <p:cNvPr id="4" name="Table 3"/>
          <p:cNvGraphicFramePr>
            <a:graphicFrameLocks noGrp="1"/>
          </p:cNvGraphicFramePr>
          <p:nvPr>
            <p:extLst>
              <p:ext uri="{D42A27DB-BD31-4B8C-83A1-F6EECF244321}">
                <p14:modId xmlns:p14="http://schemas.microsoft.com/office/powerpoint/2010/main" val="3553146777"/>
              </p:ext>
            </p:extLst>
          </p:nvPr>
        </p:nvGraphicFramePr>
        <p:xfrm>
          <a:off x="876300" y="1981200"/>
          <a:ext cx="7086600" cy="4343400"/>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137160">
                <a:tc>
                  <a:txBody>
                    <a:bodyPr/>
                    <a:lstStyle/>
                    <a:p>
                      <a:r>
                        <a:rPr lang="en-US" dirty="0"/>
                        <a:t>Date</a:t>
                      </a:r>
                    </a:p>
                  </a:txBody>
                  <a:tcPr/>
                </a:tc>
                <a:tc>
                  <a:txBody>
                    <a:bodyPr/>
                    <a:lstStyle/>
                    <a:p>
                      <a:r>
                        <a:rPr lang="en-US" dirty="0"/>
                        <a:t>Milestone</a:t>
                      </a:r>
                    </a:p>
                  </a:txBody>
                  <a:tcPr/>
                </a:tc>
                <a:extLst>
                  <a:ext uri="{0D108BD9-81ED-4DB2-BD59-A6C34878D82A}">
                    <a16:rowId xmlns:a16="http://schemas.microsoft.com/office/drawing/2014/main" val="10000"/>
                  </a:ext>
                </a:extLst>
              </a:tr>
              <a:tr h="370840">
                <a:tc>
                  <a:txBody>
                    <a:bodyPr/>
                    <a:lstStyle/>
                    <a:p>
                      <a:r>
                        <a:rPr lang="en-US" dirty="0"/>
                        <a:t>January 23</a:t>
                      </a:r>
                    </a:p>
                  </a:txBody>
                  <a:tcPr/>
                </a:tc>
                <a:tc>
                  <a:txBody>
                    <a:bodyPr/>
                    <a:lstStyle/>
                    <a:p>
                      <a:r>
                        <a:rPr lang="en-US" dirty="0"/>
                        <a:t>2019</a:t>
                      </a:r>
                      <a:r>
                        <a:rPr lang="en-US" baseline="0" dirty="0"/>
                        <a:t> </a:t>
                      </a:r>
                      <a:r>
                        <a:rPr lang="en-US" dirty="0"/>
                        <a:t>Challenge announcement</a:t>
                      </a:r>
                    </a:p>
                  </a:txBody>
                  <a:tcPr/>
                </a:tc>
                <a:extLst>
                  <a:ext uri="{0D108BD9-81ED-4DB2-BD59-A6C34878D82A}">
                    <a16:rowId xmlns:a16="http://schemas.microsoft.com/office/drawing/2014/main" val="10001"/>
                  </a:ext>
                </a:extLst>
              </a:tr>
              <a:tr h="370840">
                <a:tc>
                  <a:txBody>
                    <a:bodyPr/>
                    <a:lstStyle/>
                    <a:p>
                      <a:r>
                        <a:rPr lang="en-US" dirty="0"/>
                        <a:t>January 23 – April 4</a:t>
                      </a:r>
                    </a:p>
                  </a:txBody>
                  <a:tcPr/>
                </a:tc>
                <a:tc>
                  <a:txBody>
                    <a:bodyPr/>
                    <a:lstStyle/>
                    <a:p>
                      <a:r>
                        <a:rPr lang="en-US" dirty="0"/>
                        <a:t>Registration Period</a:t>
                      </a:r>
                    </a:p>
                  </a:txBody>
                  <a:tcPr/>
                </a:tc>
                <a:extLst>
                  <a:ext uri="{0D108BD9-81ED-4DB2-BD59-A6C34878D82A}">
                    <a16:rowId xmlns:a16="http://schemas.microsoft.com/office/drawing/2014/main" val="10002"/>
                  </a:ext>
                </a:extLst>
              </a:tr>
              <a:tr h="370840">
                <a:tc>
                  <a:txBody>
                    <a:bodyPr/>
                    <a:lstStyle/>
                    <a:p>
                      <a:r>
                        <a:rPr lang="en-US" dirty="0">
                          <a:solidFill>
                            <a:srgbClr val="FF0000"/>
                          </a:solidFill>
                        </a:rPr>
                        <a:t>April 4, 5 pm ET</a:t>
                      </a:r>
                    </a:p>
                  </a:txBody>
                  <a:tcPr/>
                </a:tc>
                <a:tc>
                  <a:txBody>
                    <a:bodyPr/>
                    <a:lstStyle/>
                    <a:p>
                      <a:r>
                        <a:rPr lang="en-US" dirty="0">
                          <a:solidFill>
                            <a:srgbClr val="FF0000"/>
                          </a:solidFill>
                        </a:rPr>
                        <a:t>Registration Ends</a:t>
                      </a:r>
                    </a:p>
                  </a:txBody>
                  <a:tcPr/>
                </a:tc>
                <a:extLst>
                  <a:ext uri="{0D108BD9-81ED-4DB2-BD59-A6C34878D82A}">
                    <a16:rowId xmlns:a16="http://schemas.microsoft.com/office/drawing/2014/main" val="10006"/>
                  </a:ext>
                </a:extLst>
              </a:tr>
              <a:tr h="370840">
                <a:tc>
                  <a:txBody>
                    <a:bodyPr/>
                    <a:lstStyle/>
                    <a:p>
                      <a:r>
                        <a:rPr lang="en-US" dirty="0"/>
                        <a:t>January 23</a:t>
                      </a:r>
                      <a:r>
                        <a:rPr lang="en-US" baseline="0" dirty="0"/>
                        <a:t> – April 26</a:t>
                      </a:r>
                      <a:endParaRPr lang="en-US" dirty="0"/>
                    </a:p>
                  </a:txBody>
                  <a:tcPr/>
                </a:tc>
                <a:tc>
                  <a:txBody>
                    <a:bodyPr/>
                    <a:lstStyle/>
                    <a:p>
                      <a:r>
                        <a:rPr lang="en-US" dirty="0"/>
                        <a:t>Plan, create, learn</a:t>
                      </a:r>
                    </a:p>
                  </a:txBody>
                  <a:tcPr/>
                </a:tc>
                <a:extLst>
                  <a:ext uri="{0D108BD9-81ED-4DB2-BD59-A6C34878D82A}">
                    <a16:rowId xmlns:a16="http://schemas.microsoft.com/office/drawing/2014/main" val="10003"/>
                  </a:ext>
                </a:extLst>
              </a:tr>
              <a:tr h="370840">
                <a:tc>
                  <a:txBody>
                    <a:bodyPr/>
                    <a:lstStyle/>
                    <a:p>
                      <a:r>
                        <a:rPr lang="en-US" dirty="0"/>
                        <a:t>April 26 (Help A Horse Day)</a:t>
                      </a:r>
                    </a:p>
                  </a:txBody>
                  <a:tcPr/>
                </a:tc>
                <a:tc>
                  <a:txBody>
                    <a:bodyPr/>
                    <a:lstStyle/>
                    <a:p>
                      <a:r>
                        <a:rPr lang="en-US" dirty="0"/>
                        <a:t>Challenge </a:t>
                      </a:r>
                      <a:r>
                        <a:rPr lang="en-US" baseline="0" dirty="0"/>
                        <a:t>launch</a:t>
                      </a:r>
                      <a:endParaRPr lang="en-US" dirty="0"/>
                    </a:p>
                  </a:txBody>
                  <a:tcPr/>
                </a:tc>
                <a:extLst>
                  <a:ext uri="{0D108BD9-81ED-4DB2-BD59-A6C34878D82A}">
                    <a16:rowId xmlns:a16="http://schemas.microsoft.com/office/drawing/2014/main" val="10004"/>
                  </a:ext>
                </a:extLst>
              </a:tr>
              <a:tr h="370840">
                <a:tc>
                  <a:txBody>
                    <a:bodyPr/>
                    <a:lstStyle/>
                    <a:p>
                      <a:r>
                        <a:rPr lang="en-US" sz="1800" dirty="0"/>
                        <a:t>April 26 – June 30</a:t>
                      </a:r>
                    </a:p>
                    <a:p>
                      <a:r>
                        <a:rPr lang="en-US" sz="1800" dirty="0"/>
                        <a:t>Challenge Period</a:t>
                      </a:r>
                    </a:p>
                  </a:txBody>
                  <a:tcPr anchor="ctr">
                    <a:solidFill>
                      <a:schemeClr val="accent2">
                        <a:lumMod val="40000"/>
                        <a:lumOff val="60000"/>
                      </a:schemeClr>
                    </a:solidFill>
                  </a:tcPr>
                </a:tc>
                <a:tc>
                  <a:txBody>
                    <a:bodyPr/>
                    <a:lstStyle/>
                    <a:p>
                      <a:r>
                        <a:rPr lang="en-US" dirty="0"/>
                        <a:t>Promote adoption and adopt</a:t>
                      </a:r>
                      <a:r>
                        <a:rPr lang="en-US" baseline="0" dirty="0"/>
                        <a:t> out more equines than last year!</a:t>
                      </a:r>
                      <a:endParaRPr lang="en-US" dirty="0"/>
                    </a:p>
                  </a:txBody>
                  <a:tcPr>
                    <a:solidFill>
                      <a:schemeClr val="accent2">
                        <a:lumMod val="40000"/>
                        <a:lumOff val="60000"/>
                      </a:schemeClr>
                    </a:solidFill>
                  </a:tcPr>
                </a:tc>
                <a:extLst>
                  <a:ext uri="{0D108BD9-81ED-4DB2-BD59-A6C34878D82A}">
                    <a16:rowId xmlns:a16="http://schemas.microsoft.com/office/drawing/2014/main" val="10005"/>
                  </a:ext>
                </a:extLst>
              </a:tr>
              <a:tr h="370840">
                <a:tc>
                  <a:txBody>
                    <a:bodyPr/>
                    <a:lstStyle/>
                    <a:p>
                      <a:r>
                        <a:rPr lang="en-US" dirty="0"/>
                        <a:t>June 3</a:t>
                      </a:r>
                    </a:p>
                  </a:txBody>
                  <a:tcPr/>
                </a:tc>
                <a:tc>
                  <a:txBody>
                    <a:bodyPr/>
                    <a:lstStyle/>
                    <a:p>
                      <a:r>
                        <a:rPr lang="en-US" dirty="0"/>
                        <a:t>Grant portal opens for </a:t>
                      </a:r>
                      <a:r>
                        <a:rPr lang="en-US" dirty="0" err="1"/>
                        <a:t>HaHH</a:t>
                      </a:r>
                      <a:r>
                        <a:rPr lang="en-US" dirty="0"/>
                        <a:t> apps</a:t>
                      </a:r>
                    </a:p>
                  </a:txBody>
                  <a:tcPr/>
                </a:tc>
                <a:extLst>
                  <a:ext uri="{0D108BD9-81ED-4DB2-BD59-A6C34878D82A}">
                    <a16:rowId xmlns:a16="http://schemas.microsoft.com/office/drawing/2014/main" val="10007"/>
                  </a:ext>
                </a:extLst>
              </a:tr>
              <a:tr h="370840">
                <a:tc>
                  <a:txBody>
                    <a:bodyPr/>
                    <a:lstStyle/>
                    <a:p>
                      <a:r>
                        <a:rPr lang="en-US" dirty="0"/>
                        <a:t>June 30</a:t>
                      </a:r>
                    </a:p>
                  </a:txBody>
                  <a:tcPr/>
                </a:tc>
                <a:tc>
                  <a:txBody>
                    <a:bodyPr/>
                    <a:lstStyle/>
                    <a:p>
                      <a:r>
                        <a:rPr lang="en-US" dirty="0"/>
                        <a:t>Challenge ends</a:t>
                      </a:r>
                    </a:p>
                  </a:txBody>
                  <a:tcPr/>
                </a:tc>
                <a:extLst>
                  <a:ext uri="{0D108BD9-81ED-4DB2-BD59-A6C34878D82A}">
                    <a16:rowId xmlns:a16="http://schemas.microsoft.com/office/drawing/2014/main" val="10008"/>
                  </a:ext>
                </a:extLst>
              </a:tr>
              <a:tr h="370840">
                <a:tc>
                  <a:txBody>
                    <a:bodyPr/>
                    <a:lstStyle/>
                    <a:p>
                      <a:r>
                        <a:rPr lang="en-US" dirty="0">
                          <a:solidFill>
                            <a:srgbClr val="FF0000"/>
                          </a:solidFill>
                        </a:rPr>
                        <a:t>July 9, 5 pm</a:t>
                      </a:r>
                      <a:r>
                        <a:rPr lang="en-US" baseline="0" dirty="0">
                          <a:solidFill>
                            <a:srgbClr val="FF0000"/>
                          </a:solidFill>
                        </a:rPr>
                        <a:t> </a:t>
                      </a:r>
                      <a:r>
                        <a:rPr lang="en-US" dirty="0">
                          <a:solidFill>
                            <a:srgbClr val="FF0000"/>
                          </a:solidFill>
                        </a:rPr>
                        <a:t>ET</a:t>
                      </a:r>
                    </a:p>
                  </a:txBody>
                  <a:tcPr/>
                </a:tc>
                <a:tc>
                  <a:txBody>
                    <a:bodyPr/>
                    <a:lstStyle/>
                    <a:p>
                      <a:r>
                        <a:rPr lang="en-US" dirty="0">
                          <a:solidFill>
                            <a:srgbClr val="FF0000"/>
                          </a:solidFill>
                        </a:rPr>
                        <a:t>Grant apps with challenge reporting due</a:t>
                      </a:r>
                    </a:p>
                  </a:txBody>
                  <a:tcPr/>
                </a:tc>
                <a:extLst>
                  <a:ext uri="{0D108BD9-81ED-4DB2-BD59-A6C34878D82A}">
                    <a16:rowId xmlns:a16="http://schemas.microsoft.com/office/drawing/2014/main" val="10009"/>
                  </a:ext>
                </a:extLst>
              </a:tr>
              <a:tr h="370840">
                <a:tc>
                  <a:txBody>
                    <a:bodyPr/>
                    <a:lstStyle/>
                    <a:p>
                      <a:r>
                        <a:rPr lang="en-US" dirty="0"/>
                        <a:t>Late August</a:t>
                      </a:r>
                    </a:p>
                  </a:txBody>
                  <a:tcPr/>
                </a:tc>
                <a:tc>
                  <a:txBody>
                    <a:bodyPr/>
                    <a:lstStyle/>
                    <a:p>
                      <a:r>
                        <a:rPr lang="en-US" dirty="0"/>
                        <a:t>Winners announced</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784327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F96C-D69D-452F-8162-857965C6E639}"/>
              </a:ext>
            </a:extLst>
          </p:cNvPr>
          <p:cNvSpPr>
            <a:spLocks noGrp="1"/>
          </p:cNvSpPr>
          <p:nvPr>
            <p:ph type="title"/>
          </p:nvPr>
        </p:nvSpPr>
        <p:spPr>
          <a:xfrm>
            <a:off x="4990200" y="1396289"/>
            <a:ext cx="3754752" cy="1325563"/>
          </a:xfrm>
        </p:spPr>
        <p:txBody>
          <a:bodyPr>
            <a:normAutofit/>
          </a:bodyPr>
          <a:lstStyle/>
          <a:p>
            <a:r>
              <a:rPr lang="en-US"/>
              <a:t>Benefits of Joining </a:t>
            </a:r>
          </a:p>
        </p:txBody>
      </p:sp>
      <p:sp>
        <p:nvSpPr>
          <p:cNvPr id="1030" name="Freeform: Shape 13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Freeform: Shape 136">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aspca.widencollective.com/thumbnail/bd753d2e-6470-4a72-a294-2e31d239de94/av/2048px/HAHD_Drifters%20Hearts%20of%20Hope_2017_0003.jpg?t=1547141068845&amp;s=52040bbda5be5d0679e7c88261339098271df030">
            <a:extLst>
              <a:ext uri="{FF2B5EF4-FFF2-40B4-BE49-F238E27FC236}">
                <a16:creationId xmlns:a16="http://schemas.microsoft.com/office/drawing/2014/main" id="{FE038BDE-63A2-4264-A312-1D16EFF825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02" r="22575" b="1"/>
          <a:stretch/>
        </p:blipFill>
        <p:spPr bwMode="auto">
          <a:xfrm>
            <a:off x="273180" y="1084786"/>
            <a:ext cx="3078957" cy="32226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B635E4-F664-4D9D-8628-EDA860E576CF}"/>
              </a:ext>
            </a:extLst>
          </p:cNvPr>
          <p:cNvSpPr>
            <a:spLocks noGrp="1"/>
          </p:cNvSpPr>
          <p:nvPr>
            <p:ph idx="1"/>
          </p:nvPr>
        </p:nvSpPr>
        <p:spPr>
          <a:xfrm>
            <a:off x="4993533" y="2871982"/>
            <a:ext cx="3754752" cy="3181684"/>
          </a:xfrm>
        </p:spPr>
        <p:txBody>
          <a:bodyPr anchor="t">
            <a:noAutofit/>
          </a:bodyPr>
          <a:lstStyle/>
          <a:p>
            <a:pPr marL="0" indent="0">
              <a:lnSpc>
                <a:spcPct val="90000"/>
              </a:lnSpc>
              <a:buNone/>
            </a:pPr>
            <a:r>
              <a:rPr lang="en-US" sz="2000" dirty="0"/>
              <a:t>1. The chance to win some of </a:t>
            </a:r>
            <a:r>
              <a:rPr lang="en-US" sz="2000" b="1" dirty="0"/>
              <a:t>$150,000 in prizes</a:t>
            </a:r>
            <a:r>
              <a:rPr lang="en-US" sz="2000" dirty="0"/>
              <a:t>, including a grand prize of </a:t>
            </a:r>
            <a:r>
              <a:rPr lang="en-US" sz="2000" b="1" dirty="0"/>
              <a:t>$35,000</a:t>
            </a:r>
          </a:p>
          <a:p>
            <a:pPr marL="0" indent="0">
              <a:lnSpc>
                <a:spcPct val="90000"/>
              </a:lnSpc>
              <a:buNone/>
            </a:pPr>
            <a:endParaRPr lang="en-US" sz="2000" dirty="0"/>
          </a:p>
          <a:p>
            <a:pPr marL="0" indent="0">
              <a:lnSpc>
                <a:spcPct val="90000"/>
              </a:lnSpc>
              <a:buNone/>
            </a:pPr>
            <a:r>
              <a:rPr lang="en-US" sz="2000" dirty="0"/>
              <a:t>2. </a:t>
            </a:r>
            <a:r>
              <a:rPr lang="en-US" sz="2000" b="1" dirty="0"/>
              <a:t>Freebies</a:t>
            </a:r>
          </a:p>
          <a:p>
            <a:pPr>
              <a:lnSpc>
                <a:spcPct val="90000"/>
              </a:lnSpc>
            </a:pPr>
            <a:r>
              <a:rPr lang="en-US" sz="2000" dirty="0"/>
              <a:t>Microchips and registrations</a:t>
            </a:r>
          </a:p>
          <a:p>
            <a:pPr>
              <a:lnSpc>
                <a:spcPct val="90000"/>
              </a:lnSpc>
            </a:pPr>
            <a:r>
              <a:rPr lang="en-US" sz="2000" dirty="0"/>
              <a:t>Help a Horse Home </a:t>
            </a:r>
            <a:r>
              <a:rPr lang="en-US" sz="2000" b="1" dirty="0"/>
              <a:t>24" x 16”</a:t>
            </a:r>
          </a:p>
          <a:p>
            <a:pPr marL="0" indent="0">
              <a:lnSpc>
                <a:spcPct val="90000"/>
              </a:lnSpc>
              <a:buNone/>
            </a:pPr>
            <a:r>
              <a:rPr lang="en-US" sz="2000" b="1" dirty="0"/>
              <a:t>promotional chalkboard</a:t>
            </a:r>
            <a:endParaRPr lang="en-US" sz="2000" dirty="0"/>
          </a:p>
        </p:txBody>
      </p:sp>
    </p:spTree>
    <p:extLst>
      <p:ext uri="{BB962C8B-B14F-4D97-AF65-F5344CB8AC3E}">
        <p14:creationId xmlns:p14="http://schemas.microsoft.com/office/powerpoint/2010/main" val="11497129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99901-766B-784F-8E0B-EE1C96805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600" y="1090552"/>
            <a:ext cx="3606800" cy="5384800"/>
          </a:xfrm>
          <a:prstGeom prst="rect">
            <a:avLst/>
          </a:prstGeom>
        </p:spPr>
      </p:pic>
      <p:sp>
        <p:nvSpPr>
          <p:cNvPr id="2" name="Title 1">
            <a:extLst>
              <a:ext uri="{FF2B5EF4-FFF2-40B4-BE49-F238E27FC236}">
                <a16:creationId xmlns:a16="http://schemas.microsoft.com/office/drawing/2014/main" id="{71AD4CCE-73B4-46DB-AA5E-3C244D61228F}"/>
              </a:ext>
            </a:extLst>
          </p:cNvPr>
          <p:cNvSpPr>
            <a:spLocks noGrp="1"/>
          </p:cNvSpPr>
          <p:nvPr>
            <p:ph type="title"/>
          </p:nvPr>
        </p:nvSpPr>
        <p:spPr/>
        <p:txBody>
          <a:bodyPr/>
          <a:lstStyle/>
          <a:p>
            <a:r>
              <a:rPr lang="en-US" dirty="0"/>
              <a:t>Contest Swag</a:t>
            </a:r>
          </a:p>
        </p:txBody>
      </p:sp>
      <p:pic>
        <p:nvPicPr>
          <p:cNvPr id="7" name="Picture 6" descr="A dog sitting in the grass&#10;&#10;Description generated with very high confidence">
            <a:extLst>
              <a:ext uri="{FF2B5EF4-FFF2-40B4-BE49-F238E27FC236}">
                <a16:creationId xmlns:a16="http://schemas.microsoft.com/office/drawing/2014/main" id="{02FC31E0-3440-44D5-988B-F3105498E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752600"/>
            <a:ext cx="3650197" cy="4060705"/>
          </a:xfrm>
          <a:prstGeom prst="rect">
            <a:avLst/>
          </a:prstGeom>
        </p:spPr>
      </p:pic>
      <p:pic>
        <p:nvPicPr>
          <p:cNvPr id="5" name="Picture 4" descr="A dog sitting in the snow&#10;&#10;Description generated with high confidence">
            <a:extLst>
              <a:ext uri="{FF2B5EF4-FFF2-40B4-BE49-F238E27FC236}">
                <a16:creationId xmlns:a16="http://schemas.microsoft.com/office/drawing/2014/main" id="{028B48DE-D938-4546-ABBE-E9DF42B417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2590800"/>
            <a:ext cx="4419600" cy="2946400"/>
          </a:xfrm>
          <a:prstGeom prst="rect">
            <a:avLst/>
          </a:prstGeom>
        </p:spPr>
      </p:pic>
    </p:spTree>
    <p:extLst>
      <p:ext uri="{BB962C8B-B14F-4D97-AF65-F5344CB8AC3E}">
        <p14:creationId xmlns:p14="http://schemas.microsoft.com/office/powerpoint/2010/main" val="24353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4466"/>
            <a:ext cx="9143999" cy="523220"/>
          </a:xfrm>
          <a:prstGeom prst="rect">
            <a:avLst/>
          </a:prstGeom>
          <a:noFill/>
        </p:spPr>
        <p:txBody>
          <a:bodyPr wrap="square" rtlCol="0">
            <a:spAutoFit/>
          </a:bodyPr>
          <a:lstStyle/>
          <a:p>
            <a:pPr algn="ctr"/>
            <a:r>
              <a:rPr lang="en-US" sz="2800" b="1" dirty="0">
                <a:solidFill>
                  <a:schemeClr val="accent1">
                    <a:lumMod val="75000"/>
                  </a:schemeClr>
                </a:solidFill>
                <a:latin typeface="Helvetica Neue" charset="0"/>
                <a:ea typeface="Helvetica Neue" charset="0"/>
                <a:cs typeface="Helvetica Neue" charset="0"/>
              </a:rPr>
              <a:t>How to Chat</a:t>
            </a:r>
            <a:endParaRPr lang="en-US" sz="2000" dirty="0">
              <a:latin typeface="Helvetica Neue" charset="0"/>
              <a:ea typeface="Helvetica Neue" charset="0"/>
              <a:cs typeface="Helvetica Neue"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040" y="1293455"/>
            <a:ext cx="3448665" cy="34591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71" y="1332783"/>
            <a:ext cx="3822700" cy="1190992"/>
          </a:xfrm>
          <a:prstGeom prst="rect">
            <a:avLst/>
          </a:prstGeom>
        </p:spPr>
      </p:pic>
      <p:sp>
        <p:nvSpPr>
          <p:cNvPr id="6" name="Oval 5"/>
          <p:cNvSpPr/>
          <p:nvPr/>
        </p:nvSpPr>
        <p:spPr>
          <a:xfrm>
            <a:off x="2202419" y="1907458"/>
            <a:ext cx="1022556" cy="442451"/>
          </a:xfrm>
          <a:prstGeom prst="ellipse">
            <a:avLst/>
          </a:prstGeom>
          <a:noFill/>
          <a:ln>
            <a:solidFill>
              <a:srgbClr val="FD5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0934" y="3854246"/>
            <a:ext cx="1995948" cy="462116"/>
          </a:xfrm>
          <a:prstGeom prst="ellipse">
            <a:avLst/>
          </a:prstGeom>
          <a:noFill/>
          <a:ln>
            <a:solidFill>
              <a:srgbClr val="FD5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6411" y="2936368"/>
            <a:ext cx="3795260" cy="1569660"/>
          </a:xfrm>
          <a:prstGeom prst="rect">
            <a:avLst/>
          </a:prstGeom>
          <a:noFill/>
        </p:spPr>
        <p:txBody>
          <a:bodyPr wrap="square" rtlCol="0">
            <a:spAutoFit/>
          </a:bodyPr>
          <a:lstStyle/>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Select “Chat” at the bottom of </a:t>
            </a:r>
            <a:br>
              <a:rPr lang="en-US" sz="1600" dirty="0">
                <a:solidFill>
                  <a:schemeClr val="bg2">
                    <a:lumMod val="65000"/>
                    <a:lumOff val="35000"/>
                  </a:schemeClr>
                </a:solidFill>
                <a:latin typeface="Helvetica Neue" charset="0"/>
                <a:ea typeface="Helvetica Neue" charset="0"/>
                <a:cs typeface="Helvetica Neue" charset="0"/>
              </a:rPr>
            </a:br>
            <a:r>
              <a:rPr lang="en-US" sz="1600" dirty="0">
                <a:solidFill>
                  <a:schemeClr val="bg2">
                    <a:lumMod val="65000"/>
                    <a:lumOff val="35000"/>
                  </a:schemeClr>
                </a:solidFill>
                <a:latin typeface="Helvetica Neue" charset="0"/>
                <a:ea typeface="Helvetica Neue" charset="0"/>
                <a:cs typeface="Helvetica Neue" charset="0"/>
              </a:rPr>
              <a:t>your screen</a:t>
            </a:r>
          </a:p>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In the chat window, select “All panelists and attendees” to share your message with everyone in attendance</a:t>
            </a:r>
          </a:p>
        </p:txBody>
      </p:sp>
    </p:spTree>
    <p:extLst>
      <p:ext uri="{BB962C8B-B14F-4D97-AF65-F5344CB8AC3E}">
        <p14:creationId xmlns:p14="http://schemas.microsoft.com/office/powerpoint/2010/main" val="1345506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F96C-D69D-452F-8162-857965C6E639}"/>
              </a:ext>
            </a:extLst>
          </p:cNvPr>
          <p:cNvSpPr>
            <a:spLocks noGrp="1"/>
          </p:cNvSpPr>
          <p:nvPr>
            <p:ph type="title"/>
          </p:nvPr>
        </p:nvSpPr>
        <p:spPr>
          <a:xfrm>
            <a:off x="431801" y="1339093"/>
            <a:ext cx="3985902" cy="1144007"/>
          </a:xfrm>
        </p:spPr>
        <p:txBody>
          <a:bodyPr>
            <a:normAutofit/>
          </a:bodyPr>
          <a:lstStyle/>
          <a:p>
            <a:pPr>
              <a:lnSpc>
                <a:spcPct val="90000"/>
              </a:lnSpc>
            </a:pPr>
            <a:r>
              <a:rPr lang="en-US" sz="3700"/>
              <a:t>Benefits of Joining </a:t>
            </a:r>
          </a:p>
        </p:txBody>
      </p:sp>
      <p:sp>
        <p:nvSpPr>
          <p:cNvPr id="3" name="Content Placeholder 2">
            <a:extLst>
              <a:ext uri="{FF2B5EF4-FFF2-40B4-BE49-F238E27FC236}">
                <a16:creationId xmlns:a16="http://schemas.microsoft.com/office/drawing/2014/main" id="{33B635E4-F664-4D9D-8628-EDA860E576CF}"/>
              </a:ext>
            </a:extLst>
          </p:cNvPr>
          <p:cNvSpPr>
            <a:spLocks noGrp="1"/>
          </p:cNvSpPr>
          <p:nvPr>
            <p:ph idx="1"/>
          </p:nvPr>
        </p:nvSpPr>
        <p:spPr>
          <a:xfrm>
            <a:off x="431801" y="2445864"/>
            <a:ext cx="3985907" cy="4183536"/>
          </a:xfrm>
        </p:spPr>
        <p:txBody>
          <a:bodyPr anchor="t">
            <a:normAutofit fontScale="70000" lnSpcReduction="20000"/>
          </a:bodyPr>
          <a:lstStyle/>
          <a:p>
            <a:pPr marL="0" indent="0">
              <a:buNone/>
            </a:pPr>
            <a:endParaRPr lang="en-US" sz="1350" dirty="0"/>
          </a:p>
          <a:p>
            <a:pPr marL="0" indent="0">
              <a:buNone/>
            </a:pPr>
            <a:r>
              <a:rPr lang="en-US" sz="2900" dirty="0"/>
              <a:t>3. </a:t>
            </a:r>
            <a:r>
              <a:rPr lang="en-US" sz="2900" b="1" dirty="0"/>
              <a:t>National exposure </a:t>
            </a:r>
            <a:r>
              <a:rPr lang="en-US" sz="2900" dirty="0"/>
              <a:t>on ASPCA channels, including an online map where the public can find equine adoption centers by state</a:t>
            </a:r>
          </a:p>
          <a:p>
            <a:pPr marL="0" indent="0">
              <a:buNone/>
            </a:pPr>
            <a:endParaRPr lang="en-US" sz="2900" dirty="0"/>
          </a:p>
          <a:p>
            <a:pPr>
              <a:buFont typeface="Arial" panose="020B0604020202020204" pitchFamily="34" charset="0"/>
              <a:buChar char="•"/>
            </a:pPr>
            <a:r>
              <a:rPr lang="en-US" sz="2900" dirty="0"/>
              <a:t>Press release</a:t>
            </a:r>
          </a:p>
          <a:p>
            <a:pPr>
              <a:buFont typeface="Arial" panose="020B0604020202020204" pitchFamily="34" charset="0"/>
              <a:buChar char="•"/>
            </a:pPr>
            <a:r>
              <a:rPr lang="en-US" sz="2900" dirty="0"/>
              <a:t>Facebook page with 1.8M followers</a:t>
            </a:r>
          </a:p>
          <a:p>
            <a:pPr>
              <a:buFont typeface="Arial" panose="020B0604020202020204" pitchFamily="34" charset="0"/>
              <a:buChar char="•"/>
            </a:pPr>
            <a:r>
              <a:rPr lang="en-US" sz="2900" dirty="0"/>
              <a:t>Instagram with 344K followers</a:t>
            </a:r>
          </a:p>
          <a:p>
            <a:pPr>
              <a:buFont typeface="Arial" panose="020B0604020202020204" pitchFamily="34" charset="0"/>
              <a:buChar char="•"/>
            </a:pPr>
            <a:r>
              <a:rPr lang="en-US" sz="2900" dirty="0"/>
              <a:t>Twitter with 481K followers</a:t>
            </a:r>
          </a:p>
          <a:p>
            <a:pPr marL="0" indent="0">
              <a:buNone/>
            </a:pPr>
            <a:endParaRPr lang="en-US" sz="2900" dirty="0"/>
          </a:p>
          <a:p>
            <a:pPr marL="0" indent="0">
              <a:buNone/>
            </a:pPr>
            <a:r>
              <a:rPr lang="en-US" sz="2900" dirty="0"/>
              <a:t>We’ll also share some of your adoption stories-online submission form </a:t>
            </a:r>
          </a:p>
          <a:p>
            <a:pPr marL="0" indent="0">
              <a:buNone/>
            </a:pPr>
            <a:endParaRPr lang="en-US" sz="2900" dirty="0"/>
          </a:p>
          <a:p>
            <a:pPr marL="0" indent="0">
              <a:buNone/>
            </a:pPr>
            <a:endParaRPr lang="en-US" sz="1350" dirty="0"/>
          </a:p>
          <a:p>
            <a:endParaRPr lang="en-US" sz="1350" dirty="0"/>
          </a:p>
        </p:txBody>
      </p:sp>
      <p:sp>
        <p:nvSpPr>
          <p:cNvPr id="79" name="Freeform: Shape 7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250" y="0"/>
            <a:ext cx="4603750" cy="479339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6" name="Picture 6" descr="https://aspca.widencollective.com/thumbnail/fff55bb9-8b92-4ace-b2c8-97d6e9e1f5bd/av/250px/2017_4_25_GentleGiants-12.jpg?t=1547062054200&amp;s=41e0ccb0969ef86f367f8da2412a0b56d6f780bd">
            <a:extLst>
              <a:ext uri="{FF2B5EF4-FFF2-40B4-BE49-F238E27FC236}">
                <a16:creationId xmlns:a16="http://schemas.microsoft.com/office/drawing/2014/main" id="{85B933D1-2443-444C-9944-78E55F909E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42" r="11862" b="-2"/>
          <a:stretch/>
        </p:blipFill>
        <p:spPr bwMode="auto">
          <a:xfrm>
            <a:off x="4677611" y="1505"/>
            <a:ext cx="4466389" cy="464127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90878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7F1F-EF31-431B-9836-586C3A1D6FAE}"/>
              </a:ext>
            </a:extLst>
          </p:cNvPr>
          <p:cNvSpPr>
            <a:spLocks noGrp="1"/>
          </p:cNvSpPr>
          <p:nvPr>
            <p:ph type="title"/>
          </p:nvPr>
        </p:nvSpPr>
        <p:spPr>
          <a:xfrm>
            <a:off x="431801" y="1339093"/>
            <a:ext cx="3985902" cy="1144007"/>
          </a:xfrm>
        </p:spPr>
        <p:txBody>
          <a:bodyPr>
            <a:normAutofit/>
          </a:bodyPr>
          <a:lstStyle/>
          <a:p>
            <a:pPr>
              <a:lnSpc>
                <a:spcPct val="90000"/>
              </a:lnSpc>
            </a:pPr>
            <a:r>
              <a:rPr lang="en-US" sz="3700"/>
              <a:t>Benefits of Joining </a:t>
            </a:r>
          </a:p>
        </p:txBody>
      </p:sp>
      <p:sp>
        <p:nvSpPr>
          <p:cNvPr id="3" name="Content Placeholder 2">
            <a:extLst>
              <a:ext uri="{FF2B5EF4-FFF2-40B4-BE49-F238E27FC236}">
                <a16:creationId xmlns:a16="http://schemas.microsoft.com/office/drawing/2014/main" id="{9CB13685-6B6B-40D6-8309-321E52CF125E}"/>
              </a:ext>
            </a:extLst>
          </p:cNvPr>
          <p:cNvSpPr>
            <a:spLocks noGrp="1"/>
          </p:cNvSpPr>
          <p:nvPr>
            <p:ph idx="1"/>
          </p:nvPr>
        </p:nvSpPr>
        <p:spPr>
          <a:xfrm>
            <a:off x="431801" y="2445864"/>
            <a:ext cx="3985907" cy="2913536"/>
          </a:xfrm>
        </p:spPr>
        <p:txBody>
          <a:bodyPr anchor="t">
            <a:noAutofit/>
          </a:bodyPr>
          <a:lstStyle/>
          <a:p>
            <a:pPr marL="0" indent="0">
              <a:buNone/>
            </a:pPr>
            <a:endParaRPr lang="en-US" sz="2400" b="1" dirty="0"/>
          </a:p>
          <a:p>
            <a:pPr marL="0" indent="0">
              <a:buNone/>
            </a:pPr>
            <a:r>
              <a:rPr lang="en-US" sz="2400" b="1" dirty="0"/>
              <a:t>4. Expert advice </a:t>
            </a:r>
          </a:p>
          <a:p>
            <a:r>
              <a:rPr lang="en-US" sz="2400" dirty="0"/>
              <a:t>Webinars (some exclusive)</a:t>
            </a:r>
          </a:p>
          <a:p>
            <a:r>
              <a:rPr lang="en-US" sz="2400" dirty="0"/>
              <a:t>Weekly newsletters</a:t>
            </a:r>
          </a:p>
          <a:p>
            <a:r>
              <a:rPr lang="en-US" sz="2400" dirty="0"/>
              <a:t>Private Facebook group</a:t>
            </a:r>
          </a:p>
          <a:p>
            <a:r>
              <a:rPr lang="en-US" sz="2400" dirty="0"/>
              <a:t>Media toolkit with helpful guides and customizable templates</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250" y="0"/>
            <a:ext cx="4603750" cy="479339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074" name="Picture 2" descr="https://aspca.widencollective.com/thumbnail/9cdb93c7-bedc-4121-b9a5-1bfe6f08e407/av/2048px/ASPCA%20150_PSA_Feb2016_0010.jpg?t=1547142483880&amp;s=9777e180c94af9b9452c8e11c8b29f30114973b6">
            <a:extLst>
              <a:ext uri="{FF2B5EF4-FFF2-40B4-BE49-F238E27FC236}">
                <a16:creationId xmlns:a16="http://schemas.microsoft.com/office/drawing/2014/main" id="{DFAC7ACB-0406-4A66-AF5A-A81C0A16AF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65"/>
          <a:stretch/>
        </p:blipFill>
        <p:spPr bwMode="auto">
          <a:xfrm>
            <a:off x="4677611" y="1505"/>
            <a:ext cx="4466389" cy="464127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43668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8F555D-649E-4CF2-BF44-CB01FDA12133}"/>
              </a:ext>
            </a:extLst>
          </p:cNvPr>
          <p:cNvSpPr>
            <a:spLocks noGrp="1"/>
          </p:cNvSpPr>
          <p:nvPr>
            <p:ph type="title"/>
          </p:nvPr>
        </p:nvSpPr>
        <p:spPr>
          <a:xfrm>
            <a:off x="491490" y="365125"/>
            <a:ext cx="6759789" cy="1623312"/>
          </a:xfrm>
        </p:spPr>
        <p:txBody>
          <a:bodyPr anchor="b">
            <a:normAutofit/>
          </a:bodyPr>
          <a:lstStyle/>
          <a:p>
            <a:r>
              <a:rPr lang="en-US" sz="3500"/>
              <a:t>Other Benefits of Joining</a:t>
            </a:r>
          </a:p>
        </p:txBody>
      </p:sp>
      <p:cxnSp>
        <p:nvCxnSpPr>
          <p:cNvPr id="33" name="Straight Arrow Connector 32">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074048-7A93-4319-B398-8FC468C5A7FB}"/>
              </a:ext>
            </a:extLst>
          </p:cNvPr>
          <p:cNvSpPr>
            <a:spLocks noGrp="1"/>
          </p:cNvSpPr>
          <p:nvPr>
            <p:ph idx="1"/>
          </p:nvPr>
        </p:nvSpPr>
        <p:spPr>
          <a:xfrm>
            <a:off x="491490" y="2644518"/>
            <a:ext cx="6759789" cy="3327251"/>
          </a:xfrm>
        </p:spPr>
        <p:txBody>
          <a:bodyPr>
            <a:normAutofit fontScale="92500" lnSpcReduction="20000"/>
          </a:bodyPr>
          <a:lstStyle/>
          <a:p>
            <a:pPr marL="0" indent="0">
              <a:buNone/>
            </a:pPr>
            <a:r>
              <a:rPr lang="en-US" sz="2400" b="1" dirty="0"/>
              <a:t>Creating Community</a:t>
            </a:r>
          </a:p>
          <a:p>
            <a:pPr marL="0" indent="0">
              <a:buNone/>
            </a:pPr>
            <a:endParaRPr lang="en-US" sz="1700" dirty="0"/>
          </a:p>
          <a:p>
            <a:pPr marL="0" indent="0">
              <a:buNone/>
            </a:pPr>
            <a:r>
              <a:rPr lang="en-US" sz="2400" dirty="0"/>
              <a:t>“The ASPCA Help a Horse contest really introduced me to the world of horse rescue outside my barn…An incredible network of humans helping horses. Hearing their missions gave me a sense of the horse rescue community, and a fuller heart….Thank You for an opportunity to connect with so many dedicated, passionate people.” </a:t>
            </a:r>
          </a:p>
          <a:p>
            <a:pPr marL="0" indent="0">
              <a:buNone/>
            </a:pPr>
            <a:r>
              <a:rPr lang="en-US" sz="2400" dirty="0"/>
              <a:t>	</a:t>
            </a:r>
            <a:r>
              <a:rPr lang="en-US" sz="2400" i="1" dirty="0"/>
              <a:t>This Old Horse Volunteer</a:t>
            </a:r>
          </a:p>
          <a:p>
            <a:pPr marL="0" indent="0">
              <a:buNone/>
            </a:pPr>
            <a:r>
              <a:rPr lang="en-US" sz="2000" dirty="0"/>
              <a:t>		</a:t>
            </a:r>
          </a:p>
          <a:p>
            <a:pPr marL="0" indent="0">
              <a:buNone/>
            </a:pPr>
            <a:endParaRPr lang="en-US" sz="1700" dirty="0"/>
          </a:p>
        </p:txBody>
      </p:sp>
    </p:spTree>
    <p:extLst>
      <p:ext uri="{BB962C8B-B14F-4D97-AF65-F5344CB8AC3E}">
        <p14:creationId xmlns:p14="http://schemas.microsoft.com/office/powerpoint/2010/main" val="356853066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8F555D-649E-4CF2-BF44-CB01FDA12133}"/>
              </a:ext>
            </a:extLst>
          </p:cNvPr>
          <p:cNvSpPr>
            <a:spLocks noGrp="1"/>
          </p:cNvSpPr>
          <p:nvPr>
            <p:ph type="title"/>
          </p:nvPr>
        </p:nvSpPr>
        <p:spPr>
          <a:xfrm>
            <a:off x="491490" y="365125"/>
            <a:ext cx="6759789" cy="1623312"/>
          </a:xfrm>
        </p:spPr>
        <p:txBody>
          <a:bodyPr anchor="b">
            <a:normAutofit/>
          </a:bodyPr>
          <a:lstStyle/>
          <a:p>
            <a:r>
              <a:rPr lang="en-US" sz="3500"/>
              <a:t>Other Benefits of Joining</a:t>
            </a:r>
          </a:p>
        </p:txBody>
      </p:sp>
      <p:cxnSp>
        <p:nvCxnSpPr>
          <p:cNvPr id="100" name="Straight Arrow Connector 9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074048-7A93-4319-B398-8FC468C5A7FB}"/>
              </a:ext>
            </a:extLst>
          </p:cNvPr>
          <p:cNvSpPr>
            <a:spLocks noGrp="1"/>
          </p:cNvSpPr>
          <p:nvPr>
            <p:ph idx="1"/>
          </p:nvPr>
        </p:nvSpPr>
        <p:spPr>
          <a:xfrm>
            <a:off x="572745" y="2353565"/>
            <a:ext cx="6678534" cy="3971035"/>
          </a:xfrm>
        </p:spPr>
        <p:txBody>
          <a:bodyPr>
            <a:noAutofit/>
          </a:bodyPr>
          <a:lstStyle/>
          <a:p>
            <a:pPr marL="0" indent="0">
              <a:lnSpc>
                <a:spcPct val="90000"/>
              </a:lnSpc>
              <a:buNone/>
            </a:pPr>
            <a:r>
              <a:rPr lang="en-US" sz="2400" b="1" dirty="0"/>
              <a:t>Driving Innovation</a:t>
            </a:r>
          </a:p>
          <a:p>
            <a:pPr marL="0" indent="0">
              <a:lnSpc>
                <a:spcPct val="90000"/>
              </a:lnSpc>
              <a:buNone/>
            </a:pPr>
            <a:endParaRPr lang="en-US" sz="2000" dirty="0"/>
          </a:p>
          <a:p>
            <a:pPr marL="0" indent="0">
              <a:lnSpc>
                <a:spcPct val="90000"/>
              </a:lnSpc>
              <a:buNone/>
            </a:pPr>
            <a:r>
              <a:rPr lang="en-US" sz="2000" dirty="0"/>
              <a:t>“We thank the ASPCA not only for the award, but for the </a:t>
            </a:r>
            <a:r>
              <a:rPr lang="en-US" sz="2000" b="1" dirty="0"/>
              <a:t>opportunity to push ourselves </a:t>
            </a:r>
            <a:r>
              <a:rPr lang="en-US" sz="2000" dirty="0"/>
              <a:t>toward goals for the horses.”</a:t>
            </a:r>
          </a:p>
          <a:p>
            <a:pPr marL="0" indent="0">
              <a:lnSpc>
                <a:spcPct val="90000"/>
              </a:lnSpc>
              <a:buNone/>
            </a:pPr>
            <a:r>
              <a:rPr lang="en-US" sz="2000" i="1" dirty="0"/>
              <a:t>—Hidden Pond Farm</a:t>
            </a:r>
          </a:p>
          <a:p>
            <a:pPr marL="0" indent="0">
              <a:lnSpc>
                <a:spcPct val="90000"/>
              </a:lnSpc>
              <a:buNone/>
            </a:pPr>
            <a:endParaRPr lang="en-US" sz="2000" i="1" dirty="0"/>
          </a:p>
          <a:p>
            <a:pPr marL="0" indent="0">
              <a:lnSpc>
                <a:spcPct val="90000"/>
              </a:lnSpc>
              <a:buNone/>
            </a:pPr>
            <a:r>
              <a:rPr lang="en-US" sz="2000" dirty="0"/>
              <a:t>“This year we started not only a foster program, but a foster to adopt program that also could be tied in with our first-time horse owner classes. People new to horses can take the class and then "test drive" adoption by fostering a horse.” </a:t>
            </a:r>
          </a:p>
          <a:p>
            <a:pPr marL="0" indent="0">
              <a:lnSpc>
                <a:spcPct val="90000"/>
              </a:lnSpc>
              <a:buNone/>
            </a:pPr>
            <a:r>
              <a:rPr lang="en-US" sz="2000" dirty="0"/>
              <a:t>—</a:t>
            </a:r>
            <a:r>
              <a:rPr lang="en-US" sz="2000" i="1" dirty="0"/>
              <a:t>Pony Tales Refuge and Rehab</a:t>
            </a:r>
          </a:p>
          <a:p>
            <a:pPr marL="0" indent="0">
              <a:lnSpc>
                <a:spcPct val="90000"/>
              </a:lnSpc>
              <a:buNone/>
            </a:pPr>
            <a:endParaRPr lang="en-US" sz="2000" i="1" dirty="0"/>
          </a:p>
          <a:p>
            <a:pPr marL="0" indent="0">
              <a:lnSpc>
                <a:spcPct val="90000"/>
              </a:lnSpc>
              <a:buNone/>
            </a:pPr>
            <a:r>
              <a:rPr lang="en-US" sz="2000" dirty="0"/>
              <a:t>		</a:t>
            </a:r>
          </a:p>
          <a:p>
            <a:pPr marL="0" indent="0">
              <a:lnSpc>
                <a:spcPct val="90000"/>
              </a:lnSpc>
              <a:buNone/>
            </a:pPr>
            <a:endParaRPr lang="en-US" sz="2000" dirty="0"/>
          </a:p>
        </p:txBody>
      </p:sp>
      <p:sp>
        <p:nvSpPr>
          <p:cNvPr id="4" name="AutoShape 4" descr="Pony Tales Logo Lower Res-1.jpg">
            <a:extLst>
              <a:ext uri="{FF2B5EF4-FFF2-40B4-BE49-F238E27FC236}">
                <a16:creationId xmlns:a16="http://schemas.microsoft.com/office/drawing/2014/main" id="{2AD365BE-8BA5-4710-AEF6-9F571F4B663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Pony Tales Logo Lower Res-1.jpg">
            <a:extLst>
              <a:ext uri="{FF2B5EF4-FFF2-40B4-BE49-F238E27FC236}">
                <a16:creationId xmlns:a16="http://schemas.microsoft.com/office/drawing/2014/main" id="{C8EF3932-2994-48EC-9039-1C23110BC65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5392538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BF21C4-2F16-470B-8896-FB31654133D7}"/>
              </a:ext>
            </a:extLst>
          </p:cNvPr>
          <p:cNvSpPr>
            <a:spLocks noGrp="1"/>
          </p:cNvSpPr>
          <p:nvPr>
            <p:ph type="title"/>
          </p:nvPr>
        </p:nvSpPr>
        <p:spPr>
          <a:xfrm>
            <a:off x="491490" y="365125"/>
            <a:ext cx="6759789" cy="1623312"/>
          </a:xfrm>
        </p:spPr>
        <p:txBody>
          <a:bodyPr anchor="b">
            <a:normAutofit/>
          </a:bodyPr>
          <a:lstStyle/>
          <a:p>
            <a:r>
              <a:rPr lang="en-US" sz="3500"/>
              <a:t>Other Benefits of Joining</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363C44-2D27-4E8D-B9F1-E1BEAB4D9FC0}"/>
              </a:ext>
            </a:extLst>
          </p:cNvPr>
          <p:cNvSpPr>
            <a:spLocks noGrp="1"/>
          </p:cNvSpPr>
          <p:nvPr>
            <p:ph idx="1"/>
          </p:nvPr>
        </p:nvSpPr>
        <p:spPr>
          <a:xfrm>
            <a:off x="491490" y="2644518"/>
            <a:ext cx="6759789" cy="3327251"/>
          </a:xfrm>
        </p:spPr>
        <p:txBody>
          <a:bodyPr>
            <a:normAutofit lnSpcReduction="10000"/>
          </a:bodyPr>
          <a:lstStyle/>
          <a:p>
            <a:pPr marL="0" indent="0">
              <a:buNone/>
            </a:pPr>
            <a:r>
              <a:rPr lang="en-US" sz="2400" b="1" dirty="0"/>
              <a:t>Promoting New Skills</a:t>
            </a:r>
          </a:p>
          <a:p>
            <a:pPr marL="0" indent="0">
              <a:buNone/>
            </a:pPr>
            <a:endParaRPr lang="en-US" sz="1700" dirty="0"/>
          </a:p>
          <a:p>
            <a:pPr marL="0" indent="0">
              <a:buNone/>
            </a:pPr>
            <a:r>
              <a:rPr lang="en-US" sz="2400" dirty="0"/>
              <a:t>“We advanced our use of social media by incorporating the talents of (volunteers)and recorded the number of "hits" we received, vis-a-vis our campaign offerings. On their advice we learned to "share" posts and events. In other words, we came out of the dark ages.”</a:t>
            </a:r>
          </a:p>
          <a:p>
            <a:pPr marL="0" indent="0">
              <a:buNone/>
            </a:pPr>
            <a:r>
              <a:rPr lang="en-US" sz="2400" dirty="0"/>
              <a:t>			</a:t>
            </a:r>
            <a:r>
              <a:rPr lang="en-US" sz="2400" i="1" dirty="0"/>
              <a:t>Georgia Equine Rescue League</a:t>
            </a:r>
          </a:p>
        </p:txBody>
      </p:sp>
    </p:spTree>
    <p:extLst>
      <p:ext uri="{BB962C8B-B14F-4D97-AF65-F5344CB8AC3E}">
        <p14:creationId xmlns:p14="http://schemas.microsoft.com/office/powerpoint/2010/main" val="188113938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8A557E-BD3E-41A1-9673-C02172FFF38D}"/>
              </a:ext>
            </a:extLst>
          </p:cNvPr>
          <p:cNvSpPr>
            <a:spLocks noGrp="1"/>
          </p:cNvSpPr>
          <p:nvPr>
            <p:ph type="title"/>
          </p:nvPr>
        </p:nvSpPr>
        <p:spPr>
          <a:xfrm>
            <a:off x="491490" y="365125"/>
            <a:ext cx="6759789" cy="1623312"/>
          </a:xfrm>
        </p:spPr>
        <p:txBody>
          <a:bodyPr anchor="b">
            <a:normAutofit/>
          </a:bodyPr>
          <a:lstStyle/>
          <a:p>
            <a:r>
              <a:rPr lang="en-US" sz="3500"/>
              <a:t>Other Benefits of Joining</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B88820-5448-4F8D-8D62-17DC44D3B41C}"/>
              </a:ext>
            </a:extLst>
          </p:cNvPr>
          <p:cNvSpPr>
            <a:spLocks noGrp="1"/>
          </p:cNvSpPr>
          <p:nvPr>
            <p:ph idx="1"/>
          </p:nvPr>
        </p:nvSpPr>
        <p:spPr>
          <a:xfrm>
            <a:off x="491490" y="2644518"/>
            <a:ext cx="6759789" cy="3327251"/>
          </a:xfrm>
        </p:spPr>
        <p:txBody>
          <a:bodyPr>
            <a:normAutofit/>
          </a:bodyPr>
          <a:lstStyle/>
          <a:p>
            <a:pPr marL="0" indent="0">
              <a:buNone/>
            </a:pPr>
            <a:r>
              <a:rPr lang="en-US" sz="2400" b="1" dirty="0"/>
              <a:t>Playing to People’s Competitive Nature</a:t>
            </a:r>
            <a:br>
              <a:rPr lang="en-US" sz="1700" dirty="0"/>
            </a:br>
            <a:endParaRPr lang="en-US" sz="1700" dirty="0"/>
          </a:p>
          <a:p>
            <a:pPr marL="0" indent="0">
              <a:buNone/>
            </a:pPr>
            <a:r>
              <a:rPr lang="en-US" sz="2400" dirty="0"/>
              <a:t>“The adopters liked knowing they were </a:t>
            </a:r>
            <a:r>
              <a:rPr lang="en-US" sz="2400" b="1" dirty="0"/>
              <a:t>helping our organization to possibly win a prize </a:t>
            </a:r>
            <a:r>
              <a:rPr lang="en-US" sz="2400" dirty="0"/>
              <a:t>and also adopt a rescued horse.”</a:t>
            </a:r>
          </a:p>
          <a:p>
            <a:pPr marL="0" indent="0">
              <a:buNone/>
            </a:pPr>
            <a:r>
              <a:rPr lang="en-US" sz="2400" dirty="0"/>
              <a:t>		</a:t>
            </a:r>
            <a:r>
              <a:rPr lang="en-US" sz="2400" i="1" dirty="0"/>
              <a:t>Animal Rescue League of Iowa</a:t>
            </a:r>
          </a:p>
          <a:p>
            <a:endParaRPr lang="en-US" sz="2000" dirty="0"/>
          </a:p>
        </p:txBody>
      </p:sp>
    </p:spTree>
    <p:extLst>
      <p:ext uri="{BB962C8B-B14F-4D97-AF65-F5344CB8AC3E}">
        <p14:creationId xmlns:p14="http://schemas.microsoft.com/office/powerpoint/2010/main" val="403732884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51BBF0-81DB-4972-82E2-FBB2A0BB458F}"/>
              </a:ext>
            </a:extLst>
          </p:cNvPr>
          <p:cNvSpPr>
            <a:spLocks noGrp="1"/>
          </p:cNvSpPr>
          <p:nvPr>
            <p:ph type="title"/>
          </p:nvPr>
        </p:nvSpPr>
        <p:spPr>
          <a:xfrm>
            <a:off x="491490" y="365125"/>
            <a:ext cx="6759789" cy="1623312"/>
          </a:xfrm>
        </p:spPr>
        <p:txBody>
          <a:bodyPr anchor="b">
            <a:normAutofit/>
          </a:bodyPr>
          <a:lstStyle/>
          <a:p>
            <a:r>
              <a:rPr lang="en-US" sz="3500"/>
              <a:t>Other Benefits of Joining</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CFB2FF-E2AF-4378-9F0B-4495A0784B1F}"/>
              </a:ext>
            </a:extLst>
          </p:cNvPr>
          <p:cNvSpPr>
            <a:spLocks noGrp="1"/>
          </p:cNvSpPr>
          <p:nvPr>
            <p:ph idx="1"/>
          </p:nvPr>
        </p:nvSpPr>
        <p:spPr>
          <a:xfrm>
            <a:off x="491490" y="2644518"/>
            <a:ext cx="6759789" cy="3327251"/>
          </a:xfrm>
        </p:spPr>
        <p:txBody>
          <a:bodyPr>
            <a:normAutofit/>
          </a:bodyPr>
          <a:lstStyle/>
          <a:p>
            <a:pPr marL="0" indent="0">
              <a:buNone/>
            </a:pPr>
            <a:r>
              <a:rPr lang="en-US" sz="2400" b="1" dirty="0"/>
              <a:t>Readying You for Other Grants</a:t>
            </a:r>
          </a:p>
          <a:p>
            <a:pPr marL="0" indent="0">
              <a:buNone/>
            </a:pPr>
            <a:endParaRPr lang="en-US" sz="1700" dirty="0"/>
          </a:p>
          <a:p>
            <a:pPr marL="0" indent="0">
              <a:buNone/>
            </a:pPr>
            <a:r>
              <a:rPr lang="en-US" sz="2400" dirty="0"/>
              <a:t>“All the materials I gathered to write my Help a Horse grant remain gathered and more easily usable for the next grant attempt. I will not have to reinvent the wheel’ each time, now.”</a:t>
            </a:r>
          </a:p>
          <a:p>
            <a:pPr marL="0" indent="0">
              <a:buNone/>
            </a:pPr>
            <a:r>
              <a:rPr lang="en-US" sz="2400" dirty="0"/>
              <a:t>	</a:t>
            </a:r>
            <a:r>
              <a:rPr lang="en-US" sz="2400" i="1" dirty="0"/>
              <a:t>Warriors of the Rainbow Horse Sanctuary</a:t>
            </a:r>
          </a:p>
          <a:p>
            <a:endParaRPr lang="en-US" sz="1700" dirty="0"/>
          </a:p>
        </p:txBody>
      </p:sp>
    </p:spTree>
    <p:extLst>
      <p:ext uri="{BB962C8B-B14F-4D97-AF65-F5344CB8AC3E}">
        <p14:creationId xmlns:p14="http://schemas.microsoft.com/office/powerpoint/2010/main" val="58924547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C478-CE37-4E9F-8901-076AB61A7EEF}"/>
              </a:ext>
            </a:extLst>
          </p:cNvPr>
          <p:cNvSpPr>
            <a:spLocks noGrp="1"/>
          </p:cNvSpPr>
          <p:nvPr>
            <p:ph type="title"/>
          </p:nvPr>
        </p:nvSpPr>
        <p:spPr>
          <a:xfrm>
            <a:off x="491490" y="365125"/>
            <a:ext cx="3840085" cy="1692794"/>
          </a:xfrm>
        </p:spPr>
        <p:txBody>
          <a:bodyPr>
            <a:normAutofit/>
          </a:bodyPr>
          <a:lstStyle/>
          <a:p>
            <a:r>
              <a:rPr lang="en-US" dirty="0"/>
              <a:t>How We’ll Support You</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B75F58-68B4-4898-B453-40649264CF70}"/>
              </a:ext>
            </a:extLst>
          </p:cNvPr>
          <p:cNvSpPr>
            <a:spLocks noGrp="1"/>
          </p:cNvSpPr>
          <p:nvPr>
            <p:ph idx="1"/>
          </p:nvPr>
        </p:nvSpPr>
        <p:spPr>
          <a:xfrm>
            <a:off x="491490" y="2575034"/>
            <a:ext cx="3840085" cy="3462228"/>
          </a:xfrm>
        </p:spPr>
        <p:txBody>
          <a:bodyPr>
            <a:normAutofit/>
          </a:bodyPr>
          <a:lstStyle/>
          <a:p>
            <a:pPr lvl="0"/>
            <a:endParaRPr lang="en-US" sz="1600" dirty="0"/>
          </a:p>
          <a:p>
            <a:pPr lvl="0"/>
            <a:endParaRPr lang="en-US" sz="1600" dirty="0"/>
          </a:p>
          <a:p>
            <a:pPr marL="514350" lvl="0" indent="-514350">
              <a:buAutoNum type="arabicPeriod"/>
            </a:pPr>
            <a:r>
              <a:rPr lang="en-US" sz="2800" dirty="0"/>
              <a:t>Facebook Group</a:t>
            </a:r>
          </a:p>
          <a:p>
            <a:pPr marL="514350" lvl="0" indent="-514350">
              <a:buAutoNum type="arabicPeriod"/>
            </a:pPr>
            <a:r>
              <a:rPr lang="en-US" sz="2800" dirty="0"/>
              <a:t>Office Hours-</a:t>
            </a:r>
          </a:p>
          <a:p>
            <a:pPr marL="0" lvl="0" indent="0">
              <a:buNone/>
            </a:pPr>
            <a:r>
              <a:rPr lang="en-US" sz="2800" dirty="0"/>
              <a:t>	Feb 1 at 3 EST</a:t>
            </a:r>
          </a:p>
          <a:p>
            <a:pPr marL="0" lvl="0" indent="0">
              <a:buNone/>
            </a:pPr>
            <a:r>
              <a:rPr lang="en-US" sz="2800" dirty="0"/>
              <a:t>3. Weekly newsletters</a:t>
            </a:r>
          </a:p>
          <a:p>
            <a:pPr marL="0" lvl="0" indent="0">
              <a:buNone/>
            </a:pPr>
            <a:endParaRPr lang="en-US" sz="2800" dirty="0"/>
          </a:p>
        </p:txBody>
      </p:sp>
      <p:pic>
        <p:nvPicPr>
          <p:cNvPr id="3074" name="Picture 2" descr="https://aspca.widencollective.com/thumbnail/9cb21418-60cc-4135-bfbb-2b128e85f894/av/2048px/Online%20Submission_Yvonne%20Barteau_HWH_Hidalgo_Union%20County%2C%20FL_Dec2018_0003.jpg?t=1547591291222&amp;s=6734f0f3ffdcb407972d780d56c32c98322435da">
            <a:extLst>
              <a:ext uri="{FF2B5EF4-FFF2-40B4-BE49-F238E27FC236}">
                <a16:creationId xmlns:a16="http://schemas.microsoft.com/office/drawing/2014/main" id="{40039AC1-3AAE-4D35-8A64-4688030CE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05" r="27713"/>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0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C478-CE37-4E9F-8901-076AB61A7EEF}"/>
              </a:ext>
            </a:extLst>
          </p:cNvPr>
          <p:cNvSpPr>
            <a:spLocks noGrp="1"/>
          </p:cNvSpPr>
          <p:nvPr>
            <p:ph type="title"/>
          </p:nvPr>
        </p:nvSpPr>
        <p:spPr/>
        <p:txBody>
          <a:bodyPr/>
          <a:lstStyle/>
          <a:p>
            <a:pPr algn="ctr"/>
            <a:r>
              <a:rPr lang="en-US" dirty="0"/>
              <a:t>How We’ll Support You</a:t>
            </a:r>
          </a:p>
        </p:txBody>
      </p:sp>
      <p:sp>
        <p:nvSpPr>
          <p:cNvPr id="3" name="Content Placeholder 2">
            <a:extLst>
              <a:ext uri="{FF2B5EF4-FFF2-40B4-BE49-F238E27FC236}">
                <a16:creationId xmlns:a16="http://schemas.microsoft.com/office/drawing/2014/main" id="{FD44889E-6E27-47EA-B87A-5DCD20358B98}"/>
              </a:ext>
            </a:extLst>
          </p:cNvPr>
          <p:cNvSpPr>
            <a:spLocks noGrp="1"/>
          </p:cNvSpPr>
          <p:nvPr>
            <p:ph idx="1"/>
          </p:nvPr>
        </p:nvSpPr>
        <p:spPr/>
        <p:txBody>
          <a:bodyPr/>
          <a:lstStyle/>
          <a:p>
            <a:pPr marL="0" indent="0">
              <a:buNone/>
            </a:pPr>
            <a:r>
              <a:rPr lang="en-US" sz="2800" dirty="0"/>
              <a:t>4.Webinars</a:t>
            </a:r>
          </a:p>
          <a:p>
            <a:pPr marL="0" indent="0">
              <a:buNone/>
            </a:pPr>
            <a:r>
              <a:rPr lang="en-US" sz="2800" dirty="0"/>
              <a:t>	Feb. 6- How to Home Special Needs &amp; 	</a:t>
            </a:r>
            <a:r>
              <a:rPr lang="en-US" sz="2800" dirty="0" err="1"/>
              <a:t>Unrideable</a:t>
            </a:r>
            <a:r>
              <a:rPr lang="en-US" sz="2800" dirty="0"/>
              <a:t> Horses</a:t>
            </a:r>
          </a:p>
          <a:p>
            <a:pPr marL="0" indent="0">
              <a:buNone/>
            </a:pPr>
            <a:endParaRPr lang="en-US" sz="2800" dirty="0"/>
          </a:p>
          <a:p>
            <a:pPr marL="0" indent="0">
              <a:buNone/>
            </a:pPr>
            <a:r>
              <a:rPr lang="en-US" sz="2800" dirty="0"/>
              <a:t>	Feb. 13-How to Home Horses in 	Transition</a:t>
            </a:r>
          </a:p>
          <a:p>
            <a:pPr marL="0" indent="0">
              <a:buNone/>
            </a:pPr>
            <a:r>
              <a:rPr lang="en-US" sz="2800" dirty="0"/>
              <a:t>	</a:t>
            </a:r>
          </a:p>
          <a:p>
            <a:pPr marL="0" indent="0">
              <a:buNone/>
            </a:pPr>
            <a:r>
              <a:rPr lang="en-US" sz="2800" dirty="0"/>
              <a:t>	April 10- Get More Horses Adopted with 	Social </a:t>
            </a:r>
            <a:r>
              <a:rPr lang="en-US" sz="2800"/>
              <a:t>Media (plus media toolkit)</a:t>
            </a:r>
            <a:endParaRPr lang="en-US" sz="2800" dirty="0"/>
          </a:p>
          <a:p>
            <a:pPr marL="0" indent="0">
              <a:buNone/>
            </a:pPr>
            <a:endParaRPr lang="en-US" sz="2800" dirty="0"/>
          </a:p>
          <a:p>
            <a:pPr marL="0" indent="0">
              <a:buNone/>
            </a:pPr>
            <a:r>
              <a:rPr lang="en-US" sz="2800" dirty="0"/>
              <a:t>	</a:t>
            </a:r>
            <a:endParaRPr lang="en-US" dirty="0"/>
          </a:p>
        </p:txBody>
      </p:sp>
      <p:pic>
        <p:nvPicPr>
          <p:cNvPr id="5" name="Graphic 4" descr="Horse">
            <a:extLst>
              <a:ext uri="{FF2B5EF4-FFF2-40B4-BE49-F238E27FC236}">
                <a16:creationId xmlns:a16="http://schemas.microsoft.com/office/drawing/2014/main" id="{079756C7-96B9-4294-80D8-7E5943476C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1905000"/>
            <a:ext cx="914400" cy="914400"/>
          </a:xfrm>
          <a:prstGeom prst="rect">
            <a:avLst/>
          </a:prstGeom>
        </p:spPr>
      </p:pic>
      <p:pic>
        <p:nvPicPr>
          <p:cNvPr id="6" name="Graphic 5" descr="Horse">
            <a:extLst>
              <a:ext uri="{FF2B5EF4-FFF2-40B4-BE49-F238E27FC236}">
                <a16:creationId xmlns:a16="http://schemas.microsoft.com/office/drawing/2014/main" id="{990A0883-EC7A-49D0-A89F-30DEA15F38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316705"/>
            <a:ext cx="914400" cy="914400"/>
          </a:xfrm>
          <a:prstGeom prst="rect">
            <a:avLst/>
          </a:prstGeom>
        </p:spPr>
      </p:pic>
      <p:pic>
        <p:nvPicPr>
          <p:cNvPr id="7" name="Graphic 6" descr="Horse">
            <a:extLst>
              <a:ext uri="{FF2B5EF4-FFF2-40B4-BE49-F238E27FC236}">
                <a16:creationId xmlns:a16="http://schemas.microsoft.com/office/drawing/2014/main" id="{4F53D73E-D31D-4E6C-B62C-C72907D9EF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4728410"/>
            <a:ext cx="914400" cy="914400"/>
          </a:xfrm>
          <a:prstGeom prst="rect">
            <a:avLst/>
          </a:prstGeom>
        </p:spPr>
      </p:pic>
    </p:spTree>
    <p:extLst>
      <p:ext uri="{BB962C8B-B14F-4D97-AF65-F5344CB8AC3E}">
        <p14:creationId xmlns:p14="http://schemas.microsoft.com/office/powerpoint/2010/main" val="1192713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FE1E5-9568-4E62-8FCE-6334451E847E}"/>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lnSpc>
                <a:spcPct val="90000"/>
              </a:lnSpc>
            </a:pPr>
            <a:r>
              <a:rPr lang="en-US" sz="4200" kern="1200" dirty="0">
                <a:solidFill>
                  <a:srgbClr val="FFFFFF"/>
                </a:solidFill>
                <a:latin typeface="+mj-lt"/>
                <a:ea typeface="+mj-ea"/>
                <a:cs typeface="+mj-cs"/>
              </a:rPr>
              <a:t>How We’ll Support You</a:t>
            </a:r>
            <a:br>
              <a:rPr lang="en-US" sz="4200" kern="1200" dirty="0">
                <a:solidFill>
                  <a:srgbClr val="FFFFFF"/>
                </a:solidFill>
                <a:latin typeface="+mj-lt"/>
                <a:ea typeface="+mj-ea"/>
                <a:cs typeface="+mj-cs"/>
              </a:rPr>
            </a:br>
            <a:br>
              <a:rPr lang="en-US" sz="4200" kern="1200" dirty="0">
                <a:solidFill>
                  <a:srgbClr val="FFFFFF"/>
                </a:solidFill>
                <a:latin typeface="+mj-lt"/>
                <a:ea typeface="+mj-ea"/>
                <a:cs typeface="+mj-cs"/>
              </a:rPr>
            </a:br>
            <a:r>
              <a:rPr lang="en-US" sz="3100" kern="1200" dirty="0">
                <a:solidFill>
                  <a:srgbClr val="FFFFFF"/>
                </a:solidFill>
                <a:latin typeface="+mj-lt"/>
                <a:ea typeface="+mj-ea"/>
                <a:cs typeface="+mj-cs"/>
              </a:rPr>
              <a:t>5. </a:t>
            </a:r>
            <a:r>
              <a:rPr lang="en-US" sz="3100" kern="1200" dirty="0" err="1">
                <a:solidFill>
                  <a:srgbClr val="FFFFFF"/>
                </a:solidFill>
                <a:latin typeface="+mj-lt"/>
                <a:ea typeface="+mj-ea"/>
                <a:cs typeface="+mj-cs"/>
              </a:rPr>
              <a:t>ASPCApro</a:t>
            </a:r>
            <a:endParaRPr lang="en-US" sz="3100" kern="1200" dirty="0">
              <a:solidFill>
                <a:srgbClr val="FFFFFF"/>
              </a:solidFill>
              <a:latin typeface="+mj-lt"/>
              <a:ea typeface="+mj-ea"/>
              <a:cs typeface="+mj-cs"/>
            </a:endParaRP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92D0A37-3955-6447-B1F5-FFF342A85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30158"/>
            <a:ext cx="4648200" cy="5707990"/>
          </a:xfrm>
          <a:prstGeom prst="rect">
            <a:avLst/>
          </a:prstGeom>
          <a:effectLst>
            <a:outerShdw blurRad="50800" dist="38100" dir="5400000" algn="t" rotWithShape="0">
              <a:schemeClr val="accent6">
                <a:lumMod val="50000"/>
                <a:lumOff val="50000"/>
                <a:alpha val="40000"/>
              </a:schemeClr>
            </a:outerShdw>
          </a:effectLst>
        </p:spPr>
      </p:pic>
    </p:spTree>
    <p:extLst>
      <p:ext uri="{BB962C8B-B14F-4D97-AF65-F5344CB8AC3E}">
        <p14:creationId xmlns:p14="http://schemas.microsoft.com/office/powerpoint/2010/main" val="156595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5F5D0B-6DA5-48F1-AD3F-D7940C6118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71700" y="1452563"/>
            <a:ext cx="4800600" cy="4800600"/>
          </a:xfrm>
        </p:spPr>
      </p:pic>
    </p:spTree>
    <p:extLst>
      <p:ext uri="{BB962C8B-B14F-4D97-AF65-F5344CB8AC3E}">
        <p14:creationId xmlns:p14="http://schemas.microsoft.com/office/powerpoint/2010/main" val="347168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s://aspca.widencollective.com/thumbnail/2acbfac1-e211-4da1-8a65-9c3ce762dba8/av/2048px/Online%20Submission_Kelly%20Ford_RVR_Union%20County%2C%20FL_Dec2018_0002.jpg?t=1547591399171&amp;s=7606d7db0d94fb33948922e4b8afc64e224c732a">
            <a:extLst>
              <a:ext uri="{FF2B5EF4-FFF2-40B4-BE49-F238E27FC236}">
                <a16:creationId xmlns:a16="http://schemas.microsoft.com/office/drawing/2014/main" id="{E22E38FB-46A4-4385-A799-37E0BC8F60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56" b="9523"/>
          <a:stretch/>
        </p:blipFill>
        <p:spPr bwMode="auto">
          <a:xfrm>
            <a:off x="0" y="10"/>
            <a:ext cx="9144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2A0DC478-CE37-4E9F-8901-076AB61A7EEF}"/>
              </a:ext>
            </a:extLst>
          </p:cNvPr>
          <p:cNvSpPr>
            <a:spLocks noGrp="1"/>
          </p:cNvSpPr>
          <p:nvPr>
            <p:ph type="title"/>
          </p:nvPr>
        </p:nvSpPr>
        <p:spPr>
          <a:xfrm>
            <a:off x="568370" y="3149961"/>
            <a:ext cx="3153103" cy="1007066"/>
          </a:xfrm>
        </p:spPr>
        <p:txBody>
          <a:bodyPr>
            <a:normAutofit/>
          </a:bodyPr>
          <a:lstStyle/>
          <a:p>
            <a:pPr algn="ctr">
              <a:lnSpc>
                <a:spcPct val="90000"/>
              </a:lnSpc>
            </a:pPr>
            <a:r>
              <a:rPr lang="en-US" sz="3150"/>
              <a:t>How We’ll Support You</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44889E-6E27-47EA-B87A-5DCD20358B98}"/>
              </a:ext>
            </a:extLst>
          </p:cNvPr>
          <p:cNvSpPr>
            <a:spLocks noGrp="1"/>
          </p:cNvSpPr>
          <p:nvPr>
            <p:ph idx="1"/>
          </p:nvPr>
        </p:nvSpPr>
        <p:spPr>
          <a:xfrm>
            <a:off x="430421" y="4277679"/>
            <a:ext cx="4512878" cy="1964879"/>
          </a:xfrm>
        </p:spPr>
        <p:txBody>
          <a:bodyPr anchor="ctr">
            <a:normAutofit/>
          </a:bodyPr>
          <a:lstStyle/>
          <a:p>
            <a:endParaRPr lang="en-US" sz="1575" dirty="0"/>
          </a:p>
          <a:p>
            <a:pPr marL="0" indent="0">
              <a:buNone/>
            </a:pPr>
            <a:r>
              <a:rPr lang="en-US" sz="2800" dirty="0"/>
              <a:t>6. Email us at HelpAHorseHome@aspca.org</a:t>
            </a:r>
          </a:p>
          <a:p>
            <a:endParaRPr lang="en-US" sz="1575" dirty="0"/>
          </a:p>
        </p:txBody>
      </p:sp>
    </p:spTree>
    <p:extLst>
      <p:ext uri="{BB962C8B-B14F-4D97-AF65-F5344CB8AC3E}">
        <p14:creationId xmlns:p14="http://schemas.microsoft.com/office/powerpoint/2010/main" val="2240425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57200"/>
            <a:ext cx="8339142" cy="707886"/>
          </a:xfrm>
          <a:prstGeom prst="rect">
            <a:avLst/>
          </a:prstGeom>
        </p:spPr>
        <p:txBody>
          <a:bodyPr wrap="none">
            <a:spAutoFit/>
          </a:bodyPr>
          <a:lstStyle/>
          <a:p>
            <a:r>
              <a:rPr lang="en-US" sz="4000" b="1" u="sng" dirty="0"/>
              <a:t>Register for Help a Horse </a:t>
            </a:r>
            <a:r>
              <a:rPr lang="en-US" sz="4000" b="1" u="sng"/>
              <a:t>a Home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41" y="1600200"/>
            <a:ext cx="5543551" cy="3942079"/>
          </a:xfrm>
          <a:prstGeom prst="rect">
            <a:avLst/>
          </a:prstGeom>
        </p:spPr>
      </p:pic>
      <p:pic>
        <p:nvPicPr>
          <p:cNvPr id="4" name="Picture 2" descr="Image result for horse cozy in stall">
            <a:extLst>
              <a:ext uri="{FF2B5EF4-FFF2-40B4-BE49-F238E27FC236}">
                <a16:creationId xmlns:a16="http://schemas.microsoft.com/office/drawing/2014/main" id="{A165BC4F-0260-400D-AA68-066C9BCB4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3224" y="1524000"/>
            <a:ext cx="6564294" cy="40944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F252C2-1719-43BA-A2A8-64381ED5BFC0}"/>
              </a:ext>
            </a:extLst>
          </p:cNvPr>
          <p:cNvSpPr/>
          <p:nvPr/>
        </p:nvSpPr>
        <p:spPr>
          <a:xfrm>
            <a:off x="2470581" y="5816025"/>
            <a:ext cx="3607719" cy="584775"/>
          </a:xfrm>
          <a:prstGeom prst="rect">
            <a:avLst/>
          </a:prstGeom>
        </p:spPr>
        <p:txBody>
          <a:bodyPr wrap="none">
            <a:spAutoFit/>
          </a:bodyPr>
          <a:lstStyle/>
          <a:p>
            <a:pPr algn="ctr"/>
            <a:r>
              <a:rPr lang="en-US" sz="3200" b="1" dirty="0">
                <a:solidFill>
                  <a:schemeClr val="accent2"/>
                </a:solidFill>
              </a:rPr>
              <a:t>ASPCApro.org/</a:t>
            </a:r>
            <a:r>
              <a:rPr lang="en-US" sz="3200" b="1" dirty="0" err="1">
                <a:solidFill>
                  <a:schemeClr val="accent2"/>
                </a:solidFill>
              </a:rPr>
              <a:t>hahh</a:t>
            </a:r>
            <a:endParaRPr lang="en-US" sz="3200" b="1" dirty="0">
              <a:solidFill>
                <a:schemeClr val="accent2"/>
              </a:solidFill>
            </a:endParaRPr>
          </a:p>
        </p:txBody>
      </p:sp>
    </p:spTree>
    <p:extLst>
      <p:ext uri="{BB962C8B-B14F-4D97-AF65-F5344CB8AC3E}">
        <p14:creationId xmlns:p14="http://schemas.microsoft.com/office/powerpoint/2010/main" val="3926362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1339093"/>
            <a:ext cx="3985902" cy="1144007"/>
          </a:xfrm>
        </p:spPr>
        <p:txBody>
          <a:bodyPr>
            <a:normAutofit/>
          </a:bodyPr>
          <a:lstStyle/>
          <a:p>
            <a:r>
              <a:rPr lang="en-US" sz="6000" u="sng" dirty="0"/>
              <a:t>Questions?</a:t>
            </a:r>
          </a:p>
        </p:txBody>
      </p:sp>
      <p:sp>
        <p:nvSpPr>
          <p:cNvPr id="3" name="Content Placeholder 2"/>
          <p:cNvSpPr>
            <a:spLocks noGrp="1"/>
          </p:cNvSpPr>
          <p:nvPr>
            <p:ph idx="1"/>
          </p:nvPr>
        </p:nvSpPr>
        <p:spPr>
          <a:xfrm>
            <a:off x="403727" y="2362200"/>
            <a:ext cx="3985907" cy="3737348"/>
          </a:xfrm>
        </p:spPr>
        <p:txBody>
          <a:bodyPr anchor="t">
            <a:noAutofit/>
          </a:bodyPr>
          <a:lstStyle/>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dirty="0"/>
              <a:t>Register here: ASPCApro.org/</a:t>
            </a:r>
            <a:r>
              <a:rPr lang="en-US" sz="2800" dirty="0" err="1"/>
              <a:t>hahh</a:t>
            </a:r>
            <a:endParaRPr lang="en-US" sz="2800" dirty="0"/>
          </a:p>
          <a:p>
            <a:pPr marL="0" indent="0">
              <a:buNone/>
            </a:pPr>
            <a:endParaRPr lang="en-US" sz="2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250" y="0"/>
            <a:ext cx="4603750" cy="479339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165C2E40-6C90-4100-8FE8-D8E2D60C8048}"/>
              </a:ext>
            </a:extLst>
          </p:cNvPr>
          <p:cNvPicPr>
            <a:picLocks noChangeAspect="1"/>
          </p:cNvPicPr>
          <p:nvPr/>
        </p:nvPicPr>
        <p:blipFill rotWithShape="1">
          <a:blip r:embed="rId3">
            <a:extLst>
              <a:ext uri="{28A0092B-C50C-407E-A947-70E740481C1C}">
                <a14:useLocalDpi xmlns:a14="http://schemas.microsoft.com/office/drawing/2010/main" val="0"/>
              </a:ext>
            </a:extLst>
          </a:blip>
          <a:srcRect l="17703" r="13865"/>
          <a:stretch/>
        </p:blipFill>
        <p:spPr>
          <a:xfrm>
            <a:off x="4677611" y="1505"/>
            <a:ext cx="4466389" cy="464127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4241099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u="sng" dirty="0"/>
              <a:t>Your Presenters</a:t>
            </a:r>
            <a:br>
              <a:rPr lang="en-US" sz="4800" u="sng" dirty="0"/>
            </a:br>
            <a:r>
              <a:rPr lang="en-US" sz="4800" u="sng" dirty="0"/>
              <a:t>&amp; Panelists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5566" y="1847606"/>
            <a:ext cx="1920907" cy="2886786"/>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633" y="1925645"/>
            <a:ext cx="1828801" cy="2743203"/>
          </a:xfrm>
          <a:prstGeom prst="rect">
            <a:avLst/>
          </a:prstGeom>
        </p:spPr>
      </p:pic>
      <p:sp>
        <p:nvSpPr>
          <p:cNvPr id="7" name="TextBox 6"/>
          <p:cNvSpPr txBox="1"/>
          <p:nvPr/>
        </p:nvSpPr>
        <p:spPr>
          <a:xfrm>
            <a:off x="7162800" y="4709748"/>
            <a:ext cx="1752601" cy="954107"/>
          </a:xfrm>
          <a:prstGeom prst="rect">
            <a:avLst/>
          </a:prstGeom>
          <a:noFill/>
        </p:spPr>
        <p:txBody>
          <a:bodyPr wrap="square" rtlCol="0">
            <a:spAutoFit/>
          </a:bodyPr>
          <a:lstStyle/>
          <a:p>
            <a:r>
              <a:rPr lang="en-US" sz="1400" dirty="0"/>
              <a:t>Sandy De Lisle</a:t>
            </a:r>
          </a:p>
          <a:p>
            <a:r>
              <a:rPr lang="en-US" sz="1400" dirty="0"/>
              <a:t>Senior Manager Content Development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6873" y="2075849"/>
            <a:ext cx="3170253" cy="2284946"/>
          </a:xfrm>
          <a:prstGeom prst="rect">
            <a:avLst/>
          </a:prstGeom>
        </p:spPr>
      </p:pic>
      <p:sp>
        <p:nvSpPr>
          <p:cNvPr id="9" name="TextBox 8"/>
          <p:cNvSpPr txBox="1"/>
          <p:nvPr/>
        </p:nvSpPr>
        <p:spPr>
          <a:xfrm>
            <a:off x="685800" y="4839949"/>
            <a:ext cx="1727167" cy="954107"/>
          </a:xfrm>
          <a:prstGeom prst="rect">
            <a:avLst/>
          </a:prstGeom>
          <a:noFill/>
        </p:spPr>
        <p:txBody>
          <a:bodyPr wrap="square" rtlCol="0">
            <a:spAutoFit/>
          </a:bodyPr>
          <a:lstStyle/>
          <a:p>
            <a:r>
              <a:rPr lang="en-US" sz="1400" dirty="0"/>
              <a:t>Emily Weiss</a:t>
            </a:r>
          </a:p>
          <a:p>
            <a:r>
              <a:rPr lang="en-US" sz="1400" dirty="0"/>
              <a:t>Vice President</a:t>
            </a:r>
          </a:p>
          <a:p>
            <a:r>
              <a:rPr lang="en-US" sz="1400" dirty="0"/>
              <a:t>Equine Welfare</a:t>
            </a:r>
          </a:p>
          <a:p>
            <a:endParaRPr lang="en-US" sz="1400" dirty="0"/>
          </a:p>
        </p:txBody>
      </p:sp>
      <p:sp>
        <p:nvSpPr>
          <p:cNvPr id="10" name="TextBox 9"/>
          <p:cNvSpPr txBox="1"/>
          <p:nvPr/>
        </p:nvSpPr>
        <p:spPr>
          <a:xfrm>
            <a:off x="3415897" y="4401971"/>
            <a:ext cx="2814686" cy="1569660"/>
          </a:xfrm>
          <a:prstGeom prst="rect">
            <a:avLst/>
          </a:prstGeom>
          <a:noFill/>
        </p:spPr>
        <p:txBody>
          <a:bodyPr wrap="square" rtlCol="0">
            <a:spAutoFit/>
          </a:bodyPr>
          <a:lstStyle/>
          <a:p>
            <a:r>
              <a:rPr lang="en-US" sz="1400" dirty="0"/>
              <a:t>Matt Stern</a:t>
            </a:r>
          </a:p>
          <a:p>
            <a:r>
              <a:rPr lang="en-US" sz="1400" dirty="0"/>
              <a:t>Senior Director, Operations</a:t>
            </a:r>
          </a:p>
          <a:p>
            <a:r>
              <a:rPr lang="en-US" sz="1400" dirty="0"/>
              <a:t>Policy, Response &amp; Engagement</a:t>
            </a:r>
          </a:p>
          <a:p>
            <a:endParaRPr lang="en-US" dirty="0"/>
          </a:p>
          <a:p>
            <a:endParaRPr lang="en-US" dirty="0"/>
          </a:p>
          <a:p>
            <a:endParaRPr lang="en-US" dirty="0"/>
          </a:p>
        </p:txBody>
      </p:sp>
      <p:sp>
        <p:nvSpPr>
          <p:cNvPr id="11" name="TextBox 10"/>
          <p:cNvSpPr txBox="1"/>
          <p:nvPr/>
        </p:nvSpPr>
        <p:spPr>
          <a:xfrm>
            <a:off x="2002593" y="5746207"/>
            <a:ext cx="5230920" cy="523220"/>
          </a:xfrm>
          <a:prstGeom prst="rect">
            <a:avLst/>
          </a:prstGeom>
          <a:noFill/>
        </p:spPr>
        <p:txBody>
          <a:bodyPr wrap="none" rtlCol="0">
            <a:spAutoFit/>
          </a:bodyPr>
          <a:lstStyle/>
          <a:p>
            <a:pPr algn="ctr"/>
            <a:r>
              <a:rPr lang="en-US" sz="2800" b="1" dirty="0"/>
              <a:t>HelpaHorseHome@aspca.org</a:t>
            </a:r>
          </a:p>
        </p:txBody>
      </p:sp>
    </p:spTree>
    <p:extLst>
      <p:ext uri="{BB962C8B-B14F-4D97-AF65-F5344CB8AC3E}">
        <p14:creationId xmlns:p14="http://schemas.microsoft.com/office/powerpoint/2010/main" val="109368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History of Help a Horse Day</a:t>
            </a:r>
          </a:p>
        </p:txBody>
      </p:sp>
      <p:pic>
        <p:nvPicPr>
          <p:cNvPr id="1026" name="Picture 2" descr="150 Years of Saving Liv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8312" y="2209800"/>
            <a:ext cx="858737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text on a white surface&#10;&#10;Description generated with high confidence">
            <a:extLst>
              <a:ext uri="{FF2B5EF4-FFF2-40B4-BE49-F238E27FC236}">
                <a16:creationId xmlns:a16="http://schemas.microsoft.com/office/drawing/2014/main" id="{CFB0041E-AB37-4D4F-B0AE-2D2B17C66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453169"/>
            <a:ext cx="2823686" cy="5029200"/>
          </a:xfrm>
          <a:prstGeom prst="rect">
            <a:avLst/>
          </a:prstGeom>
        </p:spPr>
      </p:pic>
    </p:spTree>
    <p:extLst>
      <p:ext uri="{BB962C8B-B14F-4D97-AF65-F5344CB8AC3E}">
        <p14:creationId xmlns:p14="http://schemas.microsoft.com/office/powerpoint/2010/main" val="9624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653" y="4756638"/>
            <a:ext cx="8354891" cy="930447"/>
          </a:xfrm>
        </p:spPr>
        <p:txBody>
          <a:bodyPr vert="horz" lIns="91440" tIns="45720" rIns="91440" bIns="45720" rtlCol="0" anchor="b">
            <a:normAutofit/>
          </a:bodyPr>
          <a:lstStyle/>
          <a:p>
            <a:pPr algn="ctr">
              <a:lnSpc>
                <a:spcPct val="90000"/>
              </a:lnSpc>
            </a:pPr>
            <a:r>
              <a:rPr lang="en-US" sz="4700" kern="1200" dirty="0">
                <a:solidFill>
                  <a:srgbClr val="FFFFFF"/>
                </a:solidFill>
              </a:rPr>
              <a:t>Equine Adopter Research</a:t>
            </a:r>
          </a:p>
        </p:txBody>
      </p:sp>
      <p:pic>
        <p:nvPicPr>
          <p:cNvPr id="6" name="Content Placeholder 3" descr="horse.jpg">
            <a:extLst>
              <a:ext uri="{FF2B5EF4-FFF2-40B4-BE49-F238E27FC236}">
                <a16:creationId xmlns:a16="http://schemas.microsoft.com/office/drawing/2014/main" id="{94A058FF-90CF-42BB-8E10-DFD2EEA1AD75}"/>
              </a:ext>
            </a:extLst>
          </p:cNvPr>
          <p:cNvPicPr>
            <a:picLocks noGrp="1" noChangeAspect="1"/>
          </p:cNvPicPr>
          <p:nvPr>
            <p:ph idx="1"/>
          </p:nvPr>
        </p:nvPicPr>
        <p:blipFill>
          <a:blip r:embed="rId2" cstate="print"/>
          <a:stretch>
            <a:fillRect/>
          </a:stretch>
        </p:blipFill>
        <p:spPr>
          <a:xfrm>
            <a:off x="240030" y="1031421"/>
            <a:ext cx="4091937" cy="2550256"/>
          </a:xfrm>
          <a:prstGeom prst="rect">
            <a:avLst/>
          </a:prstGeom>
        </p:spPr>
      </p:pic>
      <p:pic>
        <p:nvPicPr>
          <p:cNvPr id="5" name="Picture 4"/>
          <p:cNvPicPr>
            <a:picLocks noChangeAspect="1"/>
          </p:cNvPicPr>
          <p:nvPr/>
        </p:nvPicPr>
        <p:blipFill>
          <a:blip r:embed="rId3" cstate="print"/>
          <a:stretch>
            <a:fillRect/>
          </a:stretch>
        </p:blipFill>
        <p:spPr>
          <a:xfrm>
            <a:off x="4812032" y="1320010"/>
            <a:ext cx="4091938" cy="1973078"/>
          </a:xfrm>
          <a:prstGeom prst="rect">
            <a:avLst/>
          </a:prstGeom>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01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153400" cy="1143001"/>
          </a:xfrm>
        </p:spPr>
        <p:txBody>
          <a:bodyPr/>
          <a:lstStyle/>
          <a:p>
            <a:pPr algn="ctr"/>
            <a:r>
              <a:rPr lang="en-US" sz="3600" dirty="0"/>
              <a:t>2.3 million people (1.2 million households) have space, resources and a strong interest in adopting </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1052" y="1905000"/>
            <a:ext cx="3866038" cy="474603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0" y="-2"/>
            <a:ext cx="4709160"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7CBB41-481A-408F-9E1C-46E22C5D0E2D}"/>
              </a:ext>
            </a:extLst>
          </p:cNvPr>
          <p:cNvSpPr>
            <a:spLocks noGrp="1"/>
          </p:cNvSpPr>
          <p:nvPr>
            <p:ph type="title"/>
          </p:nvPr>
        </p:nvSpPr>
        <p:spPr>
          <a:xfrm>
            <a:off x="491490" y="365125"/>
            <a:ext cx="6759789" cy="1623312"/>
          </a:xfrm>
        </p:spPr>
        <p:txBody>
          <a:bodyPr anchor="b">
            <a:normAutofit/>
          </a:bodyPr>
          <a:lstStyle/>
          <a:p>
            <a:r>
              <a:rPr lang="en-US" sz="3500"/>
              <a:t>2018 </a:t>
            </a:r>
            <a:br>
              <a:rPr lang="en-US" sz="3500"/>
            </a:br>
            <a:r>
              <a:rPr lang="en-US" sz="3500"/>
              <a:t>Focus on Finding Good Homes</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745" y="2316480"/>
            <a:ext cx="6172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0BACDA-47B2-4D89-9B8B-D489313090A8}"/>
              </a:ext>
            </a:extLst>
          </p:cNvPr>
          <p:cNvSpPr>
            <a:spLocks noGrp="1"/>
          </p:cNvSpPr>
          <p:nvPr>
            <p:ph idx="1"/>
          </p:nvPr>
        </p:nvSpPr>
        <p:spPr>
          <a:xfrm>
            <a:off x="491490" y="2644518"/>
            <a:ext cx="6759789" cy="3327251"/>
          </a:xfrm>
        </p:spPr>
        <p:txBody>
          <a:bodyPr>
            <a:normAutofit/>
          </a:bodyPr>
          <a:lstStyle/>
          <a:p>
            <a:r>
              <a:rPr lang="en-US" sz="2400" dirty="0"/>
              <a:t> In 2018, we shifted the contest and boy did you knock it out of the park! </a:t>
            </a:r>
          </a:p>
          <a:p>
            <a:endParaRPr lang="en-US" sz="2400" dirty="0"/>
          </a:p>
          <a:p>
            <a:r>
              <a:rPr lang="en-US" sz="2400" dirty="0"/>
              <a:t> OVER 1000 horses adopted!</a:t>
            </a:r>
          </a:p>
          <a:p>
            <a:endParaRPr lang="en-US" sz="2400" dirty="0"/>
          </a:p>
          <a:p>
            <a:r>
              <a:rPr lang="en-US" sz="2400" dirty="0"/>
              <a:t> OVER 2.2 Million dollars raised for your rescues!</a:t>
            </a:r>
          </a:p>
          <a:p>
            <a:endParaRPr lang="en-US" sz="1700" dirty="0"/>
          </a:p>
          <a:p>
            <a:pPr marL="0" indent="0">
              <a:buNone/>
            </a:pPr>
            <a:endParaRPr lang="en-US" sz="1700" dirty="0"/>
          </a:p>
          <a:p>
            <a:pPr marL="0" indent="0">
              <a:buNone/>
            </a:pPr>
            <a:endParaRPr lang="en-US" sz="1700" dirty="0"/>
          </a:p>
        </p:txBody>
      </p:sp>
    </p:spTree>
    <p:extLst>
      <p:ext uri="{BB962C8B-B14F-4D97-AF65-F5344CB8AC3E}">
        <p14:creationId xmlns:p14="http://schemas.microsoft.com/office/powerpoint/2010/main" val="138466321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ASPCA">
      <a:dk1>
        <a:srgbClr val="000000"/>
      </a:dk1>
      <a:lt1>
        <a:srgbClr val="FFFFFF"/>
      </a:lt1>
      <a:dk2>
        <a:srgbClr val="000000"/>
      </a:dk2>
      <a:lt2>
        <a:srgbClr val="808080"/>
      </a:lt2>
      <a:accent1>
        <a:srgbClr val="3B6E8F"/>
      </a:accent1>
      <a:accent2>
        <a:srgbClr val="F5A01A"/>
      </a:accent2>
      <a:accent3>
        <a:srgbClr val="B6B8BA"/>
      </a:accent3>
      <a:accent4>
        <a:srgbClr val="8CC63F"/>
      </a:accent4>
      <a:accent5>
        <a:srgbClr val="79BDE8"/>
      </a:accent5>
      <a:accent6>
        <a:srgbClr val="272425"/>
      </a:accent6>
      <a:hlink>
        <a:srgbClr val="3B6E8F"/>
      </a:hlink>
      <a:folHlink>
        <a:srgbClr val="79BD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27710</TotalTime>
  <Words>4213</Words>
  <Application>Microsoft Macintosh PowerPoint</Application>
  <PresentationFormat>On-screen Show (4:3)</PresentationFormat>
  <Paragraphs>393</Paragraphs>
  <Slides>42</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ＭＳ Ｐゴシック</vt:lpstr>
      <vt:lpstr>Arial</vt:lpstr>
      <vt:lpstr>Calibri</vt:lpstr>
      <vt:lpstr>Helvetica Neue</vt:lpstr>
      <vt:lpstr>Times</vt:lpstr>
      <vt:lpstr>Blank Presentation</vt:lpstr>
      <vt:lpstr>PowerPoint Presentation</vt:lpstr>
      <vt:lpstr>PowerPoint Presentation</vt:lpstr>
      <vt:lpstr>PowerPoint Presentation</vt:lpstr>
      <vt:lpstr>PowerPoint Presentation</vt:lpstr>
      <vt:lpstr>Your Presenters &amp; Panelists</vt:lpstr>
      <vt:lpstr>History of Help a Horse Day</vt:lpstr>
      <vt:lpstr>Equine Adopter Research</vt:lpstr>
      <vt:lpstr>2.3 million people (1.2 million households) have space, resources and a strong interest in adopting </vt:lpstr>
      <vt:lpstr>2018  Focus on Finding Good Homes</vt:lpstr>
      <vt:lpstr>We Learned There are Homes for Horses In Transition and Horses Who Need Rescuers…</vt:lpstr>
      <vt:lpstr>Who are the horses in shelters and rescues? </vt:lpstr>
      <vt:lpstr>Changing the Perspective of Horses in Need of Homes</vt:lpstr>
      <vt:lpstr>Keeping Them Safe What we have learned from you…</vt:lpstr>
      <vt:lpstr>What This Contest Is Not…</vt:lpstr>
      <vt:lpstr>It’s about finding those good homes! </vt:lpstr>
      <vt:lpstr>PowerPoint Presentation</vt:lpstr>
      <vt:lpstr>What’s New/Different This Year? </vt:lpstr>
      <vt:lpstr>$150,000 in prizes!</vt:lpstr>
      <vt:lpstr>PowerPoint Presentation</vt:lpstr>
      <vt:lpstr>Announcing the New Grand Prize!</vt:lpstr>
      <vt:lpstr> Division Prizes</vt:lpstr>
      <vt:lpstr> So…how do you win? </vt:lpstr>
      <vt:lpstr> So…how do you win? </vt:lpstr>
      <vt:lpstr>The Hoofy Awards!</vt:lpstr>
      <vt:lpstr>Transferring Equines to Rehoming Partners</vt:lpstr>
      <vt:lpstr>The Fine Print</vt:lpstr>
      <vt:lpstr>Help a Horse Home Challenge Timeline </vt:lpstr>
      <vt:lpstr>Benefits of Joining </vt:lpstr>
      <vt:lpstr>Contest Swag</vt:lpstr>
      <vt:lpstr>Benefits of Joining </vt:lpstr>
      <vt:lpstr>Benefits of Joining </vt:lpstr>
      <vt:lpstr>Other Benefits of Joining</vt:lpstr>
      <vt:lpstr>Other Benefits of Joining</vt:lpstr>
      <vt:lpstr>Other Benefits of Joining</vt:lpstr>
      <vt:lpstr>Other Benefits of Joining</vt:lpstr>
      <vt:lpstr>Other Benefits of Joining</vt:lpstr>
      <vt:lpstr>How We’ll Support You</vt:lpstr>
      <vt:lpstr>How We’ll Support You</vt:lpstr>
      <vt:lpstr>How We’ll Support You  5. ASPCApro</vt:lpstr>
      <vt:lpstr>How We’ll Support You</vt:lpstr>
      <vt:lpstr>PowerPoint Presentation</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lcallahan</dc:creator>
  <cp:lastModifiedBy>Brenna Jennings</cp:lastModifiedBy>
  <cp:revision>281</cp:revision>
  <cp:lastPrinted>2019-01-22T22:06:36Z</cp:lastPrinted>
  <dcterms:created xsi:type="dcterms:W3CDTF">2015-03-30T18:35:57Z</dcterms:created>
  <dcterms:modified xsi:type="dcterms:W3CDTF">2019-01-23T19:10:58Z</dcterms:modified>
</cp:coreProperties>
</file>