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275" r:id="rId3"/>
    <p:sldId id="276" r:id="rId4"/>
    <p:sldId id="277" r:id="rId5"/>
    <p:sldId id="278" r:id="rId6"/>
    <p:sldId id="265" r:id="rId7"/>
    <p:sldId id="272" r:id="rId8"/>
    <p:sldId id="273" r:id="rId9"/>
    <p:sldId id="270" r:id="rId10"/>
    <p:sldId id="268" r:id="rId11"/>
    <p:sldId id="267" r:id="rId12"/>
    <p:sldId id="274" r:id="rId13"/>
    <p:sldId id="269" r:id="rId14"/>
    <p:sldId id="271" r:id="rId15"/>
    <p:sldId id="266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80" r:id="rId24"/>
    <p:sldId id="291" r:id="rId25"/>
    <p:sldId id="323" r:id="rId26"/>
    <p:sldId id="285" r:id="rId27"/>
    <p:sldId id="286" r:id="rId28"/>
    <p:sldId id="287" r:id="rId29"/>
    <p:sldId id="288" r:id="rId30"/>
    <p:sldId id="289" r:id="rId31"/>
    <p:sldId id="322" r:id="rId32"/>
    <p:sldId id="321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ＭＳ Ｐゴシック" pitchFamily="29" charset="-128"/>
        <a:cs typeface="ＭＳ Ｐゴシック" pitchFamily="29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05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300"/>
    <a:srgbClr val="FF8800"/>
    <a:srgbClr val="FF8D3E"/>
    <a:srgbClr val="FF4D00"/>
    <a:srgbClr val="F05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85"/>
    <p:restoredTop sz="94118" autoAdjust="0"/>
  </p:normalViewPr>
  <p:slideViewPr>
    <p:cSldViewPr snapToGrid="0" showGuides="1">
      <p:cViewPr varScale="1">
        <p:scale>
          <a:sx n="111" d="100"/>
          <a:sy n="111" d="100"/>
        </p:scale>
        <p:origin x="1624" y="192"/>
      </p:cViewPr>
      <p:guideLst>
        <p:guide orient="horz" pos="205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EE3C1-9E51-8242-8F25-E2E7DA203B82}" type="datetimeFigureOut">
              <a:rPr lang="en-US" smtClean="0"/>
              <a:pPr/>
              <a:t>2/13/19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1DD37-FD83-FA41-A22B-2BE5CDC9B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7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8180C-D755-9B46-B91E-25CADE7BACE3}" type="datetimeFigureOut">
              <a:rPr lang="en-US" smtClean="0"/>
              <a:pPr/>
              <a:t>2/13/19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80C95-2177-DA40-8278-5ED8A4E2D8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sym typeface="Arial"/>
              </a:rPr>
              <a:t>4</a:t>
            </a:fld>
            <a:endParaRPr lang="en-US"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246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9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1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3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5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7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9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199" y="3763433"/>
            <a:ext cx="6767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2263246"/>
            <a:ext cx="676751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310320"/>
            <a:ext cx="77709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85800" y="1484640"/>
            <a:ext cx="441720" cy="479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54597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85800" y="310320"/>
            <a:ext cx="77709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85800" y="1484640"/>
            <a:ext cx="215280" cy="4799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912240" y="1484640"/>
            <a:ext cx="215280" cy="4799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526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1650" baseline="0">
                <a:solidFill>
                  <a:schemeClr val="tx1">
                    <a:lumMod val="65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28C53DFC-967C-4F0A-BE38-BDE326F4254B}" type="datetimeFigureOut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008F1081-77CD-46BF-BE79-ADFA66CD7CA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2443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3DFC-967C-4F0A-BE38-BDE326F4254B}" type="datetimeFigureOut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081-77CD-46BF-BE79-ADFA66CD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04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1650">
                <a:solidFill>
                  <a:schemeClr val="tx1">
                    <a:lumMod val="6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3DFC-967C-4F0A-BE38-BDE326F4254B}" type="datetimeFigureOut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081-77CD-46BF-BE79-ADFA66CD7CA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4781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3DFC-967C-4F0A-BE38-BDE326F4254B}" type="datetimeFigureOut">
              <a:rPr lang="en-US" smtClean="0"/>
              <a:t>2/13/19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081-77CD-46BF-BE79-ADFA66CD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73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879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0">
                <a:solidFill>
                  <a:schemeClr val="tx1">
                    <a:lumMod val="6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94860" y="1717879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1500" b="0" kern="1200" spc="8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3DFC-967C-4F0A-BE38-BDE326F4254B}" type="datetimeFigureOut">
              <a:rPr lang="en-US" smtClean="0"/>
              <a:t>2/13/19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081-77CD-46BF-BE79-ADFA66CD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0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3DFC-967C-4F0A-BE38-BDE326F4254B}" type="datetimeFigureOut">
              <a:rPr lang="en-US" smtClean="0"/>
              <a:t>2/13/19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081-77CD-46BF-BE79-ADFA66CD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3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3DFC-967C-4F0A-BE38-BDE326F4254B}" type="datetimeFigureOut">
              <a:rPr lang="en-US" smtClean="0"/>
              <a:t>2/13/19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081-77CD-46BF-BE79-ADFA66CD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9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600"/>
              </a:spcBef>
              <a:buNone/>
              <a:defRPr sz="9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3DFC-967C-4F0A-BE38-BDE326F4254B}" type="datetimeFigureOut">
              <a:rPr lang="en-US" smtClean="0"/>
              <a:t>2/13/19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081-77CD-46BF-BE79-ADFA66CD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76600"/>
            <a:ext cx="6400800" cy="1752600"/>
          </a:xfrm>
        </p:spPr>
        <p:txBody>
          <a:bodyPr/>
          <a:lstStyle>
            <a:lvl1pPr marL="0" indent="0">
              <a:buFont typeface="Times" pitchFamily="29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75">
                <a:solidFill>
                  <a:schemeClr val="tx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3DFC-967C-4F0A-BE38-BDE326F4254B}" type="datetimeFigureOut">
              <a:rPr lang="en-US" smtClean="0"/>
              <a:t>2/13/19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081-77CD-46BF-BE79-ADFA66CD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74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3DFC-967C-4F0A-BE38-BDE326F4254B}" type="datetimeFigureOut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081-77CD-46BF-BE79-ADFA66CD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80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3DFC-967C-4F0A-BE38-BDE326F4254B}" type="datetimeFigureOut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F1081-77CD-46BF-BE79-ADFA66CD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65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4722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722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10169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53169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71718" y="6529519"/>
            <a:ext cx="2043953" cy="328481"/>
            <a:chOff x="71718" y="6529519"/>
            <a:chExt cx="2043953" cy="328481"/>
          </a:xfrm>
        </p:grpSpPr>
        <p:sp>
          <p:nvSpPr>
            <p:cNvPr id="4" name="Rectangle 3"/>
            <p:cNvSpPr/>
            <p:nvPr userDrawn="1"/>
          </p:nvSpPr>
          <p:spPr bwMode="auto">
            <a:xfrm>
              <a:off x="71718" y="6571129"/>
              <a:ext cx="2043953" cy="2868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29" charset="0"/>
                <a:ea typeface="ＭＳ Ｐゴシック" pitchFamily="29" charset="-128"/>
                <a:cs typeface="ＭＳ Ｐゴシック" pitchFamily="29" charset="-128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333375" y="6529519"/>
              <a:ext cx="1520638" cy="24387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21FF132-4DEB-A04E-80D3-8A3F4F7AE5D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609772" y="6313266"/>
            <a:ext cx="3822700" cy="342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0" i="0" baseline="0">
          <a:solidFill>
            <a:srgbClr val="F05323"/>
          </a:solidFill>
          <a:latin typeface="Museo Sans 500" panose="02000000000000000000" pitchFamily="2" charset="77"/>
          <a:ea typeface="Museo Slab 500" charset="0"/>
          <a:cs typeface="Museo Slab 500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FF8800"/>
          </a:solidFill>
          <a:latin typeface="Arial" pitchFamily="29" charset="0"/>
          <a:ea typeface="ＭＳ Ｐゴシック" pitchFamily="29" charset="-128"/>
          <a:cs typeface="ＭＳ Ｐゴシック" pitchFamily="29" charset="-128"/>
        </a:defRPr>
      </a:lvl9pPr>
    </p:titleStyle>
    <p:bodyStyle>
      <a:lvl1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tabLst>
          <a:tab pos="548640" algn="l"/>
        </a:tabLst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1pPr>
      <a:lvl2pPr marL="365760" indent="0" algn="l" rtl="0" eaLnBrk="1" fontAlgn="base" hangingPunct="1">
        <a:spcBef>
          <a:spcPts val="1200"/>
        </a:spcBef>
        <a:spcAft>
          <a:spcPts val="600"/>
        </a:spcAft>
        <a:buFont typeface="Courier New" panose="02070309020205020404" pitchFamily="49" charset="0"/>
        <a:buChar char="o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2pPr>
      <a:lvl3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3pPr>
      <a:lvl4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4pPr>
      <a:lvl5pPr marL="274320" indent="-274320" algn="l" rtl="0" eaLnBrk="1" fontAlgn="base" hangingPunct="1">
        <a:spcBef>
          <a:spcPts val="1200"/>
        </a:spcBef>
        <a:spcAft>
          <a:spcPts val="600"/>
        </a:spcAft>
        <a:buFont typeface="Times" pitchFamily="29" charset="0"/>
        <a:buChar char="•"/>
        <a:defRPr sz="2200" b="0" i="0">
          <a:solidFill>
            <a:schemeClr val="tx1">
              <a:lumMod val="65000"/>
              <a:lumOff val="35000"/>
            </a:schemeClr>
          </a:solidFill>
          <a:latin typeface="Helvetica Neue" charset="0"/>
          <a:ea typeface="Helvetica Neue" charset="0"/>
          <a:cs typeface="Helvetica Neue" charset="0"/>
        </a:defRPr>
      </a:lvl5pPr>
      <a:lvl6pPr marL="14890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6pPr>
      <a:lvl7pPr marL="19462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7pPr>
      <a:lvl8pPr marL="24034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8pPr>
      <a:lvl9pPr marL="2860675" indent="-115888" algn="l" rtl="0" eaLnBrk="1" fontAlgn="base" hangingPunct="1">
        <a:spcBef>
          <a:spcPct val="20000"/>
        </a:spcBef>
        <a:spcAft>
          <a:spcPct val="0"/>
        </a:spcAft>
        <a:buFont typeface="Times" pitchFamily="29" charset="0"/>
        <a:buChar char="•"/>
        <a:defRPr sz="15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60032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28C53DFC-967C-4F0A-BE38-BDE326F4254B}" type="datetimeFigureOut">
              <a:rPr lang="en-US" smtClean="0"/>
              <a:t>2/13/19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021831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rgbClr val="96969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630" y="6172201"/>
            <a:ext cx="6858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2700">
                <a:solidFill>
                  <a:srgbClr val="777777"/>
                </a:solidFill>
              </a:defRPr>
            </a:lvl1pPr>
          </a:lstStyle>
          <a:p>
            <a:fld id="{008F1081-77CD-46BF-BE79-ADFA66CD7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049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spc="-38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5000"/>
        </a:lnSpc>
        <a:spcBef>
          <a:spcPts val="1050"/>
        </a:spcBef>
        <a:spcAft>
          <a:spcPts val="150"/>
        </a:spcAft>
        <a:buClr>
          <a:schemeClr val="accent1"/>
        </a:buClr>
        <a:buSzPct val="80000"/>
        <a:buFont typeface="Arial" pitchFamily="34" charset="0"/>
        <a:buChar char="•"/>
        <a:defRPr sz="1350" kern="1200" spc="8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225"/>
        </a:spcBef>
        <a:spcAft>
          <a:spcPts val="225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.gif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6985"/>
          <a:stretch/>
        </p:blipFill>
        <p:spPr>
          <a:xfrm>
            <a:off x="4069997" y="834353"/>
            <a:ext cx="5074003" cy="42122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267" y="1186837"/>
            <a:ext cx="392306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Museo Sans 700" panose="02000000000000000000" pitchFamily="2" charset="77"/>
                <a:ea typeface="Helvetica Neue" charset="0"/>
                <a:cs typeface="Helvetica Neue" charset="0"/>
              </a:rPr>
              <a:t>How to Home Horses in Transition</a:t>
            </a:r>
          </a:p>
          <a:p>
            <a:endParaRPr lang="en-US" sz="2000" b="1" dirty="0">
              <a:solidFill>
                <a:schemeClr val="bg2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b="1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Enjoy the music! </a:t>
            </a:r>
          </a:p>
          <a:p>
            <a: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The webinar will begin at its scheduled time.</a:t>
            </a:r>
          </a:p>
          <a:p>
            <a: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Join the webinar using built-in computer audio or dial</a:t>
            </a:r>
          </a:p>
          <a:p>
            <a: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669-900-6833 or </a:t>
            </a:r>
            <a:b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646-558-8656</a:t>
            </a:r>
          </a:p>
          <a:p>
            <a:endParaRPr lang="en-US" sz="2000" dirty="0">
              <a:solidFill>
                <a:schemeClr val="bg2">
                  <a:lumMod val="65000"/>
                  <a:lumOff val="3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20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Webinar ID: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</a:rPr>
              <a:t>166-537-968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Helvetica Neue"/>
              <a:ea typeface="Helvetica Neue" charset="0"/>
              <a:cs typeface="Helvetica Neue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C88023-8B8D-4343-A68B-9353636F195D}"/>
              </a:ext>
            </a:extLst>
          </p:cNvPr>
          <p:cNvSpPr txBox="1"/>
          <p:nvPr/>
        </p:nvSpPr>
        <p:spPr>
          <a:xfrm>
            <a:off x="5139645" y="5046562"/>
            <a:ext cx="3125164" cy="479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Rockwell" panose="02060603020205020403" pitchFamily="18" charset="77"/>
              </a:rPr>
              <a:t>ASPCApro.org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Rockwell" panose="02060603020205020403" pitchFamily="18" charset="77"/>
              </a:rPr>
              <a:t>/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Rockwell" panose="02060603020205020403" pitchFamily="18" charset="77"/>
              </a:rPr>
              <a:t>hahh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Rockwell" panose="02060603020205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46500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633048"/>
            <a:ext cx="8264769" cy="1200540"/>
          </a:xfrm>
        </p:spPr>
        <p:txBody>
          <a:bodyPr/>
          <a:lstStyle/>
          <a:p>
            <a:r>
              <a:rPr lang="en-CA" sz="3200"/>
              <a:t>    Speak </a:t>
            </a:r>
            <a:r>
              <a:rPr lang="en-CA" sz="3200" dirty="0"/>
              <a:t>often about the Benefits </a:t>
            </a:r>
            <a:br>
              <a:rPr lang="en-CA" sz="3200"/>
            </a:br>
            <a:r>
              <a:rPr lang="en-CA" sz="3200"/>
              <a:t>    of </a:t>
            </a:r>
            <a:r>
              <a:rPr lang="en-CA" sz="3200" dirty="0"/>
              <a:t>Adoption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6869"/>
            <a:ext cx="3490546" cy="402687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CA" sz="1600" dirty="0"/>
              <a:t>Lower Fees compared to traditional purchase</a:t>
            </a:r>
          </a:p>
          <a:p>
            <a:pPr marL="457200" indent="-457200">
              <a:buAutoNum type="arabicPeriod"/>
            </a:pPr>
            <a:r>
              <a:rPr lang="en-CA" sz="1600" dirty="0"/>
              <a:t>Open door, no</a:t>
            </a:r>
            <a:r>
              <a:rPr lang="en-US" sz="1600" dirty="0"/>
              <a:t> questions ask return policy (we refund the fee).</a:t>
            </a:r>
          </a:p>
          <a:p>
            <a:pPr marL="457200" indent="-457200">
              <a:buAutoNum type="arabicPeriod"/>
            </a:pPr>
            <a:r>
              <a:rPr lang="en-CA" sz="1600" dirty="0"/>
              <a:t>The most honest representation</a:t>
            </a:r>
          </a:p>
          <a:p>
            <a:pPr marL="457200" indent="-457200">
              <a:buAutoNum type="arabicPeriod"/>
            </a:pPr>
            <a:r>
              <a:rPr lang="en-CA" sz="1600" dirty="0"/>
              <a:t>Thorough vet, farrier and dental care</a:t>
            </a:r>
          </a:p>
          <a:p>
            <a:pPr marL="457200" indent="-457200">
              <a:buAutoNum type="arabicPeriod"/>
            </a:pPr>
            <a:r>
              <a:rPr lang="en-CA" sz="1600" dirty="0"/>
              <a:t>Creates a chain of positive action that aids horses in need</a:t>
            </a:r>
          </a:p>
          <a:p>
            <a:pPr marL="457200" indent="-457200">
              <a:buAutoNum type="arabicPeriod"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47" y="1833587"/>
            <a:ext cx="4497768" cy="26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00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633048"/>
            <a:ext cx="8264769" cy="888021"/>
          </a:xfrm>
        </p:spPr>
        <p:txBody>
          <a:bodyPr/>
          <a:lstStyle/>
          <a:p>
            <a:pPr algn="ctr"/>
            <a:r>
              <a:rPr lang="en-CA" sz="3200" dirty="0"/>
              <a:t>We are Relevant to Everyone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162" y="1943101"/>
            <a:ext cx="8172952" cy="9144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CA" sz="1600" dirty="0"/>
              <a:t>We do not only matter when there is a crisis or when we need donations </a:t>
            </a:r>
          </a:p>
          <a:p>
            <a:pPr marL="457200" indent="-457200">
              <a:buAutoNum type="arabicPeriod"/>
            </a:pPr>
            <a:r>
              <a:rPr lang="en-CA" sz="1600" dirty="0"/>
              <a:t>We host events that appeal to all horse people</a:t>
            </a:r>
          </a:p>
          <a:p>
            <a:pPr marL="457200" indent="-457200">
              <a:buAutoNum type="arabicPeriod"/>
            </a:pPr>
            <a:r>
              <a:rPr lang="en-CA" sz="1600" dirty="0"/>
              <a:t>We always think about our integrity </a:t>
            </a:r>
            <a:endParaRPr lang="en-US" sz="1600" dirty="0"/>
          </a:p>
          <a:p>
            <a:pPr marL="457200" indent="-457200">
              <a:buAutoNum type="arabicPeriod"/>
            </a:pPr>
            <a:r>
              <a:rPr lang="en-CA" sz="1600" dirty="0"/>
              <a:t>We work with as many equine professionals as possible</a:t>
            </a:r>
          </a:p>
          <a:p>
            <a:pPr marL="457200" indent="-457200">
              <a:buAutoNum type="arabicPeriod"/>
            </a:pPr>
            <a:r>
              <a:rPr lang="en-CA" sz="1600" dirty="0"/>
              <a:t>We are helpful to horse folks without being judgemental </a:t>
            </a:r>
          </a:p>
          <a:p>
            <a:pPr marL="457200" indent="-457200">
              <a:buAutoNum type="arabicPeriod"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14" y="4313183"/>
            <a:ext cx="4266217" cy="199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48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33047"/>
            <a:ext cx="7772400" cy="914399"/>
          </a:xfrm>
        </p:spPr>
        <p:txBody>
          <a:bodyPr/>
          <a:lstStyle/>
          <a:p>
            <a:r>
              <a:rPr lang="en-CA" dirty="0"/>
              <a:t>Home Horses without Rescue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33588"/>
            <a:ext cx="3490546" cy="4400160"/>
          </a:xfrm>
        </p:spPr>
        <p:txBody>
          <a:bodyPr/>
          <a:lstStyle/>
          <a:p>
            <a:r>
              <a:rPr lang="en-CA" sz="1600" dirty="0"/>
              <a:t>Heart of Phoenix facilitates many placements of horses yearly without bringing the horses into rescue.</a:t>
            </a:r>
          </a:p>
          <a:p>
            <a:pPr marL="342900" indent="-342900">
              <a:buAutoNum type="arabicPeriod"/>
            </a:pPr>
            <a:r>
              <a:rPr lang="en-CA" sz="1600" dirty="0"/>
              <a:t>We built a network of solid horse people that may assist in re-homing horses.</a:t>
            </a:r>
          </a:p>
          <a:p>
            <a:pPr marL="342900" indent="-342900">
              <a:buFont typeface="Times" pitchFamily="29" charset="0"/>
              <a:buAutoNum type="arabicPeriod"/>
            </a:pPr>
            <a:r>
              <a:rPr lang="en-CA" sz="1600" dirty="0"/>
              <a:t>If the horse simply needs re-homed, we see whether networking into a safe situation outside of rescue is possible.</a:t>
            </a:r>
          </a:p>
          <a:p>
            <a:pPr marL="342900" indent="-342900">
              <a:buFont typeface="Times" pitchFamily="29" charset="0"/>
              <a:buAutoNum type="arabicPeriod"/>
            </a:pPr>
            <a:r>
              <a:rPr lang="en-CA" sz="1600" dirty="0"/>
              <a:t>We save our space for horses that have no good options outside of rescue</a:t>
            </a:r>
          </a:p>
          <a:p>
            <a:pPr marL="342900" indent="-342900">
              <a:buAutoNum type="arabicPeriod"/>
            </a:pPr>
            <a:endParaRPr lang="en-CA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2571"/>
            <a:ext cx="3357164" cy="44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30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33047"/>
            <a:ext cx="7772400" cy="914399"/>
          </a:xfrm>
        </p:spPr>
        <p:txBody>
          <a:bodyPr/>
          <a:lstStyle/>
          <a:p>
            <a:r>
              <a:rPr lang="en-CA" dirty="0"/>
              <a:t>Celebrating Adoption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33588"/>
            <a:ext cx="3490546" cy="4400160"/>
          </a:xfrm>
        </p:spPr>
        <p:txBody>
          <a:bodyPr/>
          <a:lstStyle/>
          <a:p>
            <a:r>
              <a:rPr lang="en-CA" sz="1600" dirty="0"/>
              <a:t>We do our best to continue to celebrate adopters and their horses long after adoption.</a:t>
            </a:r>
          </a:p>
          <a:p>
            <a:r>
              <a:rPr lang="en-CA" sz="1600" dirty="0"/>
              <a:t>Frequently share photos and stories from your adopters and horses.</a:t>
            </a:r>
          </a:p>
          <a:p>
            <a:r>
              <a:rPr lang="en-CA" sz="1600" dirty="0"/>
              <a:t>Make “Adoption” trendy. It SHOULD be.</a:t>
            </a:r>
          </a:p>
          <a:p>
            <a:r>
              <a:rPr lang="en-CA" sz="1600" dirty="0"/>
              <a:t>Put your adoptable horses into situations where they can excel and stand out: parades, local shows, trail ride events, and make sure to share when adopters have their horses out and about.</a:t>
            </a:r>
            <a:endParaRPr lang="en-CA" sz="1800" dirty="0"/>
          </a:p>
          <a:p>
            <a:pPr marL="457200" indent="-457200">
              <a:buAutoNum type="arabicPeriod"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47" y="1833587"/>
            <a:ext cx="4497768" cy="26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07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1480" y="1223411"/>
            <a:ext cx="7455877" cy="712177"/>
          </a:xfrm>
        </p:spPr>
        <p:txBody>
          <a:bodyPr/>
          <a:lstStyle/>
          <a:p>
            <a:r>
              <a:rPr lang="en-CA" sz="3600" dirty="0"/>
              <a:t>We steer away from. . .</a:t>
            </a:r>
            <a:br>
              <a:rPr lang="en-CA" sz="36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751" y="1579500"/>
            <a:ext cx="4985238" cy="378069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CA" sz="1600" dirty="0"/>
              <a:t>Using language or photos from a horse’s rescue care to market the horse for adoption (i.e. Before and After photos) on website or in ads.</a:t>
            </a:r>
          </a:p>
          <a:p>
            <a:pPr marL="457200" indent="-457200">
              <a:buAutoNum type="arabicPeriod"/>
            </a:pPr>
            <a:r>
              <a:rPr lang="en-CA" sz="1600" dirty="0"/>
              <a:t>Withholding negative from adopters once speaking in person (we share everything relevant, positive or negative about the horse).</a:t>
            </a:r>
          </a:p>
          <a:p>
            <a:pPr marL="457200" indent="-457200">
              <a:buAutoNum type="arabicPeriod"/>
            </a:pPr>
            <a:r>
              <a:rPr lang="en-CA" sz="1600" dirty="0"/>
              <a:t>Creating difficult barriers that deter good adopters (expectations of a perfect, instead of a good home)</a:t>
            </a:r>
          </a:p>
          <a:p>
            <a:pPr marL="457200" indent="-457200">
              <a:buAutoNum type="arabicPeriod"/>
            </a:pPr>
            <a:r>
              <a:rPr lang="en-CA" sz="1600" dirty="0"/>
              <a:t>Partnering horses with adopters that are not suited due to skill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64" y="3010027"/>
            <a:ext cx="3089397" cy="2059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549" y="728376"/>
            <a:ext cx="2755287" cy="206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9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685800" y="2318913"/>
            <a:ext cx="77709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100000"/>
              </a:lnSpc>
            </a:pPr>
            <a:r>
              <a:rPr lang="en-US" sz="4000" b="1" strike="noStrike" dirty="0">
                <a:solidFill>
                  <a:srgbClr val="F05323"/>
                </a:solidFill>
                <a:latin typeface="Museo Sans 700" panose="02000000000000000000" pitchFamily="2" charset="77"/>
                <a:ea typeface="Arial"/>
              </a:rPr>
              <a:t>Hickory Hill Farm	</a:t>
            </a:r>
            <a:endParaRPr b="1" dirty="0">
              <a:latin typeface="Museo Sans 700" panose="02000000000000000000" pitchFamily="2" charset="77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685800" y="3427191"/>
            <a:ext cx="6399360" cy="17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Wilson County, TN </a:t>
            </a:r>
            <a:endParaRPr sz="2000" dirty="0"/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Received 501c3 status in 2016</a:t>
            </a:r>
            <a:endParaRPr sz="2000" dirty="0"/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Approximate Capacity 22-30 equines</a:t>
            </a:r>
            <a:endParaRPr sz="2000" dirty="0"/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28 horses adopted last year</a:t>
            </a:r>
            <a:endParaRPr sz="2000" dirty="0"/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Typical horse: 12 year old, non-gaited, paint, mare</a:t>
            </a:r>
            <a:endParaRPr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60" name="Google Shape;51;p11"/>
          <p:cNvPicPr/>
          <p:nvPr/>
        </p:nvPicPr>
        <p:blipFill>
          <a:blip r:embed="rId2"/>
          <a:stretch/>
        </p:blipFill>
        <p:spPr>
          <a:xfrm>
            <a:off x="3108600" y="263880"/>
            <a:ext cx="2925000" cy="240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685800" y="310320"/>
            <a:ext cx="77709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000" b="1" strike="noStrike" dirty="0">
                <a:solidFill>
                  <a:srgbClr val="F05323"/>
                </a:solidFill>
                <a:latin typeface="Museo Sans 700" panose="02000000000000000000" pitchFamily="2" charset="77"/>
                <a:ea typeface="Arial"/>
              </a:rPr>
              <a:t>Intake Process	</a:t>
            </a:r>
            <a:endParaRPr b="1" dirty="0">
              <a:latin typeface="Museo Sans 700" panose="02000000000000000000" pitchFamily="2" charset="77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685800" y="1453320"/>
            <a:ext cx="7770960" cy="479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Priority: Law Enforcement &amp; Animal Control </a:t>
            </a:r>
          </a:p>
          <a:p>
            <a:endParaRPr sz="2000" dirty="0"/>
          </a:p>
          <a:p>
            <a:pPr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Intakes of &lt;5 - Rescue Director, &gt;5 - intake committee</a:t>
            </a:r>
          </a:p>
          <a:p>
            <a:endParaRPr sz="2000" dirty="0"/>
          </a:p>
          <a:p>
            <a:pPr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Basic Intake Process:</a:t>
            </a:r>
            <a:endParaRPr sz="2000" dirty="0"/>
          </a:p>
          <a:p>
            <a:pPr lvl="1">
              <a:lnSpc>
                <a:spcPct val="130000"/>
              </a:lnSpc>
              <a:buFont typeface="StarSymbol"/>
              <a:buAutoNum type="arabicPeriod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Quarantine period</a:t>
            </a:r>
            <a:endParaRPr sz="2000" dirty="0"/>
          </a:p>
          <a:p>
            <a:pPr lvl="1">
              <a:lnSpc>
                <a:spcPct val="130000"/>
              </a:lnSpc>
              <a:buFont typeface="StarSymbol"/>
              <a:buAutoNum type="arabicPeriod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Intake vetting &amp; feed plan </a:t>
            </a:r>
            <a:endParaRPr sz="2000" dirty="0"/>
          </a:p>
          <a:p>
            <a:pPr lvl="1">
              <a:lnSpc>
                <a:spcPct val="130000"/>
              </a:lnSpc>
              <a:buFont typeface="StarSymbol"/>
              <a:buAutoNum type="arabicPeriod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Training evaluation (foster change if necessary or professional assistance hired)</a:t>
            </a:r>
            <a:endParaRPr sz="2000" dirty="0"/>
          </a:p>
          <a:p>
            <a:pPr lvl="1">
              <a:lnSpc>
                <a:spcPct val="130000"/>
              </a:lnSpc>
              <a:buFont typeface="StarSymbol"/>
              <a:buAutoNum type="arabicPeriod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Adoptable when all vetting &amp; farrier work is UTD, healthy weight, &amp; evaluation complete</a:t>
            </a:r>
            <a:endParaRPr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685800" y="310320"/>
            <a:ext cx="77709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000" b="1" strike="noStrike" dirty="0">
                <a:solidFill>
                  <a:srgbClr val="F05323"/>
                </a:solidFill>
                <a:latin typeface="Museo Sans 700" panose="02000000000000000000" pitchFamily="2" charset="77"/>
                <a:ea typeface="Arial"/>
              </a:rPr>
              <a:t>Training Process</a:t>
            </a:r>
            <a:endParaRPr b="1" dirty="0">
              <a:latin typeface="Museo Sans 700" panose="02000000000000000000" pitchFamily="2" charset="77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685800" y="1453320"/>
            <a:ext cx="7770960" cy="479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30000"/>
              </a:lnSpc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latin typeface="+mj-lt"/>
                <a:ea typeface="Helvetica Neue"/>
              </a:rPr>
              <a:t>Initial evaluation then…. </a:t>
            </a:r>
            <a:endParaRPr sz="2000" dirty="0">
              <a:latin typeface="+mj-lt"/>
            </a:endParaRPr>
          </a:p>
          <a:p>
            <a:pPr>
              <a:lnSpc>
                <a:spcPct val="130000"/>
              </a:lnSpc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latin typeface="+mj-lt"/>
                <a:ea typeface="Helvetica Neue"/>
              </a:rPr>
              <a:t>Appropriate foster homes</a:t>
            </a:r>
            <a:endParaRPr sz="2000" dirty="0">
              <a:latin typeface="+mj-lt"/>
            </a:endParaRPr>
          </a:p>
          <a:p>
            <a:pPr>
              <a:lnSpc>
                <a:spcPct val="130000"/>
              </a:lnSpc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latin typeface="+mj-lt"/>
                <a:ea typeface="Helvetica Neue"/>
              </a:rPr>
              <a:t>Advanced fosters</a:t>
            </a:r>
            <a:endParaRPr sz="2000" dirty="0">
              <a:latin typeface="+mj-lt"/>
            </a:endParaRPr>
          </a:p>
          <a:p>
            <a:pPr lvl="1">
              <a:lnSpc>
                <a:spcPct val="130000"/>
              </a:lnSpc>
              <a:buFont typeface="Courier New"/>
              <a:buChar char="o"/>
            </a:pPr>
            <a:r>
              <a:rPr lang="en-US" sz="2000" strike="noStrike" dirty="0">
                <a:solidFill>
                  <a:srgbClr val="595959"/>
                </a:solidFill>
                <a:latin typeface="+mj-lt"/>
                <a:ea typeface="Helvetica Neue"/>
              </a:rPr>
              <a:t>Utilize Forever Foundation training videos</a:t>
            </a:r>
            <a:endParaRPr sz="2000" dirty="0">
              <a:latin typeface="+mj-lt"/>
            </a:endParaRPr>
          </a:p>
          <a:p>
            <a:pPr>
              <a:lnSpc>
                <a:spcPct val="130000"/>
              </a:lnSpc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latin typeface="+mj-lt"/>
                <a:ea typeface="Helvetica Neue"/>
              </a:rPr>
              <a:t>Trainer partners/fosters</a:t>
            </a:r>
            <a:endParaRPr sz="2000" dirty="0">
              <a:latin typeface="+mj-lt"/>
            </a:endParaRPr>
          </a:p>
          <a:p>
            <a:pPr>
              <a:lnSpc>
                <a:spcPct val="130000"/>
              </a:lnSpc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latin typeface="+mj-lt"/>
                <a:ea typeface="Helvetica Neue"/>
              </a:rPr>
              <a:t>Paid professional trainers</a:t>
            </a:r>
            <a:endParaRPr sz="2000" dirty="0">
              <a:latin typeface="+mj-lt"/>
            </a:endParaRPr>
          </a:p>
        </p:txBody>
      </p:sp>
      <p:pic>
        <p:nvPicPr>
          <p:cNvPr id="165" name="Google Shape;66;p13"/>
          <p:cNvPicPr/>
          <p:nvPr/>
        </p:nvPicPr>
        <p:blipFill>
          <a:blip r:embed="rId3"/>
          <a:stretch/>
        </p:blipFill>
        <p:spPr>
          <a:xfrm>
            <a:off x="344880" y="3988440"/>
            <a:ext cx="4025160" cy="2263680"/>
          </a:xfrm>
          <a:prstGeom prst="rect">
            <a:avLst/>
          </a:prstGeom>
          <a:ln>
            <a:noFill/>
          </a:ln>
        </p:spPr>
      </p:pic>
      <p:pic>
        <p:nvPicPr>
          <p:cNvPr id="166" name="Google Shape;67;p13"/>
          <p:cNvPicPr/>
          <p:nvPr/>
        </p:nvPicPr>
        <p:blipFill>
          <a:blip r:embed="rId4"/>
          <a:stretch/>
        </p:blipFill>
        <p:spPr>
          <a:xfrm>
            <a:off x="4925520" y="3120840"/>
            <a:ext cx="3228840" cy="313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000" b="1" strike="noStrike" dirty="0">
                <a:solidFill>
                  <a:srgbClr val="F05323"/>
                </a:solidFill>
                <a:latin typeface="Museo Sans 700" panose="02000000000000000000" pitchFamily="2" charset="77"/>
                <a:ea typeface="Arial"/>
              </a:rPr>
              <a:t>Matchmaking &amp; Adoption</a:t>
            </a:r>
            <a:endParaRPr b="1" dirty="0">
              <a:latin typeface="Museo Sans 700" panose="02000000000000000000" pitchFamily="2" charset="77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457200" y="1499940"/>
            <a:ext cx="4023360" cy="45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Quality pictures &amp; VIDEOS to showcase horse</a:t>
            </a:r>
            <a:endParaRPr sz="2000" dirty="0"/>
          </a:p>
          <a:p>
            <a:endParaRPr sz="2000" dirty="0"/>
          </a:p>
          <a:p>
            <a:pPr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First step: Application online</a:t>
            </a:r>
            <a:endParaRPr sz="2000" dirty="0"/>
          </a:p>
          <a:p>
            <a:pPr lvl="1">
              <a:lnSpc>
                <a:spcPct val="130000"/>
              </a:lnSpc>
              <a:buFont typeface="Courier New"/>
              <a:buChar char="o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Adoption Coordinator Role</a:t>
            </a:r>
            <a:endParaRPr sz="2000" dirty="0"/>
          </a:p>
          <a:p>
            <a:pPr lvl="1">
              <a:buFont typeface="Courier New"/>
              <a:buChar char="o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Equine Specialist Role</a:t>
            </a:r>
            <a:endParaRPr sz="2000" dirty="0"/>
          </a:p>
          <a:p>
            <a:endParaRPr sz="2000" dirty="0"/>
          </a:p>
          <a:p>
            <a:pPr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Strive to match the adopters ability/knowledge to an appropriate horse</a:t>
            </a:r>
            <a:endParaRPr sz="2000"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69" name="CustomShape 3"/>
          <p:cNvSpPr/>
          <p:nvPr/>
        </p:nvSpPr>
        <p:spPr>
          <a:xfrm>
            <a:off x="4645080" y="1417680"/>
            <a:ext cx="4040640" cy="470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endParaRPr/>
          </a:p>
          <a:p>
            <a:endParaRPr/>
          </a:p>
          <a:p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70" name="Picture 169"/>
          <p:cNvPicPr/>
          <p:nvPr/>
        </p:nvPicPr>
        <p:blipFill>
          <a:blip r:embed="rId3"/>
          <a:srcRect t="331559" r="400" b="489355"/>
          <a:stretch/>
        </p:blipFill>
        <p:spPr>
          <a:xfrm>
            <a:off x="4480560" y="1645920"/>
            <a:ext cx="3840480" cy="429768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274E72-7470-5B45-BEEC-11F89A2DF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080" y="1225740"/>
            <a:ext cx="3887251" cy="47178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685800" y="310320"/>
            <a:ext cx="77709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000" b="1" strike="noStrike" dirty="0">
                <a:solidFill>
                  <a:srgbClr val="F05323"/>
                </a:solidFill>
                <a:latin typeface="Museo Sans 700" panose="02000000000000000000" pitchFamily="2" charset="77"/>
                <a:ea typeface="Arial"/>
              </a:rPr>
              <a:t>Marketing Tips</a:t>
            </a:r>
            <a:endParaRPr b="1" dirty="0">
              <a:latin typeface="Museo Sans 700" panose="02000000000000000000" pitchFamily="2" charset="77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685800" y="1548570"/>
            <a:ext cx="4777451" cy="479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30000"/>
              </a:lnSpc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Truthful, information filled profiles</a:t>
            </a:r>
            <a:endParaRPr sz="2000" dirty="0"/>
          </a:p>
          <a:p>
            <a:pPr lvl="1">
              <a:lnSpc>
                <a:spcPct val="130000"/>
              </a:lnSpc>
              <a:buFont typeface="Courier New"/>
              <a:buChar char="o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VIDEOS &amp; Pictures</a:t>
            </a:r>
            <a:endParaRPr sz="2000" dirty="0"/>
          </a:p>
          <a:p>
            <a:pPr>
              <a:lnSpc>
                <a:spcPct val="130000"/>
              </a:lnSpc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Hit the high notes- including major vices</a:t>
            </a:r>
            <a:endParaRPr sz="2000" dirty="0"/>
          </a:p>
          <a:p>
            <a:pPr>
              <a:lnSpc>
                <a:spcPct val="130000"/>
              </a:lnSpc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Field trips! Trail rides, shows, etc.</a:t>
            </a:r>
            <a:endParaRPr sz="2000" dirty="0"/>
          </a:p>
          <a:p>
            <a:pPr>
              <a:lnSpc>
                <a:spcPct val="130000"/>
              </a:lnSpc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Utilize social media &amp; sites like Canva</a:t>
            </a:r>
            <a:endParaRPr sz="2000" dirty="0"/>
          </a:p>
          <a:p>
            <a:pPr>
              <a:lnSpc>
                <a:spcPct val="130000"/>
              </a:lnSpc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If you’re foster based-</a:t>
            </a:r>
            <a:endParaRPr sz="2000" dirty="0"/>
          </a:p>
          <a:p>
            <a:pPr lvl="1">
              <a:lnSpc>
                <a:spcPct val="130000"/>
              </a:lnSpc>
              <a:buFont typeface="Courier New"/>
              <a:buChar char="o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Encourage fosters to share</a:t>
            </a:r>
            <a:endParaRPr sz="2000" dirty="0"/>
          </a:p>
          <a:p>
            <a:pPr lvl="1">
              <a:lnSpc>
                <a:spcPct val="130000"/>
              </a:lnSpc>
              <a:buFont typeface="Courier New"/>
              <a:buChar char="o"/>
            </a:pPr>
            <a:r>
              <a:rPr lang="en-US" sz="2000" strike="noStrike" dirty="0">
                <a:solidFill>
                  <a:srgbClr val="595959"/>
                </a:solidFill>
                <a:ea typeface="Helvetica Neue"/>
              </a:rPr>
              <a:t>Fosters know the horse best!</a:t>
            </a:r>
            <a:endParaRPr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D7AA4-794F-2445-8F3C-9FEE0A371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080" y="1284227"/>
            <a:ext cx="3175000" cy="4127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9217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E6300"/>
                </a:solidFill>
                <a:latin typeface="Museo Sans 700" panose="02000000000000000000" pitchFamily="2" charset="77"/>
                <a:ea typeface="Helvetica Neue" charset="0"/>
                <a:cs typeface="Helvetica Neue" charset="0"/>
              </a:rPr>
              <a:t>How to Adjust Your Audio</a:t>
            </a:r>
            <a:endParaRPr lang="en-US" sz="2000" b="1" dirty="0">
              <a:solidFill>
                <a:srgbClr val="FE6300"/>
              </a:solidFill>
              <a:latin typeface="Museo Sans 700" panose="02000000000000000000" pitchFamily="2" charset="77"/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49" y="1687670"/>
            <a:ext cx="24511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49" y="3552312"/>
            <a:ext cx="6184900" cy="134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1819" y="1687670"/>
            <a:ext cx="3401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Select “Audio Settings” at the bottom of your screen.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Choose whether you’ll join using computer audio or your telephone. We recommend computer audio.</a:t>
            </a:r>
          </a:p>
        </p:txBody>
      </p:sp>
      <p:sp>
        <p:nvSpPr>
          <p:cNvPr id="11" name="Oval 10"/>
          <p:cNvSpPr/>
          <p:nvPr/>
        </p:nvSpPr>
        <p:spPr>
          <a:xfrm>
            <a:off x="5368412" y="2192591"/>
            <a:ext cx="1386348" cy="625786"/>
          </a:xfrm>
          <a:prstGeom prst="ellipse">
            <a:avLst/>
          </a:prstGeom>
          <a:noFill/>
          <a:ln>
            <a:solidFill>
              <a:srgbClr val="FD5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38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419582" y="310320"/>
            <a:ext cx="77709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000" b="1" strike="noStrike" dirty="0" err="1">
                <a:solidFill>
                  <a:srgbClr val="F05323"/>
                </a:solidFill>
                <a:latin typeface="Museo Sans 700" panose="02000000000000000000" pitchFamily="2" charset="77"/>
                <a:ea typeface="Arial"/>
              </a:rPr>
              <a:t>Canva</a:t>
            </a:r>
            <a:r>
              <a:rPr lang="en-US" sz="4000" b="1" strike="noStrike" dirty="0">
                <a:solidFill>
                  <a:srgbClr val="F05323"/>
                </a:solidFill>
                <a:latin typeface="Museo Sans 700" panose="02000000000000000000" pitchFamily="2" charset="77"/>
                <a:ea typeface="Arial"/>
              </a:rPr>
              <a:t> Example</a:t>
            </a:r>
            <a:endParaRPr b="1" dirty="0">
              <a:latin typeface="Museo Sans 700" panose="02000000000000000000" pitchFamily="2" charset="77"/>
            </a:endParaRPr>
          </a:p>
        </p:txBody>
      </p:sp>
      <p:pic>
        <p:nvPicPr>
          <p:cNvPr id="174" name="Google Shape;90;p16"/>
          <p:cNvPicPr/>
          <p:nvPr/>
        </p:nvPicPr>
        <p:blipFill>
          <a:blip r:embed="rId3"/>
          <a:stretch/>
        </p:blipFill>
        <p:spPr>
          <a:xfrm>
            <a:off x="4511087" y="310320"/>
            <a:ext cx="4274097" cy="5531759"/>
          </a:xfrm>
          <a:prstGeom prst="rect">
            <a:avLst/>
          </a:prstGeom>
          <a:ln w="9360">
            <a:solidFill>
              <a:srgbClr val="000000"/>
            </a:solidFill>
            <a:rou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685800" y="310320"/>
            <a:ext cx="77709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000" b="1" strike="noStrike" dirty="0">
                <a:solidFill>
                  <a:srgbClr val="F05323"/>
                </a:solidFill>
                <a:latin typeface="Museo Sans 700" panose="02000000000000000000" pitchFamily="2" charset="77"/>
                <a:ea typeface="Arial"/>
              </a:rPr>
              <a:t>Post Adoption Process</a:t>
            </a:r>
            <a:endParaRPr b="1" dirty="0">
              <a:latin typeface="Museo Sans 700" panose="02000000000000000000" pitchFamily="2" charset="77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4648320" y="1598940"/>
            <a:ext cx="4038480" cy="479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latin typeface="+mj-lt"/>
                <a:ea typeface="Helvetica Neue"/>
              </a:rPr>
              <a:t>Post Adoption Coordinator Role</a:t>
            </a:r>
            <a:endParaRPr sz="2000" dirty="0">
              <a:latin typeface="+mj-lt"/>
            </a:endParaRPr>
          </a:p>
          <a:p>
            <a:endParaRPr sz="2000" dirty="0">
              <a:latin typeface="+mj-lt"/>
            </a:endParaRPr>
          </a:p>
          <a:p>
            <a:pPr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latin typeface="+mj-lt"/>
                <a:ea typeface="Helvetica Neue"/>
              </a:rPr>
              <a:t>Adoption Contract Requirements</a:t>
            </a:r>
            <a:endParaRPr sz="2000" dirty="0">
              <a:latin typeface="+mj-lt"/>
            </a:endParaRPr>
          </a:p>
          <a:p>
            <a:endParaRPr sz="2000" dirty="0">
              <a:latin typeface="+mj-lt"/>
            </a:endParaRPr>
          </a:p>
          <a:p>
            <a:pPr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latin typeface="+mj-lt"/>
                <a:ea typeface="Helvetica Neue"/>
              </a:rPr>
              <a:t>Open Door Policy for Returns</a:t>
            </a:r>
            <a:endParaRPr sz="2000" dirty="0">
              <a:latin typeface="+mj-lt"/>
            </a:endParaRPr>
          </a:p>
          <a:p>
            <a:endParaRPr sz="2000" dirty="0">
              <a:latin typeface="+mj-lt"/>
            </a:endParaRPr>
          </a:p>
          <a:p>
            <a:pPr>
              <a:buFont typeface="Times"/>
              <a:buChar char="•"/>
            </a:pPr>
            <a:r>
              <a:rPr lang="en-US" sz="2000" strike="noStrike" dirty="0">
                <a:solidFill>
                  <a:srgbClr val="595959"/>
                </a:solidFill>
                <a:latin typeface="+mj-lt"/>
                <a:ea typeface="Helvetica Neue"/>
              </a:rPr>
              <a:t>Post Adoption Transfers</a:t>
            </a:r>
            <a:endParaRPr sz="2000" dirty="0">
              <a:latin typeface="+mj-lt"/>
            </a:endParaRPr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77" name="Google Shape;98;p17"/>
          <p:cNvPicPr/>
          <p:nvPr/>
        </p:nvPicPr>
        <p:blipFill>
          <a:blip r:embed="rId3"/>
          <a:stretch/>
        </p:blipFill>
        <p:spPr>
          <a:xfrm>
            <a:off x="743400" y="1453320"/>
            <a:ext cx="3621600" cy="4830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94FF63-0FCF-004E-8327-E06D5740981E}"/>
              </a:ext>
            </a:extLst>
          </p:cNvPr>
          <p:cNvSpPr/>
          <p:nvPr/>
        </p:nvSpPr>
        <p:spPr>
          <a:xfrm>
            <a:off x="-1" y="642257"/>
            <a:ext cx="9144001" cy="5497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B9125-DEE8-488E-8042-3BEFB4559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16" y="998884"/>
            <a:ext cx="6805322" cy="2007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E880A3-96B9-4084-BD0A-B83F02B856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42" y="2813050"/>
            <a:ext cx="4683401" cy="3122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5A2B57-59AA-4875-8079-401C73309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668" y="2880218"/>
            <a:ext cx="2768599" cy="2682000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latin typeface="HGMaruGothicMPRO" panose="020B0400000000000000" pitchFamily="34" charset="-128"/>
                <a:ea typeface="HGMaruGothicMPRO" panose="020B0400000000000000" pitchFamily="34" charset="-128"/>
              </a:rPr>
              <a:t>Implementing the changes we wish to see in the equine welfare industry.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71DB3-A2BD-45A5-BD6A-750972488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164" y="6287625"/>
            <a:ext cx="1795836" cy="570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00AB2-3BB3-1E41-85F1-043130AA3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772" y="6313266"/>
            <a:ext cx="3822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30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26454F-D567-4A48-9B25-36B0288A16FC}"/>
              </a:ext>
            </a:extLst>
          </p:cNvPr>
          <p:cNvSpPr/>
          <p:nvPr/>
        </p:nvSpPr>
        <p:spPr>
          <a:xfrm>
            <a:off x="-1" y="642257"/>
            <a:ext cx="9144001" cy="5497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FC540-1CC5-46E8-80A0-3971F0AC2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317" y="1080953"/>
            <a:ext cx="7269480" cy="49708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B7109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Founder: Yvonne </a:t>
            </a:r>
            <a:r>
              <a:rPr lang="en-US" dirty="0" err="1">
                <a:solidFill>
                  <a:srgbClr val="FB7109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Barteau</a:t>
            </a:r>
            <a:endParaRPr lang="en-US" dirty="0">
              <a:solidFill>
                <a:srgbClr val="FB7109"/>
              </a:solidFill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CF1B2-499A-4E8B-A2BA-B9D7C49F9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692138"/>
            <a:ext cx="6446520" cy="4048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Rock Bluff Ranch in Bell, FL</a:t>
            </a:r>
          </a:p>
          <a:p>
            <a:pPr marL="0" indent="0">
              <a:buNone/>
            </a:pPr>
            <a:r>
              <a:rPr lang="en-US" sz="2400" baseline="300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June 17, 2017 -became a 501c3 rescue organization</a:t>
            </a:r>
          </a:p>
          <a:p>
            <a:pPr marL="0" indent="0">
              <a:buNone/>
            </a:pPr>
            <a:r>
              <a:rPr lang="en-US" sz="2400" baseline="300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Beautiful</a:t>
            </a:r>
            <a:r>
              <a:rPr lang="en-US" sz="24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 </a:t>
            </a:r>
            <a:r>
              <a:rPr lang="en-US" sz="2400" baseline="300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120 acre ranch</a:t>
            </a:r>
          </a:p>
          <a:p>
            <a:pPr marL="0" indent="0">
              <a:buNone/>
            </a:pPr>
            <a:r>
              <a:rPr lang="en-US" sz="2400" baseline="300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Equine hot walker</a:t>
            </a:r>
          </a:p>
          <a:p>
            <a:pPr marL="0" indent="0">
              <a:buNone/>
            </a:pPr>
            <a:r>
              <a:rPr lang="en-US" sz="2400" baseline="300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Covered outdoor arena with FEI footing</a:t>
            </a:r>
          </a:p>
          <a:p>
            <a:pPr marL="0" indent="0">
              <a:buNone/>
            </a:pPr>
            <a:r>
              <a:rPr lang="en-US" sz="2400" baseline="300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Outdoor grass riding field</a:t>
            </a:r>
          </a:p>
          <a:p>
            <a:pPr marL="0" indent="0">
              <a:buNone/>
            </a:pPr>
            <a:r>
              <a:rPr lang="en-US" sz="2400" baseline="300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Two round pens</a:t>
            </a:r>
          </a:p>
          <a:p>
            <a:pPr marL="0" indent="0">
              <a:buNone/>
            </a:pPr>
            <a:r>
              <a:rPr lang="en-US" sz="2400" baseline="300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Trails</a:t>
            </a:r>
          </a:p>
          <a:p>
            <a:pPr marL="0" indent="0">
              <a:buNone/>
            </a:pPr>
            <a:r>
              <a:rPr lang="en-US" sz="2400" baseline="30000" dirty="0">
                <a:solidFill>
                  <a:srgbClr val="FC5408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Natural Horsemanship Course -2019!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BB941A-7450-4F57-8DB1-73CF3B55F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68" y="2423642"/>
            <a:ext cx="2746028" cy="2685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1C0890-F15D-1448-928E-1ABDEA4C3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73" y="5240524"/>
            <a:ext cx="1771023" cy="522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4B9A20-37C1-4E00-BC14-9E417231D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164" y="6287625"/>
            <a:ext cx="1795836" cy="570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FB014-CA0B-324D-BDEA-CECE3DCE2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772" y="6313266"/>
            <a:ext cx="3822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B9A20-37C1-4E00-BC14-9E417231D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164" y="6287625"/>
            <a:ext cx="1795836" cy="570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FB014-CA0B-324D-BDEA-CECE3DCE2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772" y="6313266"/>
            <a:ext cx="3822700" cy="342900"/>
          </a:xfrm>
          <a:prstGeom prst="rect">
            <a:avLst/>
          </a:prstGeom>
        </p:spPr>
      </p:pic>
      <p:pic>
        <p:nvPicPr>
          <p:cNvPr id="13" name="HWH promo video.mp4">
            <a:hlinkClick r:id="" action="ppaction://media"/>
            <a:extLst>
              <a:ext uri="{FF2B5EF4-FFF2-40B4-BE49-F238E27FC236}">
                <a16:creationId xmlns:a16="http://schemas.microsoft.com/office/drawing/2014/main" id="{32DDBF05-27AB-9442-BDB3-FBE0EA78BE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2709" y="1318308"/>
            <a:ext cx="6446837" cy="3625850"/>
          </a:xfrm>
        </p:spPr>
      </p:pic>
    </p:spTree>
    <p:extLst>
      <p:ext uri="{BB962C8B-B14F-4D97-AF65-F5344CB8AC3E}">
        <p14:creationId xmlns:p14="http://schemas.microsoft.com/office/powerpoint/2010/main" val="97317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6C93F-4F5C-BB4E-9BE8-D38888A1C318}"/>
              </a:ext>
            </a:extLst>
          </p:cNvPr>
          <p:cNvSpPr/>
          <p:nvPr/>
        </p:nvSpPr>
        <p:spPr>
          <a:xfrm>
            <a:off x="-1" y="642257"/>
            <a:ext cx="9144001" cy="5497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6FDCB-499F-49C0-A6B3-94C9CBC3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500" y="1123997"/>
            <a:ext cx="7269480" cy="4833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B7109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Our intake process: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EEF2B-28B7-4D95-B6C2-D9769B572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708" y="1702077"/>
            <a:ext cx="7140272" cy="42042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475" dirty="0"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  <a:p>
            <a:pPr marL="0" indent="0">
              <a:buNone/>
            </a:pPr>
            <a:r>
              <a:rPr lang="en-US" sz="2475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The Department of Agriculture</a:t>
            </a:r>
          </a:p>
          <a:p>
            <a:pPr marL="0" indent="0">
              <a:buNone/>
            </a:pPr>
            <a:r>
              <a:rPr lang="en-US" sz="2475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Surrenders</a:t>
            </a:r>
          </a:p>
          <a:p>
            <a:pPr marL="0" indent="0">
              <a:buNone/>
            </a:pPr>
            <a:r>
              <a:rPr lang="en-US" sz="2475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Repurposing Racehorses</a:t>
            </a:r>
          </a:p>
          <a:p>
            <a:pPr marL="0" indent="0">
              <a:buNone/>
            </a:pPr>
            <a:r>
              <a:rPr lang="en-US" sz="2475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Networking with other equine welfare groups</a:t>
            </a:r>
          </a:p>
          <a:p>
            <a:pPr marL="0" indent="0">
              <a:buNone/>
            </a:pPr>
            <a:r>
              <a:rPr lang="en-US" sz="2475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Outbid kill buyers at local auctions</a:t>
            </a:r>
          </a:p>
          <a:p>
            <a:pPr marL="0" indent="0">
              <a:buNone/>
            </a:pPr>
            <a:endParaRPr lang="en-US" sz="2475" dirty="0"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  <a:p>
            <a:pPr marL="0" indent="0">
              <a:buNone/>
            </a:pPr>
            <a:endParaRPr lang="en-US" sz="2475" dirty="0"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  <a:p>
            <a:pPr marL="0" indent="0">
              <a:buNone/>
            </a:pPr>
            <a:r>
              <a:rPr lang="en-US" sz="2475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Background Assessment- Quarantine vs. No Quarantine</a:t>
            </a:r>
          </a:p>
          <a:p>
            <a:pPr marL="0" indent="0">
              <a:buNone/>
            </a:pPr>
            <a:r>
              <a:rPr lang="en-US" sz="2475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Overall physical condition assessment</a:t>
            </a:r>
          </a:p>
          <a:p>
            <a:pPr marL="0" indent="0">
              <a:buNone/>
            </a:pPr>
            <a:r>
              <a:rPr lang="en-US" sz="2475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Training and temperament evaluation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292A1-7168-8C47-AAC3-EB3B541FD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73" y="5240524"/>
            <a:ext cx="1771023" cy="522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184087-54FC-4817-987B-7F3631CBA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164" y="6287625"/>
            <a:ext cx="1795836" cy="570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8DED0F-28E7-FC4F-99F8-ADC084405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772" y="6313266"/>
            <a:ext cx="3822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23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B02B4A-15D9-EC4E-90A5-DDDEA5B9F5BE}"/>
              </a:ext>
            </a:extLst>
          </p:cNvPr>
          <p:cNvSpPr/>
          <p:nvPr/>
        </p:nvSpPr>
        <p:spPr>
          <a:xfrm>
            <a:off x="-1" y="642257"/>
            <a:ext cx="9144001" cy="5497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1224F-E394-4275-A32E-26B9884DD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04" y="1131570"/>
            <a:ext cx="7269480" cy="770032"/>
          </a:xfrm>
        </p:spPr>
        <p:txBody>
          <a:bodyPr/>
          <a:lstStyle/>
          <a:p>
            <a:r>
              <a:rPr lang="en-US" dirty="0">
                <a:solidFill>
                  <a:srgbClr val="FB7109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559AF-91E0-4BBD-BB49-3CE98B138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Join up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Ground Control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Desensitization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Line Driving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Basic Dressage- arena work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Obstacle Training 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Trail Riding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Specialized -Over Fences, Liberty, Theater, Cross Country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4F0369-D7BB-4D05-AF0C-75E183392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29" y="1448639"/>
            <a:ext cx="4107767" cy="3080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A17F4E-B4DE-E34D-922A-AC7A702E9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73" y="5240524"/>
            <a:ext cx="1771023" cy="522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17D72F-DF70-4BB5-BAD6-B144AD58D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164" y="6293801"/>
            <a:ext cx="1795836" cy="570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CAEF2F-AC21-3B49-86CF-F8964DD23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9772" y="6313266"/>
            <a:ext cx="3822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21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815D6E-7D94-8540-BB28-E3F73FEFC023}"/>
              </a:ext>
            </a:extLst>
          </p:cNvPr>
          <p:cNvSpPr/>
          <p:nvPr/>
        </p:nvSpPr>
        <p:spPr>
          <a:xfrm>
            <a:off x="-1" y="642257"/>
            <a:ext cx="9144001" cy="5497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708B8-D06D-45E0-993F-089465F2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260" y="720090"/>
            <a:ext cx="7269480" cy="994172"/>
          </a:xfrm>
        </p:spPr>
        <p:txBody>
          <a:bodyPr/>
          <a:lstStyle/>
          <a:p>
            <a:r>
              <a:rPr lang="en-US" dirty="0">
                <a:solidFill>
                  <a:srgbClr val="FB7109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The Right 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C3E18-EDCC-4375-90F9-9BC21F264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260" y="1842278"/>
            <a:ext cx="6446520" cy="3722054"/>
          </a:xfrm>
        </p:spPr>
        <p:txBody>
          <a:bodyPr>
            <a:normAutofit/>
          </a:bodyPr>
          <a:lstStyle/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Proper assessment and evaluation of the horse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Honest and full disclosure of where the horse is in training- problem areas, strong points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Proper screening of potential adopter, their goals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Thorough introduction between horse and rider in the round pen, stall, wash rack, paddock </a:t>
            </a:r>
            <a:r>
              <a:rPr lang="en-US" sz="1500" dirty="0" err="1">
                <a:latin typeface="HGMaruGothicMPRO" panose="020F0600000000000000" pitchFamily="34" charset="-128"/>
                <a:ea typeface="HGMaruGothicMPRO" panose="020F0600000000000000" pitchFamily="34" charset="-128"/>
              </a:rPr>
              <a:t>ect</a:t>
            </a:r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.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Continued training offered at our facility for both horse and rider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Constantly updating all ads, and marketing so that information on each horse and where they are in training  is current.</a:t>
            </a:r>
          </a:p>
          <a:p>
            <a:endParaRPr lang="en-US" dirty="0"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2B8B15-CB89-6A4C-95A1-800CBC6E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73" y="5240524"/>
            <a:ext cx="1771023" cy="522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3F8063-7B9E-458F-AAC1-CA5CB14FC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164" y="6287625"/>
            <a:ext cx="1795836" cy="570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7B109A-D8C9-9C4E-A2D3-E8DC2CC87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772" y="6313266"/>
            <a:ext cx="3822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A7BCED-230E-3843-A947-2FD8439327A8}"/>
              </a:ext>
            </a:extLst>
          </p:cNvPr>
          <p:cNvSpPr/>
          <p:nvPr/>
        </p:nvSpPr>
        <p:spPr>
          <a:xfrm>
            <a:off x="-1" y="642257"/>
            <a:ext cx="9144001" cy="5497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92270-BEBD-484C-B22A-214AD7EF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04" y="778735"/>
            <a:ext cx="7269480" cy="994172"/>
          </a:xfrm>
        </p:spPr>
        <p:txBody>
          <a:bodyPr/>
          <a:lstStyle/>
          <a:p>
            <a:r>
              <a:rPr lang="en-US" dirty="0">
                <a:solidFill>
                  <a:srgbClr val="FB7109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The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F6B12-9412-4FFA-B267-FC2215B18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04" y="1846235"/>
            <a:ext cx="6446520" cy="3263503"/>
          </a:xfrm>
        </p:spPr>
        <p:txBody>
          <a:bodyPr>
            <a:normAutofit lnSpcReduction="10000"/>
          </a:bodyPr>
          <a:lstStyle/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Major go-to websites for horse shoppers- </a:t>
            </a:r>
            <a:r>
              <a:rPr lang="en-US" sz="1500" dirty="0" err="1">
                <a:latin typeface="HGMaruGothicMPRO" panose="020F0600000000000000" pitchFamily="34" charset="-128"/>
                <a:ea typeface="HGMaruGothicMPRO" panose="020F0600000000000000" pitchFamily="34" charset="-128"/>
              </a:rPr>
              <a:t>EquineNow</a:t>
            </a:r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, </a:t>
            </a:r>
            <a:r>
              <a:rPr lang="en-US" sz="1500" dirty="0" err="1">
                <a:latin typeface="HGMaruGothicMPRO" panose="020F0600000000000000" pitchFamily="34" charset="-128"/>
                <a:ea typeface="HGMaruGothicMPRO" panose="020F0600000000000000" pitchFamily="34" charset="-128"/>
              </a:rPr>
              <a:t>HorseClicks</a:t>
            </a:r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, </a:t>
            </a:r>
            <a:r>
              <a:rPr lang="en-US" sz="1500" dirty="0" err="1">
                <a:latin typeface="HGMaruGothicMPRO" panose="020F0600000000000000" pitchFamily="34" charset="-128"/>
                <a:ea typeface="HGMaruGothicMPRO" panose="020F0600000000000000" pitchFamily="34" charset="-128"/>
              </a:rPr>
              <a:t>DreamHorse</a:t>
            </a:r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, </a:t>
            </a:r>
            <a:r>
              <a:rPr lang="en-US" sz="1500" dirty="0" err="1">
                <a:latin typeface="HGMaruGothicMPRO" panose="020F0600000000000000" pitchFamily="34" charset="-128"/>
                <a:ea typeface="HGMaruGothicMPRO" panose="020F0600000000000000" pitchFamily="34" charset="-128"/>
              </a:rPr>
              <a:t>NewHorse</a:t>
            </a:r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, </a:t>
            </a:r>
            <a:r>
              <a:rPr lang="en-US" sz="1500" dirty="0" err="1">
                <a:latin typeface="HGMaruGothicMPRO" panose="020F0600000000000000" pitchFamily="34" charset="-128"/>
                <a:ea typeface="HGMaruGothicMPRO" panose="020F0600000000000000" pitchFamily="34" charset="-128"/>
              </a:rPr>
              <a:t>PetFinder</a:t>
            </a:r>
            <a:endParaRPr lang="en-US" sz="1500" dirty="0"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Facebook Groups –location, discipline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Local Groups-pony club, University of Florida Equestrian Team, extreme </a:t>
            </a:r>
            <a:r>
              <a:rPr lang="en-US" sz="1500" dirty="0" err="1">
                <a:latin typeface="HGMaruGothicMPRO" panose="020F0600000000000000" pitchFamily="34" charset="-128"/>
                <a:ea typeface="HGMaruGothicMPRO" panose="020F0600000000000000" pitchFamily="34" charset="-128"/>
              </a:rPr>
              <a:t>trailriders</a:t>
            </a:r>
            <a:endParaRPr lang="en-US" sz="1500" dirty="0">
              <a:latin typeface="HGMaruGothicMPRO" panose="020F0600000000000000" pitchFamily="34" charset="-128"/>
              <a:ea typeface="HGMaruGothicMPRO" panose="020F0600000000000000" pitchFamily="34" charset="-128"/>
            </a:endParaRP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Small Events- hunter paces, non-rated shows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Open House Events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Reach Out- middle and high school programs</a:t>
            </a:r>
          </a:p>
          <a:p>
            <a:r>
              <a:rPr lang="en-US" sz="15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Other ways to handle adoption fees- working off fees saves employment costs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2FCDB8-72B7-1F4A-9A64-190EB06DD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73" y="5240524"/>
            <a:ext cx="1771023" cy="522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74966B-D14F-4612-B6DE-476A5D207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164" y="6270321"/>
            <a:ext cx="1795836" cy="570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7416C-14DA-6A4A-B813-2F07D4626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772" y="6313266"/>
            <a:ext cx="3822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69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147CAF-1EFC-994D-B34F-3FB07E3C716B}"/>
              </a:ext>
            </a:extLst>
          </p:cNvPr>
          <p:cNvSpPr/>
          <p:nvPr/>
        </p:nvSpPr>
        <p:spPr>
          <a:xfrm>
            <a:off x="-1" y="642257"/>
            <a:ext cx="9144001" cy="5497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FA460-9099-4DDB-9FFF-D66E9B525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B7109"/>
                </a:solidFill>
                <a:latin typeface="HGMaruGothicMPRO" panose="020F0600000000000000" pitchFamily="34" charset="-128"/>
                <a:ea typeface="HGMaruGothicMPRO" panose="020F0600000000000000" pitchFamily="34" charset="-128"/>
              </a:rPr>
              <a:t>The Follow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23367-ADAA-43EF-A12A-5CF2AF29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Every horse coming in to Horses Without Humans has found a home for life</a:t>
            </a:r>
          </a:p>
          <a:p>
            <a:r>
              <a:rPr lang="en-US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Returned or Exchanged</a:t>
            </a:r>
          </a:p>
          <a:p>
            <a:r>
              <a:rPr lang="en-US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30 day check</a:t>
            </a:r>
          </a:p>
          <a:p>
            <a:r>
              <a:rPr lang="en-US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Staff available to travel locally to do lessons and help with any issues that may arise</a:t>
            </a:r>
          </a:p>
          <a:p>
            <a:r>
              <a:rPr lang="en-US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KYB Connected- free 1 year membership of online classes and videos for all adopters to learn from at their own pace</a:t>
            </a:r>
          </a:p>
          <a:p>
            <a:r>
              <a:rPr lang="en-US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1 year check</a:t>
            </a:r>
          </a:p>
          <a:p>
            <a:r>
              <a:rPr lang="en-US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We do allow adopters to sell the horse for profits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54CD7-8B55-4847-900C-C9A4EDAF8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73" y="5240524"/>
            <a:ext cx="1771023" cy="522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BA5326-0082-410F-A571-9B67EAD1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164" y="6277014"/>
            <a:ext cx="1795836" cy="570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C5EB11-B473-854D-9DBA-62B2D818D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772" y="6313266"/>
            <a:ext cx="3822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12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40" y="1629123"/>
            <a:ext cx="3448665" cy="3459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1" y="1668451"/>
            <a:ext cx="3822700" cy="119099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02419" y="2243126"/>
            <a:ext cx="1022556" cy="442451"/>
          </a:xfrm>
          <a:prstGeom prst="ellipse">
            <a:avLst/>
          </a:prstGeom>
          <a:noFill/>
          <a:ln>
            <a:solidFill>
              <a:srgbClr val="FD5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20934" y="4189914"/>
            <a:ext cx="1995948" cy="462116"/>
          </a:xfrm>
          <a:prstGeom prst="ellipse">
            <a:avLst/>
          </a:prstGeom>
          <a:noFill/>
          <a:ln>
            <a:solidFill>
              <a:srgbClr val="FD5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6411" y="3272036"/>
            <a:ext cx="37952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Select “Chat” at the bottom of </a:t>
            </a:r>
            <a:b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your screen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2">
                    <a:lumMod val="65000"/>
                    <a:lumOff val="3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 the chat window, select “All panelists and attendees” to share your message with everyone in attendance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D40F5C-88A7-724A-8866-7ED21F150C89}"/>
              </a:ext>
            </a:extLst>
          </p:cNvPr>
          <p:cNvSpPr txBox="1"/>
          <p:nvPr/>
        </p:nvSpPr>
        <p:spPr>
          <a:xfrm>
            <a:off x="0" y="79217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E6300"/>
                </a:solidFill>
                <a:latin typeface="Museo Sans 700" panose="02000000000000000000" pitchFamily="2" charset="77"/>
                <a:ea typeface="Helvetica Neue" charset="0"/>
                <a:cs typeface="Helvetica Neue" charset="0"/>
              </a:rPr>
              <a:t>How to Chat</a:t>
            </a:r>
            <a:endParaRPr lang="en-US" sz="2000" b="1" dirty="0">
              <a:solidFill>
                <a:srgbClr val="FE6300"/>
              </a:solidFill>
              <a:latin typeface="Museo Sans 700" panose="02000000000000000000" pitchFamily="2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06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horse sticking its head out the window&#10;&#10;Description generated with very high confidence">
            <a:extLst>
              <a:ext uri="{FF2B5EF4-FFF2-40B4-BE49-F238E27FC236}">
                <a16:creationId xmlns:a16="http://schemas.microsoft.com/office/drawing/2014/main" id="{771A0525-1379-48DF-B07C-269251D48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6621"/>
          <a:stretch/>
        </p:blipFill>
        <p:spPr>
          <a:xfrm>
            <a:off x="451655" y="1796801"/>
            <a:ext cx="3715231" cy="3682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0BBB3C-25FC-6241-B73F-E2656E36084E}"/>
              </a:ext>
            </a:extLst>
          </p:cNvPr>
          <p:cNvSpPr txBox="1"/>
          <p:nvPr/>
        </p:nvSpPr>
        <p:spPr>
          <a:xfrm>
            <a:off x="4514647" y="1796801"/>
            <a:ext cx="430866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E63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Register now! </a:t>
            </a:r>
          </a:p>
          <a:p>
            <a:r>
              <a:rPr lang="en-US" sz="3200" dirty="0">
                <a:solidFill>
                  <a:srgbClr val="FE63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ASPCApro.org/</a:t>
            </a:r>
            <a:r>
              <a:rPr lang="en-US" sz="3200" dirty="0" err="1">
                <a:solidFill>
                  <a:srgbClr val="FE63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hahh</a:t>
            </a:r>
            <a:endParaRPr lang="en-US" sz="3600" dirty="0">
              <a:solidFill>
                <a:srgbClr val="FE63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$150k in prizes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Inclusion on MyRightHorse.com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Free microchips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Free vaccines</a:t>
            </a:r>
          </a:p>
        </p:txBody>
      </p:sp>
    </p:spTree>
    <p:extLst>
      <p:ext uri="{BB962C8B-B14F-4D97-AF65-F5344CB8AC3E}">
        <p14:creationId xmlns:p14="http://schemas.microsoft.com/office/powerpoint/2010/main" val="2168512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39B4F7-47DE-0342-9231-F3D644B5E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85"/>
          <a:stretch/>
        </p:blipFill>
        <p:spPr>
          <a:xfrm>
            <a:off x="3954250" y="556561"/>
            <a:ext cx="5074003" cy="4212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D1D37-3973-1C49-AE6D-05143823855E}"/>
              </a:ext>
            </a:extLst>
          </p:cNvPr>
          <p:cNvSpPr txBox="1"/>
          <p:nvPr/>
        </p:nvSpPr>
        <p:spPr>
          <a:xfrm>
            <a:off x="756589" y="2940457"/>
            <a:ext cx="3923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  <a:lumOff val="25000"/>
                  </a:schemeClr>
                </a:solidFill>
                <a:latin typeface="Museo Sans 700" panose="02000000000000000000" pitchFamily="2" charset="77"/>
                <a:ea typeface="Helvetica Neue" charset="0"/>
                <a:cs typeface="Helvetica Neue" charset="0"/>
              </a:rPr>
              <a:t>Questions?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AF6CDF-D5D9-1E4E-940F-740318490833}"/>
              </a:ext>
            </a:extLst>
          </p:cNvPr>
          <p:cNvSpPr/>
          <p:nvPr/>
        </p:nvSpPr>
        <p:spPr bwMode="auto">
          <a:xfrm>
            <a:off x="4340508" y="4988691"/>
            <a:ext cx="4409955" cy="474562"/>
          </a:xfrm>
          <a:prstGeom prst="rect">
            <a:avLst/>
          </a:prstGeom>
          <a:solidFill>
            <a:srgbClr val="FE6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23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useo Sans 900" panose="02000000000000000000" pitchFamily="2" charset="77"/>
              </a:rPr>
              <a:t>  Join! </a:t>
            </a:r>
            <a:r>
              <a:rPr kumimoji="0" lang="en-US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Museo Sans 900" panose="02000000000000000000" pitchFamily="2" charset="77"/>
              </a:rPr>
              <a:t>ASPCApro.org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useo Sans 900" panose="02000000000000000000" pitchFamily="2" charset="77"/>
              </a:rPr>
              <a:t>/</a:t>
            </a:r>
            <a:r>
              <a:rPr kumimoji="0" lang="en-US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Museo Sans 900" panose="02000000000000000000" pitchFamily="2" charset="77"/>
              </a:rPr>
              <a:t>HaHH</a:t>
            </a:r>
            <a:endParaRPr kumimoji="0" lang="en-US" sz="24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useo Sans 9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0280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05746" y="4829712"/>
            <a:ext cx="26561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Helvetica Neue" charset="0"/>
                <a:ea typeface="Helvetica Neue" charset="0"/>
                <a:cs typeface="Helvetica Neue" charset="0"/>
              </a:rPr>
              <a:t>Tinia</a:t>
            </a:r>
            <a:r>
              <a:rPr lang="en-US" sz="2000" b="1" dirty="0">
                <a:latin typeface="Helvetica Neue" charset="0"/>
                <a:ea typeface="Helvetica Neue" charset="0"/>
                <a:cs typeface="Helvetica Neue" charset="0"/>
              </a:rPr>
              <a:t> Creamer</a:t>
            </a:r>
          </a:p>
          <a:p>
            <a:r>
              <a:rPr lang="en-US" sz="1600" dirty="0"/>
              <a:t>Founder and President,</a:t>
            </a:r>
          </a:p>
          <a:p>
            <a:r>
              <a:rPr lang="en-US" sz="1600" dirty="0"/>
              <a:t>Heart of Phoenix Equine Rescue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0CC0D-5EF2-43F7-A3BF-E09CC60A9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05" y="1483298"/>
            <a:ext cx="2070010" cy="3102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73F59-1BAE-407A-8C9C-0A5A966E4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862" y="1563179"/>
            <a:ext cx="2020274" cy="3030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CEC94B-C440-47D2-89D3-0D6668E60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683" y="1536377"/>
            <a:ext cx="2070010" cy="3105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EF4AA8-7D97-44AE-9EEB-C3FD5AC4B88A}"/>
              </a:ext>
            </a:extLst>
          </p:cNvPr>
          <p:cNvSpPr txBox="1"/>
          <p:nvPr/>
        </p:nvSpPr>
        <p:spPr>
          <a:xfrm>
            <a:off x="3450567" y="4814426"/>
            <a:ext cx="26561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 Neue" charset="0"/>
                <a:ea typeface="Helvetica Neue" charset="0"/>
                <a:cs typeface="Helvetica Neue" charset="0"/>
              </a:rPr>
              <a:t>Shea Hutsenpiller</a:t>
            </a:r>
          </a:p>
          <a:p>
            <a:r>
              <a:rPr lang="en-US" sz="1600" dirty="0"/>
              <a:t>Rescue Director, Hickory Hill Farm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377A0-AE36-4355-8001-42B232F57845}"/>
              </a:ext>
            </a:extLst>
          </p:cNvPr>
          <p:cNvSpPr txBox="1"/>
          <p:nvPr/>
        </p:nvSpPr>
        <p:spPr>
          <a:xfrm>
            <a:off x="6014521" y="4806563"/>
            <a:ext cx="26561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 Neue" charset="0"/>
                <a:ea typeface="Helvetica Neue" charset="0"/>
                <a:cs typeface="Helvetica Neue" charset="0"/>
              </a:rPr>
              <a:t>Yvonne Barteau</a:t>
            </a:r>
          </a:p>
          <a:p>
            <a:r>
              <a:rPr lang="en-US" sz="1600" dirty="0"/>
              <a:t>Founder, </a:t>
            </a:r>
          </a:p>
          <a:p>
            <a:r>
              <a:rPr lang="en-US" sz="1600" dirty="0"/>
              <a:t>Horses without Humans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420726-CF29-704C-AAB4-6E65E19FDB19}"/>
              </a:ext>
            </a:extLst>
          </p:cNvPr>
          <p:cNvSpPr txBox="1"/>
          <p:nvPr/>
        </p:nvSpPr>
        <p:spPr>
          <a:xfrm>
            <a:off x="0" y="79217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E6300"/>
                </a:solidFill>
                <a:latin typeface="Museo Sans 700" panose="02000000000000000000" pitchFamily="2" charset="77"/>
                <a:ea typeface="Helvetica Neue" charset="0"/>
                <a:cs typeface="Helvetica Neue" charset="0"/>
              </a:rPr>
              <a:t>How to Home Horses in Transition</a:t>
            </a:r>
            <a:endParaRPr lang="en-US" sz="2000" b="1" dirty="0">
              <a:solidFill>
                <a:srgbClr val="FE6300"/>
              </a:solidFill>
              <a:latin typeface="Museo Sans 700" panose="02000000000000000000" pitchFamily="2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65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99138"/>
            <a:ext cx="7772400" cy="1134208"/>
          </a:xfrm>
        </p:spPr>
        <p:txBody>
          <a:bodyPr/>
          <a:lstStyle/>
          <a:p>
            <a:r>
              <a:rPr lang="en-CA" dirty="0"/>
              <a:t>Creative Strategies </a:t>
            </a:r>
            <a:br>
              <a:rPr lang="en-CA" dirty="0"/>
            </a:br>
            <a:r>
              <a:rPr lang="en-CA" dirty="0"/>
              <a:t>for Increasing </a:t>
            </a:r>
            <a:br>
              <a:rPr lang="en-CA" dirty="0"/>
            </a:br>
            <a:r>
              <a:rPr lang="en-CA" dirty="0"/>
              <a:t>Adoption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  <a:p>
            <a:r>
              <a:rPr lang="en-CA" dirty="0"/>
              <a:t>                     Tinia Creamer </a:t>
            </a:r>
          </a:p>
          <a:p>
            <a:r>
              <a:rPr lang="en-CA" dirty="0"/>
              <a:t>Heart of Phoenix Equine Rescue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99" y="3354267"/>
            <a:ext cx="1273058" cy="994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083" y="760573"/>
            <a:ext cx="3145033" cy="50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00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253" y="589085"/>
            <a:ext cx="7772400" cy="1301261"/>
          </a:xfrm>
        </p:spPr>
        <p:txBody>
          <a:bodyPr/>
          <a:lstStyle/>
          <a:p>
            <a:r>
              <a:rPr lang="en-CA" dirty="0"/>
              <a:t>Our Challenges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57" y="500321"/>
            <a:ext cx="2648734" cy="372375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916" y="2092570"/>
            <a:ext cx="5282842" cy="289266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CA" sz="2000" dirty="0"/>
              <a:t>Operating as an all volunteer organization</a:t>
            </a:r>
          </a:p>
          <a:p>
            <a:pPr marL="457200" indent="-457200">
              <a:buAutoNum type="arabicPeriod"/>
            </a:pPr>
            <a:r>
              <a:rPr lang="en-CA" sz="2000" dirty="0"/>
              <a:t>Based in the nation’s poorest region</a:t>
            </a:r>
          </a:p>
          <a:p>
            <a:pPr marL="457200" indent="-457200">
              <a:buAutoNum type="arabicPeriod"/>
            </a:pPr>
            <a:r>
              <a:rPr lang="en-CA" sz="2000" dirty="0"/>
              <a:t>Most horses come in without training and with low BCS</a:t>
            </a:r>
          </a:p>
          <a:p>
            <a:pPr marL="457200" indent="-457200">
              <a:buFont typeface="Times" pitchFamily="29" charset="0"/>
              <a:buAutoNum type="arabicPeriod"/>
            </a:pPr>
            <a:r>
              <a:rPr lang="en-CA" sz="2000" dirty="0"/>
              <a:t>Most adoptions take place far outside of our local area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81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213338"/>
            <a:ext cx="4888524" cy="3859823"/>
          </a:xfrm>
        </p:spPr>
        <p:txBody>
          <a:bodyPr/>
          <a:lstStyle/>
          <a:p>
            <a:r>
              <a:rPr lang="en-CA" dirty="0"/>
              <a:t>How Heart of Phoenix Facilitates </a:t>
            </a:r>
            <a:br>
              <a:rPr lang="en-CA" dirty="0"/>
            </a:br>
            <a:r>
              <a:rPr lang="en-CA" dirty="0"/>
              <a:t>Adoptions despite Challenges:</a:t>
            </a:r>
            <a:br>
              <a:rPr lang="en-CA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19" y="1818882"/>
            <a:ext cx="2648734" cy="264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67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5946"/>
            <a:ext cx="7772400" cy="659423"/>
          </a:xfrm>
        </p:spPr>
        <p:txBody>
          <a:bodyPr/>
          <a:lstStyle/>
          <a:p>
            <a:r>
              <a:rPr lang="en-CA" sz="3600" dirty="0"/>
              <a:t>Foster Homes Increase Adoption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50831"/>
            <a:ext cx="5697415" cy="2778369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CA" dirty="0"/>
              <a:t>Vastly increase exposure of adoptable horses</a:t>
            </a:r>
          </a:p>
          <a:p>
            <a:pPr marL="457200" indent="-457200">
              <a:buAutoNum type="arabicPeriod"/>
            </a:pPr>
            <a:r>
              <a:rPr lang="en-CA" dirty="0"/>
              <a:t>Increase knowledge about individual horses</a:t>
            </a:r>
          </a:p>
          <a:p>
            <a:pPr marL="457200" indent="-457200">
              <a:buAutoNum type="arabicPeriod"/>
            </a:pPr>
            <a:r>
              <a:rPr lang="en-CA" dirty="0"/>
              <a:t>Create more faith in the equine communities around  your organization in the quality of the horses for adoption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47" y="1838571"/>
            <a:ext cx="2095866" cy="37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47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0793"/>
            <a:ext cx="7772400" cy="662353"/>
          </a:xfrm>
        </p:spPr>
        <p:txBody>
          <a:bodyPr/>
          <a:lstStyle/>
          <a:p>
            <a:r>
              <a:rPr lang="en-CA" dirty="0"/>
              <a:t>    Training Partnerships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95853"/>
            <a:ext cx="4400551" cy="396533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CA" sz="1800" dirty="0"/>
              <a:t>Create value in many ways to the adoptable horses</a:t>
            </a:r>
          </a:p>
          <a:p>
            <a:pPr marL="457200" indent="-457200">
              <a:buAutoNum type="arabicPeriod"/>
            </a:pPr>
            <a:r>
              <a:rPr lang="en-CA" sz="1800" dirty="0"/>
              <a:t>Expand the adoption pool tremendously </a:t>
            </a:r>
          </a:p>
          <a:p>
            <a:pPr marL="457200" indent="-457200">
              <a:buAutoNum type="arabicPeriod"/>
            </a:pPr>
            <a:r>
              <a:rPr lang="en-CA" sz="1800" dirty="0"/>
              <a:t>Close the divide that can exist within the industry and rescue groups</a:t>
            </a:r>
          </a:p>
          <a:p>
            <a:pPr marL="457200" indent="-457200">
              <a:buAutoNum type="arabicPeriod"/>
            </a:pPr>
            <a:r>
              <a:rPr lang="en-CA" sz="1800" dirty="0"/>
              <a:t>Create a re-homing base beyond adoption</a:t>
            </a:r>
          </a:p>
          <a:p>
            <a:pPr marL="457200" indent="-457200">
              <a:buAutoNum type="arabicPeriod"/>
            </a:pPr>
            <a:r>
              <a:rPr lang="en-CA" sz="1800" dirty="0"/>
              <a:t>Consider a </a:t>
            </a:r>
            <a:r>
              <a:rPr lang="en-CA" sz="1800"/>
              <a:t>trainer challenge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627" t="20766" r="104397" b="25558"/>
          <a:stretch/>
        </p:blipFill>
        <p:spPr>
          <a:xfrm>
            <a:off x="3125391" y="1995853"/>
            <a:ext cx="2870963" cy="2760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5" y="1696915"/>
            <a:ext cx="2954215" cy="44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099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ASPC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B6E8F"/>
      </a:accent1>
      <a:accent2>
        <a:srgbClr val="F5A01A"/>
      </a:accent2>
      <a:accent3>
        <a:srgbClr val="B6B8BA"/>
      </a:accent3>
      <a:accent4>
        <a:srgbClr val="8CC63F"/>
      </a:accent4>
      <a:accent5>
        <a:srgbClr val="79BDE8"/>
      </a:accent5>
      <a:accent6>
        <a:srgbClr val="272425"/>
      </a:accent6>
      <a:hlink>
        <a:srgbClr val="3B6E8F"/>
      </a:hlink>
      <a:folHlink>
        <a:srgbClr val="79BDE8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9" charset="0"/>
            <a:ea typeface="ＭＳ Ｐゴシック" pitchFamily="29" charset="-128"/>
            <a:cs typeface="ＭＳ Ｐゴシック" pitchFamily="29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PCA-pro-ppt-template-2018.potx" id="{A0F35368-3062-4232-B0E0-255AC35DBB1E}" vid="{09952C05-22D1-446C-A332-93BBDF7EE7BF}"/>
    </a:ext>
  </a:extLst>
</a:theme>
</file>

<file path=ppt/theme/theme2.xml><?xml version="1.0" encoding="utf-8"?>
<a:theme xmlns:a="http://schemas.openxmlformats.org/drawingml/2006/main" name="View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ASPCA-pro-ppt-template-2018</Template>
  <TotalTime>264</TotalTime>
  <Words>1169</Words>
  <Application>Microsoft Macintosh PowerPoint</Application>
  <PresentationFormat>On-screen Show (4:3)</PresentationFormat>
  <Paragraphs>189</Paragraphs>
  <Slides>31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HGMaruGothicMPRO</vt:lpstr>
      <vt:lpstr>ＭＳ Ｐゴシック</vt:lpstr>
      <vt:lpstr>Arial</vt:lpstr>
      <vt:lpstr>Calibri</vt:lpstr>
      <vt:lpstr>Century Schoolbook</vt:lpstr>
      <vt:lpstr>Courier New</vt:lpstr>
      <vt:lpstr>Helvetica Neue</vt:lpstr>
      <vt:lpstr>Helvetica Neue Light</vt:lpstr>
      <vt:lpstr>Museo Sans 500</vt:lpstr>
      <vt:lpstr>Museo Sans 700</vt:lpstr>
      <vt:lpstr>Museo Sans 900</vt:lpstr>
      <vt:lpstr>Museo Slab 500</vt:lpstr>
      <vt:lpstr>Rockwell</vt:lpstr>
      <vt:lpstr>StarSymbol</vt:lpstr>
      <vt:lpstr>Times</vt:lpstr>
      <vt:lpstr>Wingdings 2</vt:lpstr>
      <vt:lpstr>Blank Presentation</vt:lpstr>
      <vt:lpstr>View</vt:lpstr>
      <vt:lpstr>PowerPoint Presentation</vt:lpstr>
      <vt:lpstr>PowerPoint Presentation</vt:lpstr>
      <vt:lpstr>PowerPoint Presentation</vt:lpstr>
      <vt:lpstr>PowerPoint Presentation</vt:lpstr>
      <vt:lpstr>Creative Strategies  for Increasing  Adoption</vt:lpstr>
      <vt:lpstr>Our Challenges</vt:lpstr>
      <vt:lpstr>How Heart of Phoenix Facilitates  Adoptions despite Challenges: </vt:lpstr>
      <vt:lpstr>Foster Homes Increase Adoption</vt:lpstr>
      <vt:lpstr>    Training Partnerships</vt:lpstr>
      <vt:lpstr>    Speak often about the Benefits      of Adoption</vt:lpstr>
      <vt:lpstr>We are Relevant to Everyone</vt:lpstr>
      <vt:lpstr>Home Horses without Rescue</vt:lpstr>
      <vt:lpstr>Celebrating Adoption</vt:lpstr>
      <vt:lpstr>We steer away from. . 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Implementing the changes we wish to see in the equine welfare industry. </vt:lpstr>
      <vt:lpstr>Founder: Yvonne Barteau</vt:lpstr>
      <vt:lpstr>PowerPoint Presentation</vt:lpstr>
      <vt:lpstr>Our intake process: </vt:lpstr>
      <vt:lpstr>Training</vt:lpstr>
      <vt:lpstr>The Right Match</vt:lpstr>
      <vt:lpstr>The Market</vt:lpstr>
      <vt:lpstr>The Follow Up</vt:lpstr>
      <vt:lpstr>PowerPoint Presentation</vt:lpstr>
      <vt:lpstr>PowerPoint Presentation</vt:lpstr>
    </vt:vector>
  </TitlesOfParts>
  <Company>ASPCA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Furukawa</dc:creator>
  <cp:lastModifiedBy>Brenna Jennings</cp:lastModifiedBy>
  <cp:revision>35</cp:revision>
  <dcterms:created xsi:type="dcterms:W3CDTF">2018-06-12T01:27:50Z</dcterms:created>
  <dcterms:modified xsi:type="dcterms:W3CDTF">2019-02-13T19:25:04Z</dcterms:modified>
</cp:coreProperties>
</file>