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96" r:id="rId2"/>
    <p:sldId id="297" r:id="rId3"/>
    <p:sldId id="298" r:id="rId4"/>
    <p:sldId id="299" r:id="rId5"/>
    <p:sldId id="256" r:id="rId6"/>
    <p:sldId id="259" r:id="rId7"/>
    <p:sldId id="260" r:id="rId8"/>
    <p:sldId id="300" r:id="rId9"/>
    <p:sldId id="261" r:id="rId10"/>
    <p:sldId id="262" r:id="rId11"/>
    <p:sldId id="263" r:id="rId12"/>
    <p:sldId id="264" r:id="rId13"/>
    <p:sldId id="289" r:id="rId14"/>
    <p:sldId id="290" r:id="rId15"/>
    <p:sldId id="291" r:id="rId16"/>
    <p:sldId id="293" r:id="rId17"/>
    <p:sldId id="292" r:id="rId18"/>
    <p:sldId id="294" r:id="rId19"/>
    <p:sldId id="295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6" r:id="rId39"/>
    <p:sldId id="287" r:id="rId40"/>
    <p:sldId id="301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05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323"/>
    <a:srgbClr val="FF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0" autoAdjust="0"/>
    <p:restoredTop sz="94191" autoAdjust="0"/>
  </p:normalViewPr>
  <p:slideViewPr>
    <p:cSldViewPr snapToGrid="0" showGuides="1">
      <p:cViewPr varScale="1">
        <p:scale>
          <a:sx n="111" d="100"/>
          <a:sy n="111" d="100"/>
        </p:scale>
        <p:origin x="1624" y="192"/>
      </p:cViewPr>
      <p:guideLst>
        <p:guide orient="horz" pos="205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EE3C1-9E51-8242-8F25-E2E7DA203B82}" type="datetimeFigureOut">
              <a:rPr lang="en-US" smtClean="0"/>
              <a:pPr/>
              <a:t>2/6/19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1DD37-FD83-FA41-A22B-2BE5CDC9BE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07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8180C-D755-9B46-B91E-25CADE7BACE3}" type="datetimeFigureOut">
              <a:rPr lang="en-US" smtClean="0"/>
              <a:pPr/>
              <a:t>2/6/19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80C95-2177-DA40-8278-5ED8A4E2D8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sym typeface="Arial"/>
              </a:rPr>
              <a:t>4</a:t>
            </a:fld>
            <a:endParaRPr lang="en-US" sz="12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246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199" y="3763433"/>
            <a:ext cx="6767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2263246"/>
            <a:ext cx="676751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76600"/>
            <a:ext cx="6400800" cy="1752600"/>
          </a:xfrm>
        </p:spPr>
        <p:txBody>
          <a:bodyPr/>
          <a:lstStyle>
            <a:lvl1pPr marL="0" indent="0">
              <a:buFont typeface="Times" pitchFamily="29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4722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4722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10169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53169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71718" y="6529519"/>
            <a:ext cx="2043953" cy="328481"/>
            <a:chOff x="71718" y="6529519"/>
            <a:chExt cx="2043953" cy="328481"/>
          </a:xfrm>
        </p:grpSpPr>
        <p:sp>
          <p:nvSpPr>
            <p:cNvPr id="4" name="Rectangle 3"/>
            <p:cNvSpPr/>
            <p:nvPr userDrawn="1"/>
          </p:nvSpPr>
          <p:spPr bwMode="auto">
            <a:xfrm>
              <a:off x="71718" y="6571129"/>
              <a:ext cx="2043953" cy="2868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9" charset="0"/>
                <a:ea typeface="ＭＳ Ｐゴシック" pitchFamily="29" charset="-128"/>
                <a:cs typeface="ＭＳ Ｐゴシック" pitchFamily="29" charset="-128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333375" y="6529519"/>
              <a:ext cx="1520638" cy="24387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05323"/>
          </a:solidFill>
          <a:latin typeface="Museo Slab 500" charset="0"/>
          <a:ea typeface="Museo Slab 500" charset="0"/>
          <a:cs typeface="Museo Slab 500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9pPr>
    </p:titleStyle>
    <p:bodyStyle>
      <a:lvl1pPr marL="274320" indent="-274320" algn="l" rtl="0" eaLnBrk="1" fontAlgn="base" hangingPunct="1">
        <a:spcBef>
          <a:spcPts val="1200"/>
        </a:spcBef>
        <a:spcAft>
          <a:spcPts val="600"/>
        </a:spcAft>
        <a:buFont typeface="Times" pitchFamily="29" charset="0"/>
        <a:buChar char="•"/>
        <a:tabLst>
          <a:tab pos="548640" algn="l"/>
        </a:tabLst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1pPr>
      <a:lvl2pPr marL="365760" indent="0" algn="l" rtl="0" eaLnBrk="1" fontAlgn="base" hangingPunct="1">
        <a:spcBef>
          <a:spcPts val="1200"/>
        </a:spcBef>
        <a:spcAft>
          <a:spcPts val="600"/>
        </a:spcAft>
        <a:buFont typeface="Courier New" panose="02070309020205020404" pitchFamily="49" charset="0"/>
        <a:buChar char="o"/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2pPr>
      <a:lvl3pPr marL="274320" indent="-274320" algn="l" rtl="0" eaLnBrk="1" fontAlgn="base" hangingPunct="1">
        <a:spcBef>
          <a:spcPts val="1200"/>
        </a:spcBef>
        <a:spcAft>
          <a:spcPts val="600"/>
        </a:spcAft>
        <a:buFont typeface="Times" pitchFamily="29" charset="0"/>
        <a:buChar char="•"/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3pPr>
      <a:lvl4pPr marL="274320" indent="-274320" algn="l" rtl="0" eaLnBrk="1" fontAlgn="base" hangingPunct="1">
        <a:spcBef>
          <a:spcPts val="1200"/>
        </a:spcBef>
        <a:spcAft>
          <a:spcPts val="600"/>
        </a:spcAft>
        <a:buFont typeface="Times" pitchFamily="29" charset="0"/>
        <a:buChar char="•"/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4pPr>
      <a:lvl5pPr marL="274320" indent="-274320" algn="l" rtl="0" eaLnBrk="1" fontAlgn="base" hangingPunct="1">
        <a:spcBef>
          <a:spcPts val="1200"/>
        </a:spcBef>
        <a:spcAft>
          <a:spcPts val="600"/>
        </a:spcAft>
        <a:buFont typeface="Times" pitchFamily="29" charset="0"/>
        <a:buChar char="•"/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5pPr>
      <a:lvl6pPr marL="1489075" indent="-115888" algn="l" rtl="0" eaLnBrk="1" fontAlgn="base" hangingPunct="1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6pPr>
      <a:lvl7pPr marL="1946275" indent="-115888" algn="l" rtl="0" eaLnBrk="1" fontAlgn="base" hangingPunct="1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7pPr>
      <a:lvl8pPr marL="2403475" indent="-115888" algn="l" rtl="0" eaLnBrk="1" fontAlgn="base" hangingPunct="1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8pPr>
      <a:lvl9pPr marL="2860675" indent="-115888" algn="l" rtl="0" eaLnBrk="1" fontAlgn="base" hangingPunct="1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61" y="1752992"/>
            <a:ext cx="5034116" cy="37755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267" y="2054940"/>
            <a:ext cx="39230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Enjoy the music! </a:t>
            </a:r>
          </a:p>
          <a:p>
            <a:r>
              <a:rPr lang="en-US" sz="20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The webinar will begin at its scheduled time.</a:t>
            </a:r>
          </a:p>
          <a:p>
            <a:r>
              <a:rPr lang="en-US" sz="20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r>
              <a:rPr lang="en-US" sz="20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Join the webinar using built-in computer audio or dial</a:t>
            </a:r>
          </a:p>
          <a:p>
            <a:r>
              <a:rPr lang="en-US" sz="20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669-900-6833 or </a:t>
            </a:r>
            <a:br>
              <a:rPr lang="en-US" sz="20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0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646-558-8656</a:t>
            </a:r>
          </a:p>
          <a:p>
            <a:endParaRPr lang="en-US" sz="2000" dirty="0">
              <a:solidFill>
                <a:schemeClr val="bg2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Webinar ID: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Helvetica Neue"/>
              </a:rPr>
              <a:t>586-324-720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 Neue"/>
              <a:ea typeface="Helvetica Neue" charset="0"/>
              <a:cs typeface="Helvetica Neue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0C06F9-253F-4371-9398-A5D06A616C68}"/>
              </a:ext>
            </a:extLst>
          </p:cNvPr>
          <p:cNvSpPr txBox="1"/>
          <p:nvPr/>
        </p:nvSpPr>
        <p:spPr>
          <a:xfrm>
            <a:off x="1" y="304298"/>
            <a:ext cx="9143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F5281"/>
                </a:solidFill>
                <a:latin typeface="Helvetica Neue"/>
              </a:rPr>
              <a:t>How to Home Special Needs </a:t>
            </a:r>
          </a:p>
          <a:p>
            <a:pPr algn="ctr"/>
            <a:r>
              <a:rPr lang="en-US" sz="2800" b="1" dirty="0">
                <a:solidFill>
                  <a:srgbClr val="2F5281"/>
                </a:solidFill>
                <a:latin typeface="Helvetica Neue"/>
              </a:rPr>
              <a:t>and </a:t>
            </a:r>
            <a:r>
              <a:rPr lang="en-US" sz="2800" b="1" dirty="0" err="1">
                <a:solidFill>
                  <a:srgbClr val="2F5281"/>
                </a:solidFill>
                <a:latin typeface="Helvetica Neue"/>
              </a:rPr>
              <a:t>Unrideable</a:t>
            </a:r>
            <a:r>
              <a:rPr lang="en-US" sz="2800" b="1" dirty="0">
                <a:solidFill>
                  <a:srgbClr val="2F5281"/>
                </a:solidFill>
                <a:latin typeface="Helvetica Neue"/>
              </a:rPr>
              <a:t> Horses</a:t>
            </a:r>
          </a:p>
          <a:p>
            <a:pPr algn="ctr"/>
            <a:endParaRPr lang="en-US" sz="2800" dirty="0">
              <a:solidFill>
                <a:srgbClr val="2F5281"/>
              </a:solidFill>
              <a:latin typeface="Helvetica Neue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500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B0DF9-21E9-42E6-B899-990935947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Keep Introductions Open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6C0A3-CC27-44CD-8C5D-4522B9AED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0332" y="1896846"/>
            <a:ext cx="4027868" cy="48006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Pre-screen to find out preferences.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Personality is important.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Someone not looking for something very specific may connect with a “special”.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4A4D0B3F-2A45-4055-A505-FEC6231DDE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9" y="1635617"/>
            <a:ext cx="2600043" cy="4134229"/>
          </a:xfrm>
        </p:spPr>
      </p:pic>
    </p:spTree>
    <p:extLst>
      <p:ext uri="{BB962C8B-B14F-4D97-AF65-F5344CB8AC3E}">
        <p14:creationId xmlns:p14="http://schemas.microsoft.com/office/powerpoint/2010/main" val="2406263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4D0C-9EC8-4EBB-BFA9-D1F177AF4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Pre-Adoption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8EC0-C968-415C-A3E8-A2F60B16A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9889" y="1961240"/>
            <a:ext cx="4557254" cy="48006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support may be needed for a prospective adopter of a special needs horse.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 in special need care.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Vet to vet consultation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A510884-0A51-45DD-8E23-96045C1457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43053" y="1484722"/>
            <a:ext cx="2780485" cy="435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17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B34E-78AB-4186-AF8D-BD609AED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Post-adoption Support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3C42C7-A416-43D4-A226-174C6729FA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85" y="1453169"/>
            <a:ext cx="2389342" cy="424771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D8CCE-E46A-4B59-A5E3-8B355D08F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2755" y="2193060"/>
            <a:ext cx="4285445" cy="48006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open to continued support.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Flexibility is key.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Amendments or addendum to contract</a:t>
            </a:r>
          </a:p>
        </p:txBody>
      </p:sp>
    </p:spTree>
    <p:extLst>
      <p:ext uri="{BB962C8B-B14F-4D97-AF65-F5344CB8AC3E}">
        <p14:creationId xmlns:p14="http://schemas.microsoft.com/office/powerpoint/2010/main" val="771052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31615-E657-423B-A337-69EAF65F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Out of the Box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03931-43F6-46CC-BB72-B27DE9E99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235560"/>
            <a:ext cx="4103739" cy="48006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your special needs population.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avenues of support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 the community around you.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BE22E8A-F9CD-48F4-AACF-7D0536F0D2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539" y="1700012"/>
            <a:ext cx="3588578" cy="3712322"/>
          </a:xfrm>
        </p:spPr>
      </p:pic>
    </p:spTree>
    <p:extLst>
      <p:ext uri="{BB962C8B-B14F-4D97-AF65-F5344CB8AC3E}">
        <p14:creationId xmlns:p14="http://schemas.microsoft.com/office/powerpoint/2010/main" val="2504609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F10E7-CAEA-4D3E-9C65-034CFFD2E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SOS- Save Our Seniors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0E7B5-95D8-45B1-8452-C710D07B6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2337082"/>
            <a:ext cx="3993524" cy="48006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RVR wanted to increase adoptions of senior horses.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looked at options in terms of equine and human community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Developed SOS</a:t>
            </a: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A5B403C-FE0C-4958-8856-8BB46A630C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1" y="2337082"/>
            <a:ext cx="4170350" cy="2744654"/>
          </a:xfrm>
        </p:spPr>
      </p:pic>
    </p:spTree>
    <p:extLst>
      <p:ext uri="{BB962C8B-B14F-4D97-AF65-F5344CB8AC3E}">
        <p14:creationId xmlns:p14="http://schemas.microsoft.com/office/powerpoint/2010/main" val="1068656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9A505-E2D7-4A38-8D5C-11A48A8B6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76" y="310169"/>
            <a:ext cx="7955924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SOS – Partner with Lesson/Show Barns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3E214A-7BF5-4C11-B433-F257EBC862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60" y="1484722"/>
            <a:ext cx="3151663" cy="420221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BE146-E147-40ED-9026-85429852F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5939" y="1935482"/>
            <a:ext cx="4404574" cy="48006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horses are great for teaching basic horse care!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Grooming, hoof care, tacking up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 learn, and the seniors enjoy attention and great care.</a:t>
            </a:r>
          </a:p>
        </p:txBody>
      </p:sp>
    </p:spTree>
    <p:extLst>
      <p:ext uri="{BB962C8B-B14F-4D97-AF65-F5344CB8AC3E}">
        <p14:creationId xmlns:p14="http://schemas.microsoft.com/office/powerpoint/2010/main" val="1138565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A76B-C6E6-46D0-AA8C-0B7674A9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39" y="310169"/>
            <a:ext cx="8348522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SOS – Special Rates at Boarding Facilities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5A2AF-2AEF-4B00-8B4F-9A6752AB1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2018" y="2205939"/>
            <a:ext cx="4240162" cy="48006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boarding rates for SOS horses.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care arrangements for SOS owners.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70825C7-A57D-4B63-BB33-3F3C25E7DD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9" y="2071822"/>
            <a:ext cx="4240161" cy="3180122"/>
          </a:xfrm>
        </p:spPr>
      </p:pic>
    </p:spTree>
    <p:extLst>
      <p:ext uri="{BB962C8B-B14F-4D97-AF65-F5344CB8AC3E}">
        <p14:creationId xmlns:p14="http://schemas.microsoft.com/office/powerpoint/2010/main" val="4028066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A27D-1BE3-4041-844E-F2A0AACD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SOS- Group Adoptions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DE3D3-D58F-43C4-8D04-2BD0283B8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035" y="2334727"/>
            <a:ext cx="4344466" cy="48006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First-timers new to horse ownership.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who are able to adopt if costs are shared.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561604-0863-443F-A71E-C4BB41FAD2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01" y="2162062"/>
            <a:ext cx="3419780" cy="2921063"/>
          </a:xfrm>
        </p:spPr>
      </p:pic>
    </p:spTree>
    <p:extLst>
      <p:ext uri="{BB962C8B-B14F-4D97-AF65-F5344CB8AC3E}">
        <p14:creationId xmlns:p14="http://schemas.microsoft.com/office/powerpoint/2010/main" val="1590736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7C14-20CF-4CE3-B6A0-926659715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SOS- Partnering with Senior Citizens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35F88-9F6B-499D-955A-DADF52253B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53" y="2180181"/>
            <a:ext cx="4244940" cy="48006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horses are great for older horse owners.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facilities take care of the hard work of horse ownership. Senior adopters take care of the TLC.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FBEF2E-E223-4710-915A-0E489818C3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99704" y="1738648"/>
            <a:ext cx="3508144" cy="364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88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145C1-9BC3-47E8-964D-009718484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SOS – Making a Difference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3B1C0B-0048-48A6-8A4D-AD272B5F3C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8" y="2226469"/>
            <a:ext cx="4213363" cy="302835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C647-D899-4691-A82F-7D41EF011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373364"/>
            <a:ext cx="3810000" cy="48006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Begun in 2017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Senior horses placed in 2 years</a:t>
            </a:r>
          </a:p>
        </p:txBody>
      </p:sp>
    </p:spTree>
    <p:extLst>
      <p:ext uri="{BB962C8B-B14F-4D97-AF65-F5344CB8AC3E}">
        <p14:creationId xmlns:p14="http://schemas.microsoft.com/office/powerpoint/2010/main" val="2539877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4466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How to Adjust Your Audio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49" y="1687670"/>
            <a:ext cx="24511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49" y="3552312"/>
            <a:ext cx="6184900" cy="1346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1819" y="1687670"/>
            <a:ext cx="3401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Select “Audio Settings” at the bottom of your screen.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Choose whether you’ll join using computer audio or your telephone. We recommend computer audio.</a:t>
            </a:r>
          </a:p>
        </p:txBody>
      </p:sp>
      <p:sp>
        <p:nvSpPr>
          <p:cNvPr id="11" name="Oval 10"/>
          <p:cNvSpPr/>
          <p:nvPr/>
        </p:nvSpPr>
        <p:spPr>
          <a:xfrm>
            <a:off x="5368412" y="2192591"/>
            <a:ext cx="1386348" cy="625786"/>
          </a:xfrm>
          <a:prstGeom prst="ellipse">
            <a:avLst/>
          </a:prstGeom>
          <a:noFill/>
          <a:ln>
            <a:solidFill>
              <a:srgbClr val="FD5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38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9" y="408608"/>
            <a:ext cx="8886895" cy="568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00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67" y="552174"/>
            <a:ext cx="8340216" cy="570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42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08" y="463825"/>
            <a:ext cx="8725940" cy="578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91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47" y="530087"/>
            <a:ext cx="8508310" cy="54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45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1" y="353391"/>
            <a:ext cx="8522447" cy="57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48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25" y="364436"/>
            <a:ext cx="8537753" cy="56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04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97" y="585305"/>
            <a:ext cx="8684547" cy="54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51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09" y="298173"/>
            <a:ext cx="8386135" cy="553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99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42" y="353391"/>
            <a:ext cx="8768410" cy="55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19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28" y="530087"/>
            <a:ext cx="8429245" cy="55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35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4466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How to Chat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40" y="1293455"/>
            <a:ext cx="3448665" cy="3459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1" y="1332783"/>
            <a:ext cx="3822700" cy="119099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02419" y="1907458"/>
            <a:ext cx="1022556" cy="442451"/>
          </a:xfrm>
          <a:prstGeom prst="ellipse">
            <a:avLst/>
          </a:prstGeom>
          <a:noFill/>
          <a:ln>
            <a:solidFill>
              <a:srgbClr val="FD5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20934" y="3854246"/>
            <a:ext cx="1995948" cy="462116"/>
          </a:xfrm>
          <a:prstGeom prst="ellipse">
            <a:avLst/>
          </a:prstGeom>
          <a:noFill/>
          <a:ln>
            <a:solidFill>
              <a:srgbClr val="FD5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6411" y="2936368"/>
            <a:ext cx="3795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Select “Chat” at the bottom of </a:t>
            </a:r>
            <a:br>
              <a:rPr lang="en-US" sz="16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6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your screen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 the chat window, select “All panelists and attendees” to share your message with everyone in attendance</a:t>
            </a:r>
          </a:p>
        </p:txBody>
      </p:sp>
    </p:spTree>
    <p:extLst>
      <p:ext uri="{BB962C8B-B14F-4D97-AF65-F5344CB8AC3E}">
        <p14:creationId xmlns:p14="http://schemas.microsoft.com/office/powerpoint/2010/main" val="1345506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77" y="552174"/>
            <a:ext cx="8628753" cy="552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18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21" y="574261"/>
            <a:ext cx="8474721" cy="54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37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57" y="541131"/>
            <a:ext cx="8773396" cy="5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03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18" y="596348"/>
            <a:ext cx="8548756" cy="55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84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83" y="419652"/>
            <a:ext cx="8452577" cy="554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75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91" y="298173"/>
            <a:ext cx="8637231" cy="5681379"/>
          </a:xfrm>
          <a:prstGeom prst="rect">
            <a:avLst/>
          </a:prstGeom>
        </p:spPr>
      </p:pic>
      <p:pic>
        <p:nvPicPr>
          <p:cNvPr id="5" name="This Old Horse Answer the call-MPEG-4 .mp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7848" y="1369390"/>
            <a:ext cx="6623630" cy="451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0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40" y="375477"/>
            <a:ext cx="8681107" cy="565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17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0" y="375478"/>
            <a:ext cx="8807928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97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9717D-8485-478C-9135-5DC8A9BC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7996" y="640080"/>
            <a:ext cx="4705943" cy="4018341"/>
          </a:xfrm>
          <a:noFill/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3F1921-57D9-4A6E-B2DC-E695740E2D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7996" y="4796852"/>
            <a:ext cx="4705943" cy="1421068"/>
          </a:xfrm>
          <a:noFill/>
        </p:spPr>
        <p:txBody>
          <a:bodyPr>
            <a:normAutofit/>
          </a:bodyPr>
          <a:lstStyle/>
          <a:p>
            <a:r>
              <a:rPr lang="en-US" dirty="0"/>
              <a:t>Type them into chat.</a:t>
            </a:r>
          </a:p>
          <a:p>
            <a:r>
              <a:rPr lang="en-US" dirty="0"/>
              <a:t>Please make sure to select “All Panelists and Attendees”</a:t>
            </a:r>
          </a:p>
        </p:txBody>
      </p:sp>
      <p:pic>
        <p:nvPicPr>
          <p:cNvPr id="5" name="Picture 4" descr="A close up of a horse&#10;&#10;Description generated with very high confidence">
            <a:extLst>
              <a:ext uri="{FF2B5EF4-FFF2-40B4-BE49-F238E27FC236}">
                <a16:creationId xmlns:a16="http://schemas.microsoft.com/office/drawing/2014/main" id="{726997F8-09FF-4655-A446-7898BEAA4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4" r="19310"/>
          <a:stretch/>
        </p:blipFill>
        <p:spPr>
          <a:xfrm>
            <a:off x="20" y="10"/>
            <a:ext cx="349070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51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CFA7970-437B-421E-B3F9-6ECC13838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138" y="262047"/>
            <a:ext cx="2789568" cy="1136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3779A2-C2F0-4D14-818F-AE37DB832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706" y="2468559"/>
            <a:ext cx="3580988" cy="5804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New Perk for Joining Help a Horse Home</a:t>
            </a:r>
            <a:br>
              <a:rPr lang="en-US" sz="3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Adoption Challenge!</a:t>
            </a:r>
          </a:p>
        </p:txBody>
      </p:sp>
      <p:pic>
        <p:nvPicPr>
          <p:cNvPr id="6" name="Content Placeholder 5" descr="A horse sticking its head out the window&#10;&#10;Description generated with very high confidence">
            <a:extLst>
              <a:ext uri="{FF2B5EF4-FFF2-40B4-BE49-F238E27FC236}">
                <a16:creationId xmlns:a16="http://schemas.microsoft.com/office/drawing/2014/main" id="{771A0525-1379-48DF-B07C-269251D48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299" y="3956777"/>
            <a:ext cx="3990460" cy="26636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2D859-E549-407B-B2FC-7A6AEF1A4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655" y="3429000"/>
            <a:ext cx="3733184" cy="2062869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15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Access to MyRightHorse.com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Over 40,000 users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268,000 page views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b="1" kern="1200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</a:pPr>
            <a:r>
              <a: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Register: aspca.org/</a:t>
            </a:r>
            <a:r>
              <a:rPr lang="en-US" sz="2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hahh</a:t>
            </a:r>
            <a:endParaRPr lang="en-US" sz="2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512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4239491" y="4550021"/>
            <a:ext cx="4401050" cy="1144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</a:rPr>
              <a:t>Nancy Turner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charset="0"/>
              <a:ea typeface="+mn-ea"/>
              <a:cs typeface="+mn-cs"/>
            </a:endParaRP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000" dirty="0">
                <a:latin typeface="Helvetica Neue" charset="0"/>
              </a:rPr>
              <a:t>President and Founder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</a:rPr>
              <a:t>This Old Horse, Inc.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9491" y="1894565"/>
            <a:ext cx="33250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Helvetica Neue" charset="0"/>
                <a:ea typeface="Helvetica Neue" charset="0"/>
                <a:cs typeface="Helvetica Neue" charset="0"/>
              </a:rPr>
              <a:t>Kelly Ford</a:t>
            </a:r>
          </a:p>
          <a:p>
            <a:r>
              <a:rPr lang="en-US" sz="2000" dirty="0">
                <a:latin typeface="Helvetica Neue"/>
              </a:rPr>
              <a:t>Executive Board Secretary and Spokesperson</a:t>
            </a:r>
          </a:p>
          <a:p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RVR Horse Rescue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294466"/>
            <a:ext cx="8229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F5281"/>
                </a:solidFill>
                <a:latin typeface="Helvetica Neue"/>
              </a:rPr>
              <a:t>How to Home Special Needs </a:t>
            </a:r>
          </a:p>
          <a:p>
            <a:pPr algn="r"/>
            <a:r>
              <a:rPr lang="en-US" sz="2800" b="1" dirty="0">
                <a:solidFill>
                  <a:srgbClr val="2F5281"/>
                </a:solidFill>
                <a:latin typeface="Helvetica Neue"/>
              </a:rPr>
              <a:t>and </a:t>
            </a:r>
            <a:r>
              <a:rPr lang="en-US" sz="2800" b="1" dirty="0" err="1">
                <a:solidFill>
                  <a:srgbClr val="2F5281"/>
                </a:solidFill>
                <a:latin typeface="Helvetica Neue"/>
              </a:rPr>
              <a:t>Unrideable</a:t>
            </a:r>
            <a:r>
              <a:rPr lang="en-US" sz="2800" b="1" dirty="0">
                <a:solidFill>
                  <a:srgbClr val="2F5281"/>
                </a:solidFill>
                <a:latin typeface="Helvetica Neue"/>
              </a:rPr>
              <a:t> Horses</a:t>
            </a:r>
          </a:p>
          <a:p>
            <a:pPr algn="r"/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B5A149-E2F9-43DD-AEC7-378A2F942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721" y="1522891"/>
            <a:ext cx="1984664" cy="1984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85D8C1-D858-4724-9253-2BE380F81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721" y="3854111"/>
            <a:ext cx="19812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65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9717D-8485-478C-9135-5DC8A9BC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7996" y="640080"/>
            <a:ext cx="4705943" cy="4018341"/>
          </a:xfrm>
          <a:noFill/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3F1921-57D9-4A6E-B2DC-E695740E2D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7996" y="4796852"/>
            <a:ext cx="4705943" cy="1421068"/>
          </a:xfrm>
          <a:noFill/>
        </p:spPr>
        <p:txBody>
          <a:bodyPr>
            <a:normAutofit/>
          </a:bodyPr>
          <a:lstStyle/>
          <a:p>
            <a:r>
              <a:rPr lang="en-US" dirty="0"/>
              <a:t>Type them into chat.</a:t>
            </a:r>
          </a:p>
          <a:p>
            <a:r>
              <a:rPr lang="en-US" dirty="0"/>
              <a:t>Please make sure to select “All Panelists and Attendees”</a:t>
            </a:r>
          </a:p>
        </p:txBody>
      </p:sp>
      <p:pic>
        <p:nvPicPr>
          <p:cNvPr id="5" name="Picture 4" descr="A close up of a horse&#10;&#10;Description generated with very high confidence">
            <a:extLst>
              <a:ext uri="{FF2B5EF4-FFF2-40B4-BE49-F238E27FC236}">
                <a16:creationId xmlns:a16="http://schemas.microsoft.com/office/drawing/2014/main" id="{726997F8-09FF-4655-A446-7898BEAA4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4" r="19310"/>
          <a:stretch/>
        </p:blipFill>
        <p:spPr>
          <a:xfrm>
            <a:off x="20" y="10"/>
            <a:ext cx="349070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29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F670F4D-DD52-4288-B61C-1A8061B4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310169"/>
            <a:ext cx="8488680" cy="11430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RVR Horse Rescue Special Needs Adoption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85A4ABB-2B45-4B79-9DBD-C06EEE1EB4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4092" y="2125266"/>
            <a:ext cx="2546825" cy="296291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4222C3-563D-4D59-AD2D-2FDC16AB9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9425" y="1747231"/>
            <a:ext cx="4160520" cy="48006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Riverview, FL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501c3 in 2011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All-volunteer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Specialize in extreme cases of neglect, abuse and injury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intake 38 equines per year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25 adoptions per year</a:t>
            </a:r>
          </a:p>
          <a:p>
            <a:pPr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907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4E5C-FAAB-4EED-B246-9F2322632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Promotion, promotion, promotion!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68F03-957A-4F13-93E1-32BCEDF84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3059" y="2283212"/>
            <a:ext cx="4572000" cy="48006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needs equines featured as often as regular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adoptables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articles, blog posts, Facebook posts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7BD7A98-335C-4B6A-A22B-6505477328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9833" y="1970408"/>
            <a:ext cx="3345650" cy="338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97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EBBB3-ED50-409E-9FB1-656D42292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Sharing with the Public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B9BC69-F15F-46F5-B2A8-45E940D7C5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2233955"/>
            <a:ext cx="3857690" cy="26728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3BB527-2748-4745-9ACF-EEA2DA050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00512" y="2233955"/>
            <a:ext cx="4481848" cy="48006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hide special needs, but showcase abilities, personalities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reasons staff/volunteers love them!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Photos of them interacting with volunteers, guests</a:t>
            </a:r>
          </a:p>
        </p:txBody>
      </p:sp>
    </p:spTree>
    <p:extLst>
      <p:ext uri="{BB962C8B-B14F-4D97-AF65-F5344CB8AC3E}">
        <p14:creationId xmlns:p14="http://schemas.microsoft.com/office/powerpoint/2010/main" val="3628668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5D2C6B0-F25E-4021-8381-7875D51FB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80" y="348806"/>
            <a:ext cx="8007439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Showcase  personality and ability, not just special need.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A7BCC5-990A-495C-81B0-DAF9FFD33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22" y="1491806"/>
            <a:ext cx="4103817" cy="4836428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98BC7D5-B02A-41AB-90F7-8B14367E55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72097" y="1491806"/>
            <a:ext cx="4092900" cy="42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83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1DAD6-CD5E-4CDF-806A-7BCB708C9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Photography is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88799-E52C-4AB0-A3F3-80E2EDF30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276" y="2226469"/>
            <a:ext cx="4184406" cy="48006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a photographer who will donate time to take pictures.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 have to be a professional – hobbyist shutterbugs take great pics, too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phones can take great pictures. Learn how to edit.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31F8D7-8DC2-41F9-9495-CB95751A09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682" y="2226469"/>
            <a:ext cx="3828668" cy="3263504"/>
          </a:xfrm>
        </p:spPr>
      </p:pic>
    </p:spTree>
    <p:extLst>
      <p:ext uri="{BB962C8B-B14F-4D97-AF65-F5344CB8AC3E}">
        <p14:creationId xmlns:p14="http://schemas.microsoft.com/office/powerpoint/2010/main" val="324327374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ASPC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B6E8F"/>
      </a:accent1>
      <a:accent2>
        <a:srgbClr val="F5A01A"/>
      </a:accent2>
      <a:accent3>
        <a:srgbClr val="B6B8BA"/>
      </a:accent3>
      <a:accent4>
        <a:srgbClr val="8CC63F"/>
      </a:accent4>
      <a:accent5>
        <a:srgbClr val="79BDE8"/>
      </a:accent5>
      <a:accent6>
        <a:srgbClr val="272425"/>
      </a:accent6>
      <a:hlink>
        <a:srgbClr val="3B6E8F"/>
      </a:hlink>
      <a:folHlink>
        <a:srgbClr val="79BDE8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SPCA-pro-ppt-template-2018.potx" id="{A0F35368-3062-4232-B0E0-255AC35DBB1E}" vid="{09952C05-22D1-446C-A332-93BBDF7EE7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ASPCA-pro-ppt-template-2018</Template>
  <TotalTime>1348</TotalTime>
  <Words>554</Words>
  <Application>Microsoft Macintosh PowerPoint</Application>
  <PresentationFormat>On-screen Show (4:3)</PresentationFormat>
  <Paragraphs>92</Paragraphs>
  <Slides>40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ＭＳ Ｐゴシック</vt:lpstr>
      <vt:lpstr>Arial</vt:lpstr>
      <vt:lpstr>Calibri</vt:lpstr>
      <vt:lpstr>Calibri Light</vt:lpstr>
      <vt:lpstr>Courier New</vt:lpstr>
      <vt:lpstr>Helvetica Neue</vt:lpstr>
      <vt:lpstr>Museo Slab 500</vt:lpstr>
      <vt:lpstr>Times</vt:lpstr>
      <vt:lpstr>Blank Presentation</vt:lpstr>
      <vt:lpstr>PowerPoint Presentation</vt:lpstr>
      <vt:lpstr>PowerPoint Presentation</vt:lpstr>
      <vt:lpstr>PowerPoint Presentation</vt:lpstr>
      <vt:lpstr>PowerPoint Presentation</vt:lpstr>
      <vt:lpstr>RVR Horse Rescue Special Needs Adoption</vt:lpstr>
      <vt:lpstr>Promotion, promotion, promotion!</vt:lpstr>
      <vt:lpstr>Sharing with the Public</vt:lpstr>
      <vt:lpstr>Showcase  personality and ability, not just special need.</vt:lpstr>
      <vt:lpstr>Photography is important</vt:lpstr>
      <vt:lpstr>Keep Introductions Open</vt:lpstr>
      <vt:lpstr>Pre-Adoption Preparation</vt:lpstr>
      <vt:lpstr>Post-adoption Support</vt:lpstr>
      <vt:lpstr>Out of the Box Thinking</vt:lpstr>
      <vt:lpstr>SOS- Save Our Seniors</vt:lpstr>
      <vt:lpstr>SOS – Partner with Lesson/Show Barns</vt:lpstr>
      <vt:lpstr>SOS – Special Rates at Boarding Facilities</vt:lpstr>
      <vt:lpstr>SOS- Group Adoptions</vt:lpstr>
      <vt:lpstr>SOS- Partnering with Senior Citizens</vt:lpstr>
      <vt:lpstr>SOS – Making a Difference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New Perk for Joining Help a Horse Home Adoption Challenge!</vt:lpstr>
      <vt:lpstr>Questions?</vt:lpstr>
    </vt:vector>
  </TitlesOfParts>
  <Company>ASPCA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Furukawa</dc:creator>
  <cp:lastModifiedBy>Brenna Jennings</cp:lastModifiedBy>
  <cp:revision>30</cp:revision>
  <dcterms:created xsi:type="dcterms:W3CDTF">2018-06-12T01:27:50Z</dcterms:created>
  <dcterms:modified xsi:type="dcterms:W3CDTF">2019-02-06T19:35:02Z</dcterms:modified>
</cp:coreProperties>
</file>