
<file path=[Content_Types].xml><?xml version="1.0" encoding="utf-8"?>
<Types xmlns="http://schemas.openxmlformats.org/package/2006/content-types">
  <Default Extension="xml" ContentType="application/xml"/>
  <Default Extension="jpg" ContentType="image/jpeg"/>
  <Default Extension="jpeg" ContentType="image/jpeg"/>
  <Default Extension="emf" ContentType="image/x-emf"/>
  <Default Extension="xlsx" ContentType="application/vnd.openxmlformats-officedocument.spreadsheetml.sheet"/>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8"/>
  </p:notesMasterIdLst>
  <p:handoutMasterIdLst>
    <p:handoutMasterId r:id="rId29"/>
  </p:handoutMasterIdLst>
  <p:sldIdLst>
    <p:sldId id="292" r:id="rId2"/>
    <p:sldId id="291" r:id="rId3"/>
    <p:sldId id="290" r:id="rId4"/>
    <p:sldId id="293" r:id="rId5"/>
    <p:sldId id="277" r:id="rId6"/>
    <p:sldId id="278" r:id="rId7"/>
    <p:sldId id="279" r:id="rId8"/>
    <p:sldId id="280" r:id="rId9"/>
    <p:sldId id="281" r:id="rId10"/>
    <p:sldId id="282" r:id="rId11"/>
    <p:sldId id="283" r:id="rId12"/>
    <p:sldId id="284" r:id="rId13"/>
    <p:sldId id="285" r:id="rId14"/>
    <p:sldId id="286" r:id="rId15"/>
    <p:sldId id="266" r:id="rId16"/>
    <p:sldId id="267" r:id="rId17"/>
    <p:sldId id="268" r:id="rId18"/>
    <p:sldId id="272" r:id="rId19"/>
    <p:sldId id="274" r:id="rId20"/>
    <p:sldId id="275" r:id="rId21"/>
    <p:sldId id="273" r:id="rId22"/>
    <p:sldId id="276" r:id="rId23"/>
    <p:sldId id="270" r:id="rId24"/>
    <p:sldId id="294" r:id="rId25"/>
    <p:sldId id="295" r:id="rId26"/>
    <p:sldId id="296" r:id="rId27"/>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itchFamily="29" charset="0"/>
        <a:ea typeface="ＭＳ Ｐゴシック" pitchFamily="29" charset="-128"/>
        <a:cs typeface="ＭＳ Ｐゴシック" pitchFamily="29" charset="-128"/>
      </a:defRPr>
    </a:lvl1pPr>
    <a:lvl2pPr marL="457200" algn="l" rtl="0" eaLnBrk="0" fontAlgn="base" hangingPunct="0">
      <a:spcBef>
        <a:spcPct val="0"/>
      </a:spcBef>
      <a:spcAft>
        <a:spcPct val="0"/>
      </a:spcAft>
      <a:defRPr sz="2400" kern="1200">
        <a:solidFill>
          <a:schemeClr val="tx1"/>
        </a:solidFill>
        <a:latin typeface="Arial" pitchFamily="29" charset="0"/>
        <a:ea typeface="ＭＳ Ｐゴシック" pitchFamily="29" charset="-128"/>
        <a:cs typeface="ＭＳ Ｐゴシック" pitchFamily="29" charset="-128"/>
      </a:defRPr>
    </a:lvl2pPr>
    <a:lvl3pPr marL="914400" algn="l" rtl="0" eaLnBrk="0" fontAlgn="base" hangingPunct="0">
      <a:spcBef>
        <a:spcPct val="0"/>
      </a:spcBef>
      <a:spcAft>
        <a:spcPct val="0"/>
      </a:spcAft>
      <a:defRPr sz="2400" kern="1200">
        <a:solidFill>
          <a:schemeClr val="tx1"/>
        </a:solidFill>
        <a:latin typeface="Arial" pitchFamily="29" charset="0"/>
        <a:ea typeface="ＭＳ Ｐゴシック" pitchFamily="29" charset="-128"/>
        <a:cs typeface="ＭＳ Ｐゴシック" pitchFamily="29" charset="-128"/>
      </a:defRPr>
    </a:lvl3pPr>
    <a:lvl4pPr marL="1371600" algn="l" rtl="0" eaLnBrk="0" fontAlgn="base" hangingPunct="0">
      <a:spcBef>
        <a:spcPct val="0"/>
      </a:spcBef>
      <a:spcAft>
        <a:spcPct val="0"/>
      </a:spcAft>
      <a:defRPr sz="2400" kern="1200">
        <a:solidFill>
          <a:schemeClr val="tx1"/>
        </a:solidFill>
        <a:latin typeface="Arial" pitchFamily="29" charset="0"/>
        <a:ea typeface="ＭＳ Ｐゴシック" pitchFamily="29" charset="-128"/>
        <a:cs typeface="ＭＳ Ｐゴシック" pitchFamily="29" charset="-128"/>
      </a:defRPr>
    </a:lvl4pPr>
    <a:lvl5pPr marL="1828800" algn="l" rtl="0" eaLnBrk="0" fontAlgn="base" hangingPunct="0">
      <a:spcBef>
        <a:spcPct val="0"/>
      </a:spcBef>
      <a:spcAft>
        <a:spcPct val="0"/>
      </a:spcAft>
      <a:defRPr sz="2400" kern="1200">
        <a:solidFill>
          <a:schemeClr val="tx1"/>
        </a:solidFill>
        <a:latin typeface="Arial" pitchFamily="29" charset="0"/>
        <a:ea typeface="ＭＳ Ｐゴシック" pitchFamily="29" charset="-128"/>
        <a:cs typeface="ＭＳ Ｐゴシック" pitchFamily="29" charset="-128"/>
      </a:defRPr>
    </a:lvl5pPr>
    <a:lvl6pPr marL="2286000" algn="l" defTabSz="457200" rtl="0" eaLnBrk="1" latinLnBrk="0" hangingPunct="1">
      <a:defRPr sz="2400" kern="1200">
        <a:solidFill>
          <a:schemeClr val="tx1"/>
        </a:solidFill>
        <a:latin typeface="Arial" pitchFamily="29" charset="0"/>
        <a:ea typeface="ＭＳ Ｐゴシック" pitchFamily="29" charset="-128"/>
        <a:cs typeface="ＭＳ Ｐゴシック" pitchFamily="29" charset="-128"/>
      </a:defRPr>
    </a:lvl6pPr>
    <a:lvl7pPr marL="2743200" algn="l" defTabSz="457200" rtl="0" eaLnBrk="1" latinLnBrk="0" hangingPunct="1">
      <a:defRPr sz="2400" kern="1200">
        <a:solidFill>
          <a:schemeClr val="tx1"/>
        </a:solidFill>
        <a:latin typeface="Arial" pitchFamily="29" charset="0"/>
        <a:ea typeface="ＭＳ Ｐゴシック" pitchFamily="29" charset="-128"/>
        <a:cs typeface="ＭＳ Ｐゴシック" pitchFamily="29" charset="-128"/>
      </a:defRPr>
    </a:lvl7pPr>
    <a:lvl8pPr marL="3200400" algn="l" defTabSz="457200" rtl="0" eaLnBrk="1" latinLnBrk="0" hangingPunct="1">
      <a:defRPr sz="2400" kern="1200">
        <a:solidFill>
          <a:schemeClr val="tx1"/>
        </a:solidFill>
        <a:latin typeface="Arial" pitchFamily="29" charset="0"/>
        <a:ea typeface="ＭＳ Ｐゴシック" pitchFamily="29" charset="-128"/>
        <a:cs typeface="ＭＳ Ｐゴシック" pitchFamily="29" charset="-128"/>
      </a:defRPr>
    </a:lvl8pPr>
    <a:lvl9pPr marL="3657600" algn="l" defTabSz="457200" rtl="0" eaLnBrk="1" latinLnBrk="0" hangingPunct="1">
      <a:defRPr sz="2400" kern="1200">
        <a:solidFill>
          <a:schemeClr val="tx1"/>
        </a:solidFill>
        <a:latin typeface="Arial" pitchFamily="29" charset="0"/>
        <a:ea typeface="ＭＳ Ｐゴシック" pitchFamily="29" charset="-128"/>
        <a:cs typeface="ＭＳ Ｐゴシック" pitchFamily="29" charset="-128"/>
      </a:defRPr>
    </a:lvl9pPr>
  </p:defaultTextStyle>
  <p:extLst>
    <p:ext uri="{EFAFB233-063F-42B5-8137-9DF3F51BA10A}">
      <p15:sldGuideLst xmlns:p15="http://schemas.microsoft.com/office/powerpoint/2012/main">
        <p15:guide id="1" orient="horz" pos="2055">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461D"/>
    <a:srgbClr val="1A6492"/>
    <a:srgbClr val="F05323"/>
    <a:srgbClr val="1F77AD"/>
    <a:srgbClr val="13496B"/>
    <a:srgbClr val="FF88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85"/>
    <p:restoredTop sz="94130" autoAdjust="0"/>
  </p:normalViewPr>
  <p:slideViewPr>
    <p:cSldViewPr snapToGrid="0" showGuides="1">
      <p:cViewPr varScale="1">
        <p:scale>
          <a:sx n="118" d="100"/>
          <a:sy n="118" d="100"/>
        </p:scale>
        <p:origin x="1424" y="200"/>
      </p:cViewPr>
      <p:guideLst>
        <p:guide orient="horz" pos="2055"/>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69" d="100"/>
          <a:sy n="69" d="100"/>
        </p:scale>
        <p:origin x="-3318"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notesMaster" Target="notesMasters/notesMaster1.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0212395013123359"/>
          <c:y val="0.0"/>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Where People Obtain their Pets (Dogs)</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1-9C89-4F97-911E-A992A3CC70B4}"/>
              </c:ext>
            </c:extLst>
          </c:dPt>
          <c:dPt>
            <c:idx val="1"/>
            <c:bubble3D val="0"/>
            <c:spPr>
              <a:solidFill>
                <a:schemeClr val="accent2"/>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3-9C89-4F97-911E-A992A3CC70B4}"/>
              </c:ext>
            </c:extLst>
          </c:dPt>
          <c:dPt>
            <c:idx val="2"/>
            <c:bubble3D val="0"/>
            <c:spPr>
              <a:solidFill>
                <a:srgbClr val="FFFF00"/>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1-2D4D-4F73-A889-5A4F987EF95E}"/>
              </c:ext>
            </c:extLst>
          </c:dPt>
          <c:dPt>
            <c:idx val="3"/>
            <c:bubble3D val="0"/>
            <c:spPr>
              <a:solidFill>
                <a:schemeClr val="accent4"/>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7-9C89-4F97-911E-A992A3CC70B4}"/>
              </c:ext>
            </c:extLst>
          </c:dPt>
          <c:dPt>
            <c:idx val="4"/>
            <c:bubble3D val="0"/>
            <c:spPr>
              <a:solidFill>
                <a:schemeClr val="accent5"/>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9-9C89-4F97-911E-A992A3CC70B4}"/>
              </c:ext>
            </c:extLst>
          </c:dPt>
          <c:dPt>
            <c:idx val="5"/>
            <c:bubble3D val="0"/>
            <c:spPr>
              <a:solidFill>
                <a:schemeClr val="accent6"/>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B-9C89-4F97-911E-A992A3CC70B4}"/>
              </c:ext>
            </c:extLst>
          </c:dPt>
          <c:dLbls>
            <c:spPr>
              <a:pattFill prst="pct75">
                <a:fgClr>
                  <a:srgbClr val="000000">
                    <a:lumMod val="75000"/>
                    <a:lumOff val="25000"/>
                  </a:srgbClr>
                </a:fgClr>
                <a:bgClr>
                  <a:srgbClr val="000000">
                    <a:lumMod val="65000"/>
                    <a:lumOff val="35000"/>
                  </a:srgb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a:solidFill>
                    <a:schemeClr val="dk1">
                      <a:lumMod val="50000"/>
                      <a:lumOff val="50000"/>
                    </a:schemeClr>
                  </a:solidFill>
                </a:ln>
                <a:effectLst/>
              </c:spPr>
            </c:leaderLines>
            <c:extLst xmlns:c16r2="http://schemas.microsoft.com/office/drawing/2015/06/chart">
              <c:ext xmlns:c15="http://schemas.microsoft.com/office/drawing/2012/chart" uri="{CE6537A1-D6FC-4f65-9D91-7224C49458BB}">
                <c15:layout/>
              </c:ext>
            </c:extLst>
          </c:dLbls>
          <c:cat>
            <c:strRef>
              <c:f>Sheet1!$A$2:$A$7</c:f>
              <c:strCache>
                <c:ptCount val="6"/>
                <c:pt idx="0">
                  <c:v>Breeder </c:v>
                </c:pt>
                <c:pt idx="1">
                  <c:v>Other</c:v>
                </c:pt>
                <c:pt idx="2">
                  <c:v>Animal Shelter/Humane Society</c:v>
                </c:pt>
                <c:pt idx="3">
                  <c:v>Friends/Relatives</c:v>
                </c:pt>
                <c:pt idx="4">
                  <c:v>Private Party </c:v>
                </c:pt>
                <c:pt idx="5">
                  <c:v>Stray</c:v>
                </c:pt>
              </c:strCache>
            </c:strRef>
          </c:cat>
          <c:val>
            <c:numRef>
              <c:f>Sheet1!$B$2:$B$7</c:f>
              <c:numCache>
                <c:formatCode>0%</c:formatCode>
                <c:ptCount val="6"/>
                <c:pt idx="0">
                  <c:v>0.34</c:v>
                </c:pt>
                <c:pt idx="1">
                  <c:v>0.32</c:v>
                </c:pt>
                <c:pt idx="2">
                  <c:v>0.23</c:v>
                </c:pt>
                <c:pt idx="3">
                  <c:v>0.2</c:v>
                </c:pt>
                <c:pt idx="4">
                  <c:v>0.12</c:v>
                </c:pt>
                <c:pt idx="5">
                  <c:v>0.06</c:v>
                </c:pt>
              </c:numCache>
            </c:numRef>
          </c:val>
          <c:extLst xmlns:c16r2="http://schemas.microsoft.com/office/drawing/2015/06/chart">
            <c:ext xmlns:c16="http://schemas.microsoft.com/office/drawing/2014/chart" uri="{C3380CC4-5D6E-409C-BE32-E72D297353CC}">
              <c16:uniqueId val="{00000000-2D4D-4F73-A889-5A4F987EF95E}"/>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r"/>
      <c:layout>
        <c:manualLayout>
          <c:xMode val="edge"/>
          <c:yMode val="edge"/>
          <c:x val="0.621733032710956"/>
          <c:y val="0.19753936432961"/>
          <c:w val="0.366712344325338"/>
          <c:h val="0.666633537946769"/>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4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23EE3C1-9E51-8242-8F25-E2E7DA203B82}" type="datetimeFigureOut">
              <a:rPr lang="en-US" smtClean="0"/>
              <a:pPr/>
              <a:t>9/11/18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1D1DD37-FD83-FA41-A22B-2BE5CDC9BE14}" type="slidenum">
              <a:rPr lang="en-US" smtClean="0"/>
              <a:pPr/>
              <a:t>‹#›</a:t>
            </a:fld>
            <a:endParaRPr lang="en-US"/>
          </a:p>
        </p:txBody>
      </p:sp>
    </p:spTree>
    <p:extLst>
      <p:ext uri="{BB962C8B-B14F-4D97-AF65-F5344CB8AC3E}">
        <p14:creationId xmlns:p14="http://schemas.microsoft.com/office/powerpoint/2010/main" val="38038075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18180C-D755-9B46-B91E-25CADE7BACE3}" type="datetimeFigureOut">
              <a:rPr lang="en-US" smtClean="0"/>
              <a:pPr/>
              <a:t>9/11/18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0080C95-2177-DA40-8278-5ED8A4E2D889}" type="slidenum">
              <a:rPr lang="en-US" smtClean="0"/>
              <a:pPr/>
              <a:t>‹#›</a:t>
            </a:fld>
            <a:endParaRPr lang="en-US"/>
          </a:p>
        </p:txBody>
      </p:sp>
    </p:spTree>
    <p:extLst>
      <p:ext uri="{BB962C8B-B14F-4D97-AF65-F5344CB8AC3E}">
        <p14:creationId xmlns:p14="http://schemas.microsoft.com/office/powerpoint/2010/main" val="29966058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Susan:</a:t>
            </a:r>
          </a:p>
        </p:txBody>
      </p:sp>
      <p:sp>
        <p:nvSpPr>
          <p:cNvPr id="4" name="Slide Number Placeholder 3"/>
          <p:cNvSpPr>
            <a:spLocks noGrp="1"/>
          </p:cNvSpPr>
          <p:nvPr>
            <p:ph type="sldNum" sz="quarter" idx="10"/>
          </p:nvPr>
        </p:nvSpPr>
        <p:spPr/>
        <p:txBody>
          <a:bodyPr/>
          <a:lstStyle/>
          <a:p>
            <a:fld id="{2A57583B-711B-468C-B164-6D02F076BD33}" type="slidenum">
              <a:rPr lang="en-US" smtClean="0"/>
              <a:pPr/>
              <a:t>4</a:t>
            </a:fld>
            <a:endParaRPr lang="en-US"/>
          </a:p>
        </p:txBody>
      </p:sp>
    </p:spTree>
    <p:extLst>
      <p:ext uri="{BB962C8B-B14F-4D97-AF65-F5344CB8AC3E}">
        <p14:creationId xmlns:p14="http://schemas.microsoft.com/office/powerpoint/2010/main" val="20074172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080C95-2177-DA40-8278-5ED8A4E2D889}" type="slidenum">
              <a:rPr lang="en-US" smtClean="0"/>
              <a:pPr/>
              <a:t>14</a:t>
            </a:fld>
            <a:endParaRPr lang="en-US"/>
          </a:p>
        </p:txBody>
      </p:sp>
    </p:spTree>
    <p:extLst>
      <p:ext uri="{BB962C8B-B14F-4D97-AF65-F5344CB8AC3E}">
        <p14:creationId xmlns:p14="http://schemas.microsoft.com/office/powerpoint/2010/main" val="3846420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080C95-2177-DA40-8278-5ED8A4E2D889}" type="slidenum">
              <a:rPr lang="en-US" smtClean="0"/>
              <a:pPr/>
              <a:t>20</a:t>
            </a:fld>
            <a:endParaRPr lang="en-US"/>
          </a:p>
        </p:txBody>
      </p:sp>
    </p:spTree>
    <p:extLst>
      <p:ext uri="{BB962C8B-B14F-4D97-AF65-F5344CB8AC3E}">
        <p14:creationId xmlns:p14="http://schemas.microsoft.com/office/powerpoint/2010/main" val="23188457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now we’d like to take your questions…</a:t>
            </a:r>
          </a:p>
          <a:p>
            <a:endParaRPr lang="en-US" dirty="0"/>
          </a:p>
        </p:txBody>
      </p:sp>
      <p:sp>
        <p:nvSpPr>
          <p:cNvPr id="4" name="Slide Number Placeholder 3"/>
          <p:cNvSpPr>
            <a:spLocks noGrp="1"/>
          </p:cNvSpPr>
          <p:nvPr>
            <p:ph type="sldNum" sz="quarter" idx="10"/>
          </p:nvPr>
        </p:nvSpPr>
        <p:spPr/>
        <p:txBody>
          <a:bodyPr/>
          <a:lstStyle/>
          <a:p>
            <a:fld id="{2A57583B-711B-468C-B164-6D02F076BD33}" type="slidenum">
              <a:rPr lang="en-US" smtClean="0"/>
              <a:pPr/>
              <a:t>24</a:t>
            </a:fld>
            <a:endParaRPr lang="en-US"/>
          </a:p>
        </p:txBody>
      </p:sp>
    </p:spTree>
    <p:extLst>
      <p:ext uri="{BB962C8B-B14F-4D97-AF65-F5344CB8AC3E}">
        <p14:creationId xmlns:p14="http://schemas.microsoft.com/office/powerpoint/2010/main" val="10588270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you go, we want to take a moment to make sure you don’t miss out on the ASPCA’s Find Your Fido, which is a  social media campaign to help shelters and rescues just like yours get more dogs adopted during next month’s Adopt a Shelter Dog Month.</a:t>
            </a:r>
          </a:p>
          <a:p>
            <a:endParaRPr lang="en-US" dirty="0"/>
          </a:p>
          <a:p>
            <a:r>
              <a:rPr lang="en-US" baseline="0" dirty="0"/>
              <a:t>What do you get if you sign up? You’ll get free EXCLUSIVE webinars from social media powerhouses like Facebook and The Dodo. They’ll teach you how to make the most of both your regular organic posts and your paid ads. If you want to know how to use the FB algorithm to your organization's advantage, you won’t want to miss these webinars available only to those who register for the FYF campaign. The first one is on Thursday, September 27.</a:t>
            </a:r>
          </a:p>
          <a:p>
            <a:r>
              <a:rPr lang="en-US" baseline="0" dirty="0"/>
              <a:t>Additionally, we’ll provide you with video tutorials to help you master social media and will cover topics like how to do I</a:t>
            </a:r>
            <a:r>
              <a:rPr lang="en-US" sz="1200" kern="1200" dirty="0">
                <a:solidFill>
                  <a:schemeClr val="tx1"/>
                </a:solidFill>
                <a:effectLst/>
                <a:latin typeface="+mn-lt"/>
                <a:ea typeface="+mn-ea"/>
                <a:cs typeface="+mn-cs"/>
              </a:rPr>
              <a:t>nstagram Stories and livestream and more.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Every shelter or rescue that signs up will be featured on the ASPCA FYF webpage—this will be great exposure for your organization because  during the entire month of October we’ll be encouraging our animal-loving followers across the country to visit this page where they’ll be able to learn more about your organization.</a:t>
            </a:r>
          </a:p>
          <a:p>
            <a:endParaRPr lang="en-US" dirty="0"/>
          </a:p>
          <a:p>
            <a:endParaRPr lang="en-US" dirty="0"/>
          </a:p>
        </p:txBody>
      </p:sp>
      <p:sp>
        <p:nvSpPr>
          <p:cNvPr id="4" name="Slide Number Placeholder 3"/>
          <p:cNvSpPr>
            <a:spLocks noGrp="1"/>
          </p:cNvSpPr>
          <p:nvPr>
            <p:ph type="sldNum" sz="quarter" idx="10"/>
          </p:nvPr>
        </p:nvSpPr>
        <p:spPr/>
        <p:txBody>
          <a:bodyPr/>
          <a:lstStyle/>
          <a:p>
            <a:fld id="{2A57583B-711B-468C-B164-6D02F076BD33}" type="slidenum">
              <a:rPr lang="en-US" smtClean="0"/>
              <a:pPr/>
              <a:t>25</a:t>
            </a:fld>
            <a:endParaRPr lang="en-US"/>
          </a:p>
        </p:txBody>
      </p:sp>
    </p:spTree>
    <p:extLst>
      <p:ext uri="{BB962C8B-B14F-4D97-AF65-F5344CB8AC3E}">
        <p14:creationId xmlns:p14="http://schemas.microsoft.com/office/powerpoint/2010/main" val="22444850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a:solidFill>
                  <a:schemeClr val="tx1"/>
                </a:solidFill>
                <a:effectLst/>
                <a:latin typeface="+mn-lt"/>
                <a:ea typeface="+mn-ea"/>
                <a:cs typeface="+mn-cs"/>
              </a:rPr>
              <a:t>You’ll receive ready-made FYF-branded shareable graphics, like what you see here, that you can customize for your social media. And we’ll even give you with a social media guide complete with sample posts. And we have a few branded chalkboards left that you can use in your social media posts, but hurry it’s first come, first served. You can register for the campaign by visiting this URL</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 </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 </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A57583B-711B-468C-B164-6D02F076BD33}" type="slidenum">
              <a:rPr lang="en-US" smtClean="0"/>
              <a:pPr/>
              <a:t>26</a:t>
            </a:fld>
            <a:endParaRPr lang="en-US"/>
          </a:p>
        </p:txBody>
      </p:sp>
    </p:spTree>
    <p:extLst>
      <p:ext uri="{BB962C8B-B14F-4D97-AF65-F5344CB8AC3E}">
        <p14:creationId xmlns:p14="http://schemas.microsoft.com/office/powerpoint/2010/main" val="10221284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080C95-2177-DA40-8278-5ED8A4E2D889}" type="slidenum">
              <a:rPr lang="en-US" smtClean="0"/>
              <a:pPr/>
              <a:t>6</a:t>
            </a:fld>
            <a:endParaRPr lang="en-US"/>
          </a:p>
        </p:txBody>
      </p:sp>
    </p:spTree>
    <p:extLst>
      <p:ext uri="{BB962C8B-B14F-4D97-AF65-F5344CB8AC3E}">
        <p14:creationId xmlns:p14="http://schemas.microsoft.com/office/powerpoint/2010/main" val="38786839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080C95-2177-DA40-8278-5ED8A4E2D889}" type="slidenum">
              <a:rPr lang="en-US" smtClean="0"/>
              <a:pPr/>
              <a:t>7</a:t>
            </a:fld>
            <a:endParaRPr lang="en-US"/>
          </a:p>
        </p:txBody>
      </p:sp>
    </p:spTree>
    <p:extLst>
      <p:ext uri="{BB962C8B-B14F-4D97-AF65-F5344CB8AC3E}">
        <p14:creationId xmlns:p14="http://schemas.microsoft.com/office/powerpoint/2010/main" val="4084873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080C95-2177-DA40-8278-5ED8A4E2D889}" type="slidenum">
              <a:rPr lang="en-US" smtClean="0"/>
              <a:pPr/>
              <a:t>8</a:t>
            </a:fld>
            <a:endParaRPr lang="en-US"/>
          </a:p>
        </p:txBody>
      </p:sp>
    </p:spTree>
    <p:extLst>
      <p:ext uri="{BB962C8B-B14F-4D97-AF65-F5344CB8AC3E}">
        <p14:creationId xmlns:p14="http://schemas.microsoft.com/office/powerpoint/2010/main" val="17282547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457200" indent="-457200">
              <a:buFont typeface="Times" pitchFamily="29" charset="0"/>
              <a:buAutoNum type="arabicPeriod"/>
            </a:pPr>
            <a:endParaRPr lang="en-US" dirty="0"/>
          </a:p>
        </p:txBody>
      </p:sp>
      <p:sp>
        <p:nvSpPr>
          <p:cNvPr id="4" name="Slide Number Placeholder 3"/>
          <p:cNvSpPr>
            <a:spLocks noGrp="1"/>
          </p:cNvSpPr>
          <p:nvPr>
            <p:ph type="sldNum" sz="quarter" idx="10"/>
          </p:nvPr>
        </p:nvSpPr>
        <p:spPr/>
        <p:txBody>
          <a:bodyPr/>
          <a:lstStyle/>
          <a:p>
            <a:fld id="{80080C95-2177-DA40-8278-5ED8A4E2D889}" type="slidenum">
              <a:rPr lang="en-US" smtClean="0"/>
              <a:pPr/>
              <a:t>9</a:t>
            </a:fld>
            <a:endParaRPr lang="en-US"/>
          </a:p>
        </p:txBody>
      </p:sp>
    </p:spTree>
    <p:extLst>
      <p:ext uri="{BB962C8B-B14F-4D97-AF65-F5344CB8AC3E}">
        <p14:creationId xmlns:p14="http://schemas.microsoft.com/office/powerpoint/2010/main" val="40083888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457200" indent="-457200">
              <a:buFont typeface="Times" pitchFamily="29" charset="0"/>
              <a:buAutoNum type="arabicPeriod"/>
            </a:pPr>
            <a:endParaRPr lang="en-US" dirty="0"/>
          </a:p>
        </p:txBody>
      </p:sp>
      <p:sp>
        <p:nvSpPr>
          <p:cNvPr id="4" name="Slide Number Placeholder 3"/>
          <p:cNvSpPr>
            <a:spLocks noGrp="1"/>
          </p:cNvSpPr>
          <p:nvPr>
            <p:ph type="sldNum" sz="quarter" idx="10"/>
          </p:nvPr>
        </p:nvSpPr>
        <p:spPr/>
        <p:txBody>
          <a:bodyPr/>
          <a:lstStyle/>
          <a:p>
            <a:fld id="{80080C95-2177-DA40-8278-5ED8A4E2D889}" type="slidenum">
              <a:rPr lang="en-US" smtClean="0"/>
              <a:pPr/>
              <a:t>10</a:t>
            </a:fld>
            <a:endParaRPr lang="en-US"/>
          </a:p>
        </p:txBody>
      </p:sp>
    </p:spTree>
    <p:extLst>
      <p:ext uri="{BB962C8B-B14F-4D97-AF65-F5344CB8AC3E}">
        <p14:creationId xmlns:p14="http://schemas.microsoft.com/office/powerpoint/2010/main" val="6028598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p:txBody>
      </p:sp>
      <p:sp>
        <p:nvSpPr>
          <p:cNvPr id="4" name="Slide Number Placeholder 3"/>
          <p:cNvSpPr>
            <a:spLocks noGrp="1"/>
          </p:cNvSpPr>
          <p:nvPr>
            <p:ph type="sldNum" sz="quarter" idx="10"/>
          </p:nvPr>
        </p:nvSpPr>
        <p:spPr/>
        <p:txBody>
          <a:bodyPr/>
          <a:lstStyle/>
          <a:p>
            <a:fld id="{80080C95-2177-DA40-8278-5ED8A4E2D889}" type="slidenum">
              <a:rPr lang="en-US" smtClean="0"/>
              <a:pPr/>
              <a:t>11</a:t>
            </a:fld>
            <a:endParaRPr lang="en-US"/>
          </a:p>
        </p:txBody>
      </p:sp>
    </p:spTree>
    <p:extLst>
      <p:ext uri="{BB962C8B-B14F-4D97-AF65-F5344CB8AC3E}">
        <p14:creationId xmlns:p14="http://schemas.microsoft.com/office/powerpoint/2010/main" val="34323176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p:txBody>
      </p:sp>
      <p:sp>
        <p:nvSpPr>
          <p:cNvPr id="4" name="Slide Number Placeholder 3"/>
          <p:cNvSpPr>
            <a:spLocks noGrp="1"/>
          </p:cNvSpPr>
          <p:nvPr>
            <p:ph type="sldNum" sz="quarter" idx="10"/>
          </p:nvPr>
        </p:nvSpPr>
        <p:spPr/>
        <p:txBody>
          <a:bodyPr/>
          <a:lstStyle/>
          <a:p>
            <a:fld id="{80080C95-2177-DA40-8278-5ED8A4E2D889}" type="slidenum">
              <a:rPr lang="en-US" smtClean="0"/>
              <a:pPr/>
              <a:t>12</a:t>
            </a:fld>
            <a:endParaRPr lang="en-US"/>
          </a:p>
        </p:txBody>
      </p:sp>
    </p:spTree>
    <p:extLst>
      <p:ext uri="{BB962C8B-B14F-4D97-AF65-F5344CB8AC3E}">
        <p14:creationId xmlns:p14="http://schemas.microsoft.com/office/powerpoint/2010/main" val="24112578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endParaRPr lang="en-US" baseline="0" dirty="0"/>
          </a:p>
        </p:txBody>
      </p:sp>
      <p:sp>
        <p:nvSpPr>
          <p:cNvPr id="4" name="Slide Number Placeholder 3"/>
          <p:cNvSpPr>
            <a:spLocks noGrp="1"/>
          </p:cNvSpPr>
          <p:nvPr>
            <p:ph type="sldNum" sz="quarter" idx="10"/>
          </p:nvPr>
        </p:nvSpPr>
        <p:spPr/>
        <p:txBody>
          <a:bodyPr/>
          <a:lstStyle/>
          <a:p>
            <a:fld id="{80080C95-2177-DA40-8278-5ED8A4E2D889}" type="slidenum">
              <a:rPr lang="en-US" smtClean="0"/>
              <a:pPr/>
              <a:t>13</a:t>
            </a:fld>
            <a:endParaRPr lang="en-US"/>
          </a:p>
        </p:txBody>
      </p:sp>
    </p:spTree>
    <p:extLst>
      <p:ext uri="{BB962C8B-B14F-4D97-AF65-F5344CB8AC3E}">
        <p14:creationId xmlns:p14="http://schemas.microsoft.com/office/powerpoint/2010/main" val="1179126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27199" y="3763433"/>
            <a:ext cx="6767513"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727200" y="2263246"/>
            <a:ext cx="6767512"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Content Slide ASPCA">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1371600" y="304800"/>
            <a:ext cx="7162800" cy="1066800"/>
          </a:xfrm>
          <a:prstGeom prst="rect">
            <a:avLst/>
          </a:prstGeom>
        </p:spPr>
        <p:txBody>
          <a:bodyPr/>
          <a:lstStyle>
            <a:lvl1pPr>
              <a:buNone/>
              <a:defRPr lang="en-US" sz="4400" b="1" kern="1200" baseline="0" dirty="0" smtClean="0">
                <a:solidFill>
                  <a:schemeClr val="accent1">
                    <a:lumMod val="75000"/>
                  </a:schemeClr>
                </a:solidFill>
                <a:latin typeface="Arial Narrow" pitchFamily="34" charset="0"/>
                <a:ea typeface="+mj-ea"/>
                <a:cs typeface="+mj-cs"/>
              </a:defRPr>
            </a:lvl1pPr>
          </a:lstStyle>
          <a:p>
            <a:pPr lvl="0"/>
            <a:r>
              <a:rPr lang="en-US" dirty="0"/>
              <a:t>CLICK TO EDIT TITLE</a:t>
            </a:r>
          </a:p>
        </p:txBody>
      </p:sp>
      <p:sp>
        <p:nvSpPr>
          <p:cNvPr id="10" name="Text Placeholder 9"/>
          <p:cNvSpPr>
            <a:spLocks noGrp="1"/>
          </p:cNvSpPr>
          <p:nvPr>
            <p:ph type="body" sz="quarter" idx="11" hasCustomPrompt="1"/>
          </p:nvPr>
        </p:nvSpPr>
        <p:spPr>
          <a:xfrm>
            <a:off x="1371600" y="1371600"/>
            <a:ext cx="7162800" cy="4953000"/>
          </a:xfrm>
          <a:prstGeom prst="rect">
            <a:avLst/>
          </a:prstGeom>
        </p:spPr>
        <p:txBody>
          <a:bodyPr/>
          <a:lstStyle>
            <a:lvl1pPr>
              <a:buNone/>
              <a:defRPr lang="en-US" sz="3200" kern="1200" dirty="0" smtClean="0">
                <a:solidFill>
                  <a:schemeClr val="tx1">
                    <a:lumMod val="50000"/>
                    <a:lumOff val="50000"/>
                  </a:schemeClr>
                </a:solidFill>
                <a:latin typeface="+mn-lt"/>
                <a:ea typeface="+mn-ea"/>
                <a:cs typeface="+mn-cs"/>
              </a:defRPr>
            </a:lvl1pPr>
          </a:lstStyle>
          <a:p>
            <a:pPr lvl="0"/>
            <a:r>
              <a:rPr lang="en-US" dirty="0"/>
              <a:t>Click to edit Subtitle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690530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5" name="Rectangle 3"/>
          <p:cNvSpPr>
            <a:spLocks noGrp="1" noChangeArrowheads="1"/>
          </p:cNvSpPr>
          <p:nvPr>
            <p:ph type="ctrTitle"/>
          </p:nvPr>
        </p:nvSpPr>
        <p:spPr>
          <a:xfrm>
            <a:off x="685800" y="2133600"/>
            <a:ext cx="7772400" cy="1143000"/>
          </a:xfrm>
        </p:spPr>
        <p:txBody>
          <a:bodyPr anchor="b"/>
          <a:lstStyle>
            <a:lvl1pPr>
              <a:defRPr/>
            </a:lvl1pPr>
          </a:lstStyle>
          <a:p>
            <a:r>
              <a:rPr lang="en-US" smtClean="0"/>
              <a:t>Click to edit Master title style</a:t>
            </a:r>
            <a:endParaRPr lang="en-US" dirty="0"/>
          </a:p>
        </p:txBody>
      </p:sp>
      <p:sp>
        <p:nvSpPr>
          <p:cNvPr id="3076" name="Rectangle 4"/>
          <p:cNvSpPr>
            <a:spLocks noGrp="1" noChangeArrowheads="1"/>
          </p:cNvSpPr>
          <p:nvPr>
            <p:ph type="subTitle" idx="1"/>
          </p:nvPr>
        </p:nvSpPr>
        <p:spPr>
          <a:xfrm>
            <a:off x="685800" y="3276600"/>
            <a:ext cx="6400800" cy="1752600"/>
          </a:xfrm>
        </p:spPr>
        <p:txBody>
          <a:bodyPr/>
          <a:lstStyle>
            <a:lvl1pPr marL="0" indent="0">
              <a:buFont typeface="Times" pitchFamily="29" charset="0"/>
              <a:buNone/>
              <a:defRPr/>
            </a:lvl1pPr>
          </a:lstStyle>
          <a:p>
            <a:r>
              <a:rPr lang="en-US" smtClean="0"/>
              <a:t>Click to edit Master subtitle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2pPr>
              <a:defRPr/>
            </a:lvl2pPr>
          </a:lstStyle>
          <a:p>
            <a:pPr lvl="0"/>
            <a:r>
              <a:rPr lang="en-US" smtClean="0"/>
              <a:t>Click to edit Master text styles</a:t>
            </a:r>
          </a:p>
          <a:p>
            <a:pPr lvl="1"/>
            <a:r>
              <a:rPr lang="en-US" smtClean="0"/>
              <a:t>Second level</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484722"/>
            <a:ext cx="38100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p:txBody>
      </p:sp>
      <p:sp>
        <p:nvSpPr>
          <p:cNvPr id="4" name="Content Placeholder 3"/>
          <p:cNvSpPr>
            <a:spLocks noGrp="1"/>
          </p:cNvSpPr>
          <p:nvPr>
            <p:ph sz="half" idx="2"/>
          </p:nvPr>
        </p:nvSpPr>
        <p:spPr>
          <a:xfrm>
            <a:off x="4648200" y="1484722"/>
            <a:ext cx="38100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theme" Target="../theme/theme1.xml"/><Relationship Id="rId12" Type="http://schemas.openxmlformats.org/officeDocument/2006/relationships/image" Target="../media/image1.gif"/><Relationship Id="rId13"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310169"/>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a:p>
        </p:txBody>
      </p:sp>
      <p:sp>
        <p:nvSpPr>
          <p:cNvPr id="1027" name="Rectangle 3"/>
          <p:cNvSpPr>
            <a:spLocks noGrp="1" noChangeArrowheads="1"/>
          </p:cNvSpPr>
          <p:nvPr>
            <p:ph type="body" idx="1"/>
          </p:nvPr>
        </p:nvSpPr>
        <p:spPr bwMode="auto">
          <a:xfrm>
            <a:off x="685800" y="1453169"/>
            <a:ext cx="77724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  Second level</a:t>
            </a:r>
          </a:p>
        </p:txBody>
      </p:sp>
      <p:grpSp>
        <p:nvGrpSpPr>
          <p:cNvPr id="5" name="Group 4"/>
          <p:cNvGrpSpPr/>
          <p:nvPr userDrawn="1"/>
        </p:nvGrpSpPr>
        <p:grpSpPr>
          <a:xfrm>
            <a:off x="71718" y="6529519"/>
            <a:ext cx="2043953" cy="328481"/>
            <a:chOff x="71718" y="6529519"/>
            <a:chExt cx="2043953" cy="328481"/>
          </a:xfrm>
        </p:grpSpPr>
        <p:sp>
          <p:nvSpPr>
            <p:cNvPr id="4" name="Rectangle 3"/>
            <p:cNvSpPr/>
            <p:nvPr userDrawn="1"/>
          </p:nvSpPr>
          <p:spPr bwMode="auto">
            <a:xfrm>
              <a:off x="71718" y="6571129"/>
              <a:ext cx="2043953" cy="28687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29" charset="0"/>
                <a:ea typeface="ＭＳ Ｐゴシック" pitchFamily="29" charset="-128"/>
                <a:cs typeface="ＭＳ Ｐゴシック" pitchFamily="29" charset="-128"/>
              </a:endParaRPr>
            </a:p>
          </p:txBody>
        </p:sp>
        <p:pic>
          <p:nvPicPr>
            <p:cNvPr id="3" name="Picture 2"/>
            <p:cNvPicPr>
              <a:picLocks noChangeAspect="1"/>
            </p:cNvPicPr>
            <p:nvPr userDrawn="1"/>
          </p:nvPicPr>
          <p:blipFill>
            <a:blip r:embed="rId13"/>
            <a:stretch>
              <a:fillRect/>
            </a:stretch>
          </p:blipFill>
          <p:spPr>
            <a:xfrm>
              <a:off x="333375" y="6529519"/>
              <a:ext cx="1520638" cy="243876"/>
            </a:xfrm>
            <a:prstGeom prst="rect">
              <a:avLst/>
            </a:prstGeom>
          </p:spPr>
        </p:pic>
      </p:grpSp>
    </p:spTree>
  </p:cSld>
  <p:clrMap bg1="lt1" tx1="dk1" bg2="lt2" tx2="dk2" accent1="accent1" accent2="accent2" accent3="accent3" accent4="accent4" accent5="accent5" accent6="accent6" hlink="hlink" folHlink="folHlink"/>
  <p:sldLayoutIdLst>
    <p:sldLayoutId id="2147483651" r:id="rId1"/>
    <p:sldLayoutId id="2147483649" r:id="rId2"/>
    <p:sldLayoutId id="2147483650"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rtl="0" eaLnBrk="1" fontAlgn="base" hangingPunct="1">
        <a:spcBef>
          <a:spcPct val="0"/>
        </a:spcBef>
        <a:spcAft>
          <a:spcPct val="0"/>
        </a:spcAft>
        <a:defRPr sz="4000" b="1">
          <a:solidFill>
            <a:srgbClr val="F05323"/>
          </a:solidFill>
          <a:latin typeface="Museo Slab 500" charset="0"/>
          <a:ea typeface="Museo Slab 500" charset="0"/>
          <a:cs typeface="Museo Slab 500" charset="0"/>
        </a:defRPr>
      </a:lvl1pPr>
      <a:lvl2pPr algn="l" rtl="0" eaLnBrk="1" fontAlgn="base" hangingPunct="1">
        <a:spcBef>
          <a:spcPct val="0"/>
        </a:spcBef>
        <a:spcAft>
          <a:spcPct val="0"/>
        </a:spcAft>
        <a:defRPr sz="2400">
          <a:solidFill>
            <a:srgbClr val="FF8800"/>
          </a:solidFill>
          <a:latin typeface="Arial" pitchFamily="29" charset="0"/>
          <a:ea typeface="ＭＳ Ｐゴシック" pitchFamily="29" charset="-128"/>
          <a:cs typeface="ＭＳ Ｐゴシック" pitchFamily="29" charset="-128"/>
        </a:defRPr>
      </a:lvl2pPr>
      <a:lvl3pPr algn="l" rtl="0" eaLnBrk="1" fontAlgn="base" hangingPunct="1">
        <a:spcBef>
          <a:spcPct val="0"/>
        </a:spcBef>
        <a:spcAft>
          <a:spcPct val="0"/>
        </a:spcAft>
        <a:defRPr sz="2400">
          <a:solidFill>
            <a:srgbClr val="FF8800"/>
          </a:solidFill>
          <a:latin typeface="Arial" pitchFamily="29" charset="0"/>
          <a:ea typeface="ＭＳ Ｐゴシック" pitchFamily="29" charset="-128"/>
          <a:cs typeface="ＭＳ Ｐゴシック" pitchFamily="29" charset="-128"/>
        </a:defRPr>
      </a:lvl3pPr>
      <a:lvl4pPr algn="l" rtl="0" eaLnBrk="1" fontAlgn="base" hangingPunct="1">
        <a:spcBef>
          <a:spcPct val="0"/>
        </a:spcBef>
        <a:spcAft>
          <a:spcPct val="0"/>
        </a:spcAft>
        <a:defRPr sz="2400">
          <a:solidFill>
            <a:srgbClr val="FF8800"/>
          </a:solidFill>
          <a:latin typeface="Arial" pitchFamily="29" charset="0"/>
          <a:ea typeface="ＭＳ Ｐゴシック" pitchFamily="29" charset="-128"/>
          <a:cs typeface="ＭＳ Ｐゴシック" pitchFamily="29" charset="-128"/>
        </a:defRPr>
      </a:lvl4pPr>
      <a:lvl5pPr algn="l" rtl="0" eaLnBrk="1" fontAlgn="base" hangingPunct="1">
        <a:spcBef>
          <a:spcPct val="0"/>
        </a:spcBef>
        <a:spcAft>
          <a:spcPct val="0"/>
        </a:spcAft>
        <a:defRPr sz="2400">
          <a:solidFill>
            <a:srgbClr val="FF8800"/>
          </a:solidFill>
          <a:latin typeface="Arial" pitchFamily="29" charset="0"/>
          <a:ea typeface="ＭＳ Ｐゴシック" pitchFamily="29" charset="-128"/>
          <a:cs typeface="ＭＳ Ｐゴシック" pitchFamily="29" charset="-128"/>
        </a:defRPr>
      </a:lvl5pPr>
      <a:lvl6pPr marL="457200" algn="l" rtl="0" eaLnBrk="1" fontAlgn="base" hangingPunct="1">
        <a:spcBef>
          <a:spcPct val="0"/>
        </a:spcBef>
        <a:spcAft>
          <a:spcPct val="0"/>
        </a:spcAft>
        <a:defRPr sz="2400">
          <a:solidFill>
            <a:srgbClr val="FF8800"/>
          </a:solidFill>
          <a:latin typeface="Arial" pitchFamily="29" charset="0"/>
          <a:ea typeface="ＭＳ Ｐゴシック" pitchFamily="29" charset="-128"/>
          <a:cs typeface="ＭＳ Ｐゴシック" pitchFamily="29" charset="-128"/>
        </a:defRPr>
      </a:lvl6pPr>
      <a:lvl7pPr marL="914400" algn="l" rtl="0" eaLnBrk="1" fontAlgn="base" hangingPunct="1">
        <a:spcBef>
          <a:spcPct val="0"/>
        </a:spcBef>
        <a:spcAft>
          <a:spcPct val="0"/>
        </a:spcAft>
        <a:defRPr sz="2400">
          <a:solidFill>
            <a:srgbClr val="FF8800"/>
          </a:solidFill>
          <a:latin typeface="Arial" pitchFamily="29" charset="0"/>
          <a:ea typeface="ＭＳ Ｐゴシック" pitchFamily="29" charset="-128"/>
          <a:cs typeface="ＭＳ Ｐゴシック" pitchFamily="29" charset="-128"/>
        </a:defRPr>
      </a:lvl7pPr>
      <a:lvl8pPr marL="1371600" algn="l" rtl="0" eaLnBrk="1" fontAlgn="base" hangingPunct="1">
        <a:spcBef>
          <a:spcPct val="0"/>
        </a:spcBef>
        <a:spcAft>
          <a:spcPct val="0"/>
        </a:spcAft>
        <a:defRPr sz="2400">
          <a:solidFill>
            <a:srgbClr val="FF8800"/>
          </a:solidFill>
          <a:latin typeface="Arial" pitchFamily="29" charset="0"/>
          <a:ea typeface="ＭＳ Ｐゴシック" pitchFamily="29" charset="-128"/>
          <a:cs typeface="ＭＳ Ｐゴシック" pitchFamily="29" charset="-128"/>
        </a:defRPr>
      </a:lvl8pPr>
      <a:lvl9pPr marL="1828800" algn="l" rtl="0" eaLnBrk="1" fontAlgn="base" hangingPunct="1">
        <a:spcBef>
          <a:spcPct val="0"/>
        </a:spcBef>
        <a:spcAft>
          <a:spcPct val="0"/>
        </a:spcAft>
        <a:defRPr sz="2400">
          <a:solidFill>
            <a:srgbClr val="FF8800"/>
          </a:solidFill>
          <a:latin typeface="Arial" pitchFamily="29" charset="0"/>
          <a:ea typeface="ＭＳ Ｐゴシック" pitchFamily="29" charset="-128"/>
          <a:cs typeface="ＭＳ Ｐゴシック" pitchFamily="29" charset="-128"/>
        </a:defRPr>
      </a:lvl9pPr>
    </p:titleStyle>
    <p:bodyStyle>
      <a:lvl1pPr marL="274320" indent="-274320" algn="l" rtl="0" eaLnBrk="1" fontAlgn="base" hangingPunct="1">
        <a:spcBef>
          <a:spcPts val="1200"/>
        </a:spcBef>
        <a:spcAft>
          <a:spcPts val="600"/>
        </a:spcAft>
        <a:buFont typeface="Times" pitchFamily="29" charset="0"/>
        <a:buChar char="•"/>
        <a:tabLst>
          <a:tab pos="548640" algn="l"/>
        </a:tabLst>
        <a:defRPr sz="2200" b="0" i="0">
          <a:solidFill>
            <a:schemeClr val="tx1">
              <a:lumMod val="65000"/>
              <a:lumOff val="35000"/>
            </a:schemeClr>
          </a:solidFill>
          <a:latin typeface="Helvetica Neue" charset="0"/>
          <a:ea typeface="Helvetica Neue" charset="0"/>
          <a:cs typeface="Helvetica Neue" charset="0"/>
        </a:defRPr>
      </a:lvl1pPr>
      <a:lvl2pPr marL="365760" indent="0" algn="l" rtl="0" eaLnBrk="1" fontAlgn="base" hangingPunct="1">
        <a:spcBef>
          <a:spcPts val="1200"/>
        </a:spcBef>
        <a:spcAft>
          <a:spcPts val="600"/>
        </a:spcAft>
        <a:buFont typeface="Courier New" panose="02070309020205020404" pitchFamily="49" charset="0"/>
        <a:buChar char="o"/>
        <a:defRPr sz="2200" b="0" i="0">
          <a:solidFill>
            <a:schemeClr val="tx1">
              <a:lumMod val="65000"/>
              <a:lumOff val="35000"/>
            </a:schemeClr>
          </a:solidFill>
          <a:latin typeface="Helvetica Neue" charset="0"/>
          <a:ea typeface="Helvetica Neue" charset="0"/>
          <a:cs typeface="Helvetica Neue" charset="0"/>
        </a:defRPr>
      </a:lvl2pPr>
      <a:lvl3pPr marL="274320" indent="-274320" algn="l" rtl="0" eaLnBrk="1" fontAlgn="base" hangingPunct="1">
        <a:spcBef>
          <a:spcPts val="1200"/>
        </a:spcBef>
        <a:spcAft>
          <a:spcPts val="600"/>
        </a:spcAft>
        <a:buFont typeface="Times" pitchFamily="29" charset="0"/>
        <a:buChar char="•"/>
        <a:defRPr sz="2200" b="0" i="0">
          <a:solidFill>
            <a:schemeClr val="tx1">
              <a:lumMod val="65000"/>
              <a:lumOff val="35000"/>
            </a:schemeClr>
          </a:solidFill>
          <a:latin typeface="Helvetica Neue" charset="0"/>
          <a:ea typeface="Helvetica Neue" charset="0"/>
          <a:cs typeface="Helvetica Neue" charset="0"/>
        </a:defRPr>
      </a:lvl3pPr>
      <a:lvl4pPr marL="274320" indent="-274320" algn="l" rtl="0" eaLnBrk="1" fontAlgn="base" hangingPunct="1">
        <a:spcBef>
          <a:spcPts val="1200"/>
        </a:spcBef>
        <a:spcAft>
          <a:spcPts val="600"/>
        </a:spcAft>
        <a:buFont typeface="Times" pitchFamily="29" charset="0"/>
        <a:buChar char="•"/>
        <a:defRPr sz="2200" b="0" i="0">
          <a:solidFill>
            <a:schemeClr val="tx1">
              <a:lumMod val="65000"/>
              <a:lumOff val="35000"/>
            </a:schemeClr>
          </a:solidFill>
          <a:latin typeface="Helvetica Neue" charset="0"/>
          <a:ea typeface="Helvetica Neue" charset="0"/>
          <a:cs typeface="Helvetica Neue" charset="0"/>
        </a:defRPr>
      </a:lvl4pPr>
      <a:lvl5pPr marL="274320" indent="-274320" algn="l" rtl="0" eaLnBrk="1" fontAlgn="base" hangingPunct="1">
        <a:spcBef>
          <a:spcPts val="1200"/>
        </a:spcBef>
        <a:spcAft>
          <a:spcPts val="600"/>
        </a:spcAft>
        <a:buFont typeface="Times" pitchFamily="29" charset="0"/>
        <a:buChar char="•"/>
        <a:defRPr sz="2200" b="0" i="0">
          <a:solidFill>
            <a:schemeClr val="tx1">
              <a:lumMod val="65000"/>
              <a:lumOff val="35000"/>
            </a:schemeClr>
          </a:solidFill>
          <a:latin typeface="Helvetica Neue" charset="0"/>
          <a:ea typeface="Helvetica Neue" charset="0"/>
          <a:cs typeface="Helvetica Neue" charset="0"/>
        </a:defRPr>
      </a:lvl5pPr>
      <a:lvl6pPr marL="1489075" indent="-115888" algn="l" rtl="0" eaLnBrk="1" fontAlgn="base" hangingPunct="1">
        <a:spcBef>
          <a:spcPct val="20000"/>
        </a:spcBef>
        <a:spcAft>
          <a:spcPct val="0"/>
        </a:spcAft>
        <a:buFont typeface="Times" pitchFamily="29" charset="0"/>
        <a:buChar char="•"/>
        <a:defRPr sz="1500">
          <a:solidFill>
            <a:schemeClr val="bg2"/>
          </a:solidFill>
          <a:latin typeface="+mn-lt"/>
          <a:ea typeface="+mn-ea"/>
        </a:defRPr>
      </a:lvl6pPr>
      <a:lvl7pPr marL="1946275" indent="-115888" algn="l" rtl="0" eaLnBrk="1" fontAlgn="base" hangingPunct="1">
        <a:spcBef>
          <a:spcPct val="20000"/>
        </a:spcBef>
        <a:spcAft>
          <a:spcPct val="0"/>
        </a:spcAft>
        <a:buFont typeface="Times" pitchFamily="29" charset="0"/>
        <a:buChar char="•"/>
        <a:defRPr sz="1500">
          <a:solidFill>
            <a:schemeClr val="bg2"/>
          </a:solidFill>
          <a:latin typeface="+mn-lt"/>
          <a:ea typeface="+mn-ea"/>
        </a:defRPr>
      </a:lvl7pPr>
      <a:lvl8pPr marL="2403475" indent="-115888" algn="l" rtl="0" eaLnBrk="1" fontAlgn="base" hangingPunct="1">
        <a:spcBef>
          <a:spcPct val="20000"/>
        </a:spcBef>
        <a:spcAft>
          <a:spcPct val="0"/>
        </a:spcAft>
        <a:buFont typeface="Times" pitchFamily="29" charset="0"/>
        <a:buChar char="•"/>
        <a:defRPr sz="1500">
          <a:solidFill>
            <a:schemeClr val="bg2"/>
          </a:solidFill>
          <a:latin typeface="+mn-lt"/>
          <a:ea typeface="+mn-ea"/>
        </a:defRPr>
      </a:lvl8pPr>
      <a:lvl9pPr marL="2860675" indent="-115888" algn="l" rtl="0" eaLnBrk="1" fontAlgn="base" hangingPunct="1">
        <a:spcBef>
          <a:spcPct val="20000"/>
        </a:spcBef>
        <a:spcAft>
          <a:spcPct val="0"/>
        </a:spcAft>
        <a:buFont typeface="Times" pitchFamily="29" charset="0"/>
        <a:buChar char="•"/>
        <a:defRPr sz="1500">
          <a:solidFill>
            <a:schemeClr val="bg2"/>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2.jpg"/></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4" Type="http://schemas.openxmlformats.org/officeDocument/2006/relationships/image" Target="../media/image14.jp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5.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chart" Target="../charts/char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jpg"/><Relationship Id="rId3" Type="http://schemas.openxmlformats.org/officeDocument/2006/relationships/image" Target="../media/image18.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jpg"/><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jpg"/><Relationship Id="rId3" Type="http://schemas.openxmlformats.org/officeDocument/2006/relationships/image" Target="../media/image24.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jpg"/></Relationships>
</file>

<file path=ppt/slides/_rels/slide23.xml.rels><?xml version="1.0" encoding="UTF-8" standalone="yes"?>
<Relationships xmlns="http://schemas.openxmlformats.org/package/2006/relationships"><Relationship Id="rId3" Type="http://schemas.openxmlformats.org/officeDocument/2006/relationships/image" Target="../media/image27.jpg"/><Relationship Id="rId4" Type="http://schemas.openxmlformats.org/officeDocument/2006/relationships/image" Target="../media/image28.jpg"/><Relationship Id="rId5" Type="http://schemas.openxmlformats.org/officeDocument/2006/relationships/image" Target="../media/image29.jpg"/><Relationship Id="rId1" Type="http://schemas.openxmlformats.org/officeDocument/2006/relationships/slideLayout" Target="../slideLayouts/slideLayout7.xml"/><Relationship Id="rId2" Type="http://schemas.openxmlformats.org/officeDocument/2006/relationships/image" Target="../media/image26.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xml"/><Relationship Id="rId3" Type="http://schemas.openxmlformats.org/officeDocument/2006/relationships/image" Target="../media/image30.jpe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jpe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jpeg"/><Relationship Id="rId5"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emf"/><Relationship Id="rId5" Type="http://schemas.openxmlformats.org/officeDocument/2006/relationships/image" Target="../media/image8.png"/><Relationship Id="rId1" Type="http://schemas.openxmlformats.org/officeDocument/2006/relationships/slideLayout" Target="../slideLayouts/slideLayout10.xml"/><Relationship Id="rId2"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90992" y="1425258"/>
            <a:ext cx="6983277" cy="4448019"/>
          </a:xfrm>
          <a:prstGeom prst="rect">
            <a:avLst/>
          </a:prstGeom>
        </p:spPr>
      </p:pic>
      <p:sp>
        <p:nvSpPr>
          <p:cNvPr id="6" name="TextBox 5"/>
          <p:cNvSpPr txBox="1"/>
          <p:nvPr/>
        </p:nvSpPr>
        <p:spPr>
          <a:xfrm>
            <a:off x="1226115" y="5721836"/>
            <a:ext cx="6713034" cy="523220"/>
          </a:xfrm>
          <a:prstGeom prst="rect">
            <a:avLst/>
          </a:prstGeom>
          <a:noFill/>
        </p:spPr>
        <p:txBody>
          <a:bodyPr wrap="square" rtlCol="0">
            <a:spAutoFit/>
          </a:bodyPr>
          <a:lstStyle/>
          <a:p>
            <a:pPr algn="ctr" eaLnBrk="1" fontAlgn="auto" hangingPunct="1">
              <a:spcBef>
                <a:spcPts val="0"/>
              </a:spcBef>
              <a:spcAft>
                <a:spcPts val="0"/>
              </a:spcAft>
            </a:pPr>
            <a:r>
              <a:rPr lang="en-US" sz="2800" b="1" dirty="0" smtClean="0">
                <a:solidFill>
                  <a:srgbClr val="1A6492"/>
                </a:solidFill>
                <a:latin typeface="Calibri" panose="020F0502020204030204" pitchFamily="34" charset="0"/>
                <a:ea typeface="+mn-ea"/>
                <a:cs typeface="+mn-cs"/>
              </a:rPr>
              <a:t>Webinar ID:  </a:t>
            </a:r>
            <a:r>
              <a:rPr lang="en-US" sz="2800" b="1" dirty="0">
                <a:solidFill>
                  <a:srgbClr val="1A6492"/>
                </a:solidFill>
                <a:latin typeface="Calibri" panose="020F0502020204030204" pitchFamily="34" charset="0"/>
              </a:rPr>
              <a:t>126-228-229</a:t>
            </a:r>
            <a:endParaRPr lang="en-US" sz="2800" b="1" dirty="0">
              <a:solidFill>
                <a:srgbClr val="1A6492"/>
              </a:solidFill>
              <a:latin typeface="Calibri" panose="020F0502020204030204" pitchFamily="34" charset="0"/>
              <a:ea typeface="+mn-ea"/>
              <a:cs typeface="+mn-cs"/>
            </a:endParaRPr>
          </a:p>
        </p:txBody>
      </p:sp>
      <p:sp>
        <p:nvSpPr>
          <p:cNvPr id="4" name="TextBox 3"/>
          <p:cNvSpPr txBox="1"/>
          <p:nvPr/>
        </p:nvSpPr>
        <p:spPr>
          <a:xfrm>
            <a:off x="539441" y="486132"/>
            <a:ext cx="8086381" cy="615553"/>
          </a:xfrm>
          <a:prstGeom prst="rect">
            <a:avLst/>
          </a:prstGeom>
          <a:noFill/>
        </p:spPr>
        <p:txBody>
          <a:bodyPr wrap="square" rtlCol="0">
            <a:spAutoFit/>
          </a:bodyPr>
          <a:lstStyle/>
          <a:p>
            <a:r>
              <a:rPr lang="en-US" sz="3400" b="1" dirty="0" smtClean="0">
                <a:solidFill>
                  <a:srgbClr val="F05323"/>
                </a:solidFill>
              </a:rPr>
              <a:t>Welcome to the Get ‘</a:t>
            </a:r>
            <a:r>
              <a:rPr lang="en-US" sz="3400" b="1" dirty="0" err="1" smtClean="0">
                <a:solidFill>
                  <a:srgbClr val="F05323"/>
                </a:solidFill>
              </a:rPr>
              <a:t>Em</a:t>
            </a:r>
            <a:r>
              <a:rPr lang="en-US" sz="3400" b="1" dirty="0" smtClean="0">
                <a:solidFill>
                  <a:srgbClr val="F05323"/>
                </a:solidFill>
              </a:rPr>
              <a:t> Out! Webinar</a:t>
            </a:r>
            <a:endParaRPr lang="en-US" sz="3400" b="1" dirty="0">
              <a:solidFill>
                <a:srgbClr val="F05323"/>
              </a:solidFill>
            </a:endParaRPr>
          </a:p>
        </p:txBody>
      </p:sp>
    </p:spTree>
    <p:extLst>
      <p:ext uri="{BB962C8B-B14F-4D97-AF65-F5344CB8AC3E}">
        <p14:creationId xmlns:p14="http://schemas.microsoft.com/office/powerpoint/2010/main" val="40571448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01162"/>
            <a:ext cx="7772400" cy="949569"/>
          </a:xfrm>
        </p:spPr>
        <p:txBody>
          <a:bodyPr/>
          <a:lstStyle/>
          <a:p>
            <a:r>
              <a:rPr lang="en-US" dirty="0"/>
              <a:t>Offsite Events / Public Appearances</a:t>
            </a:r>
          </a:p>
        </p:txBody>
      </p:sp>
      <p:sp>
        <p:nvSpPr>
          <p:cNvPr id="5" name="Subtitle 4">
            <a:extLst>
              <a:ext uri="{FF2B5EF4-FFF2-40B4-BE49-F238E27FC236}">
                <a16:creationId xmlns="" xmlns:a16="http://schemas.microsoft.com/office/drawing/2014/main" id="{36DDF2BF-8F92-4600-A768-CA72F76E8F53}"/>
              </a:ext>
            </a:extLst>
          </p:cNvPr>
          <p:cNvSpPr>
            <a:spLocks noGrp="1"/>
          </p:cNvSpPr>
          <p:nvPr>
            <p:ph type="subTitle" idx="1"/>
          </p:nvPr>
        </p:nvSpPr>
        <p:spPr/>
        <p:txBody>
          <a:bodyPr/>
          <a:lstStyle/>
          <a:p>
            <a:endParaRPr lang="en-US"/>
          </a:p>
        </p:txBody>
      </p:sp>
      <p:pic>
        <p:nvPicPr>
          <p:cNvPr id="9" name="Picture 8">
            <a:extLst>
              <a:ext uri="{FF2B5EF4-FFF2-40B4-BE49-F238E27FC236}">
                <a16:creationId xmlns="" xmlns:a16="http://schemas.microsoft.com/office/drawing/2014/main" id="{AD719544-6400-4A83-9223-AACEA8537445}"/>
              </a:ext>
            </a:extLst>
          </p:cNvPr>
          <p:cNvPicPr>
            <a:picLocks noChangeAspect="1"/>
          </p:cNvPicPr>
          <p:nvPr/>
        </p:nvPicPr>
        <p:blipFill rotWithShape="1">
          <a:blip r:embed="rId3"/>
          <a:srcRect r="4100"/>
          <a:stretch/>
        </p:blipFill>
        <p:spPr>
          <a:xfrm>
            <a:off x="453736" y="1520004"/>
            <a:ext cx="8236527" cy="4401683"/>
          </a:xfrm>
          <a:prstGeom prst="rect">
            <a:avLst/>
          </a:prstGeom>
        </p:spPr>
      </p:pic>
    </p:spTree>
    <p:extLst>
      <p:ext uri="{BB962C8B-B14F-4D97-AF65-F5344CB8AC3E}">
        <p14:creationId xmlns:p14="http://schemas.microsoft.com/office/powerpoint/2010/main" val="22578395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01162"/>
            <a:ext cx="7772400" cy="949569"/>
          </a:xfrm>
        </p:spPr>
        <p:txBody>
          <a:bodyPr/>
          <a:lstStyle/>
          <a:p>
            <a:r>
              <a:rPr lang="en-US" dirty="0"/>
              <a:t>Enrichment-based offsite opportunities</a:t>
            </a:r>
          </a:p>
        </p:txBody>
      </p:sp>
      <p:sp>
        <p:nvSpPr>
          <p:cNvPr id="3" name="Subtitle 2"/>
          <p:cNvSpPr>
            <a:spLocks noGrp="1"/>
          </p:cNvSpPr>
          <p:nvPr>
            <p:ph type="subTitle" idx="1"/>
          </p:nvPr>
        </p:nvSpPr>
        <p:spPr>
          <a:xfrm>
            <a:off x="685799" y="1450731"/>
            <a:ext cx="8080131" cy="4906107"/>
          </a:xfrm>
        </p:spPr>
        <p:txBody>
          <a:bodyPr/>
          <a:lstStyle/>
          <a:p>
            <a:pPr marL="457200" indent="-457200">
              <a:buFont typeface="Times" pitchFamily="29" charset="0"/>
              <a:buAutoNum type="arabicPeriod"/>
            </a:pPr>
            <a:endParaRPr lang="en-US" dirty="0"/>
          </a:p>
        </p:txBody>
      </p:sp>
      <p:pic>
        <p:nvPicPr>
          <p:cNvPr id="5" name="Picture 4">
            <a:extLst>
              <a:ext uri="{FF2B5EF4-FFF2-40B4-BE49-F238E27FC236}">
                <a16:creationId xmlns="" xmlns:a16="http://schemas.microsoft.com/office/drawing/2014/main" id="{8A4F94C8-C7CB-4298-9CAE-D3C78010B5A3}"/>
              </a:ext>
            </a:extLst>
          </p:cNvPr>
          <p:cNvPicPr>
            <a:picLocks noChangeAspect="1"/>
          </p:cNvPicPr>
          <p:nvPr/>
        </p:nvPicPr>
        <p:blipFill>
          <a:blip r:embed="rId3"/>
          <a:stretch>
            <a:fillRect/>
          </a:stretch>
        </p:blipFill>
        <p:spPr>
          <a:xfrm>
            <a:off x="958694" y="1450731"/>
            <a:ext cx="7226611" cy="4816536"/>
          </a:xfrm>
          <a:prstGeom prst="rect">
            <a:avLst/>
          </a:prstGeom>
        </p:spPr>
      </p:pic>
    </p:spTree>
    <p:extLst>
      <p:ext uri="{BB962C8B-B14F-4D97-AF65-F5344CB8AC3E}">
        <p14:creationId xmlns:p14="http://schemas.microsoft.com/office/powerpoint/2010/main" val="25399607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01162"/>
            <a:ext cx="7772400" cy="949569"/>
          </a:xfrm>
        </p:spPr>
        <p:txBody>
          <a:bodyPr/>
          <a:lstStyle/>
          <a:p>
            <a:r>
              <a:rPr lang="en-US" dirty="0"/>
              <a:t>Enrichment-based offsite opportunities</a:t>
            </a:r>
          </a:p>
        </p:txBody>
      </p:sp>
      <p:sp>
        <p:nvSpPr>
          <p:cNvPr id="3" name="Subtitle 2"/>
          <p:cNvSpPr>
            <a:spLocks noGrp="1"/>
          </p:cNvSpPr>
          <p:nvPr>
            <p:ph type="subTitle" idx="1"/>
          </p:nvPr>
        </p:nvSpPr>
        <p:spPr>
          <a:xfrm>
            <a:off x="685799" y="1450731"/>
            <a:ext cx="8080131" cy="4906107"/>
          </a:xfrm>
        </p:spPr>
        <p:txBody>
          <a:bodyPr/>
          <a:lstStyle/>
          <a:p>
            <a:pPr marL="457200" indent="-457200">
              <a:buFont typeface="Times" pitchFamily="29" charset="0"/>
              <a:buAutoNum type="arabicPeriod"/>
            </a:pPr>
            <a:endParaRPr lang="en-US" dirty="0"/>
          </a:p>
        </p:txBody>
      </p:sp>
      <p:pic>
        <p:nvPicPr>
          <p:cNvPr id="6" name="Picture 5">
            <a:extLst>
              <a:ext uri="{FF2B5EF4-FFF2-40B4-BE49-F238E27FC236}">
                <a16:creationId xmlns="" xmlns:a16="http://schemas.microsoft.com/office/drawing/2014/main" id="{02A96F51-8F24-41D3-A9DB-83B9AAA6C02E}"/>
              </a:ext>
            </a:extLst>
          </p:cNvPr>
          <p:cNvPicPr>
            <a:picLocks noChangeAspect="1"/>
          </p:cNvPicPr>
          <p:nvPr/>
        </p:nvPicPr>
        <p:blipFill rotWithShape="1">
          <a:blip r:embed="rId3"/>
          <a:srcRect b="6318"/>
          <a:stretch/>
        </p:blipFill>
        <p:spPr>
          <a:xfrm>
            <a:off x="4864541" y="1450731"/>
            <a:ext cx="3826654" cy="4779812"/>
          </a:xfrm>
          <a:prstGeom prst="rect">
            <a:avLst/>
          </a:prstGeom>
        </p:spPr>
      </p:pic>
      <p:pic>
        <p:nvPicPr>
          <p:cNvPr id="5" name="Picture 4">
            <a:extLst>
              <a:ext uri="{FF2B5EF4-FFF2-40B4-BE49-F238E27FC236}">
                <a16:creationId xmlns="" xmlns:a16="http://schemas.microsoft.com/office/drawing/2014/main" id="{01B18448-35CA-4A9C-9C40-9C1F343521E0}"/>
              </a:ext>
            </a:extLst>
          </p:cNvPr>
          <p:cNvPicPr>
            <a:picLocks noChangeAspect="1"/>
          </p:cNvPicPr>
          <p:nvPr/>
        </p:nvPicPr>
        <p:blipFill rotWithShape="1">
          <a:blip r:embed="rId4"/>
          <a:srcRect t="8169" b="2880"/>
          <a:stretch/>
        </p:blipFill>
        <p:spPr>
          <a:xfrm>
            <a:off x="685798" y="1425706"/>
            <a:ext cx="4051256" cy="4804838"/>
          </a:xfrm>
          <a:prstGeom prst="rect">
            <a:avLst/>
          </a:prstGeom>
        </p:spPr>
      </p:pic>
    </p:spTree>
    <p:extLst>
      <p:ext uri="{BB962C8B-B14F-4D97-AF65-F5344CB8AC3E}">
        <p14:creationId xmlns:p14="http://schemas.microsoft.com/office/powerpoint/2010/main" val="17002389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01162"/>
            <a:ext cx="7772400" cy="949569"/>
          </a:xfrm>
        </p:spPr>
        <p:txBody>
          <a:bodyPr/>
          <a:lstStyle/>
          <a:p>
            <a:r>
              <a:rPr lang="en-US" dirty="0"/>
              <a:t>Training and engaging volunteers </a:t>
            </a:r>
          </a:p>
        </p:txBody>
      </p:sp>
      <p:sp>
        <p:nvSpPr>
          <p:cNvPr id="3" name="Subtitle 2"/>
          <p:cNvSpPr>
            <a:spLocks noGrp="1"/>
          </p:cNvSpPr>
          <p:nvPr>
            <p:ph type="subTitle" idx="1"/>
          </p:nvPr>
        </p:nvSpPr>
        <p:spPr>
          <a:xfrm>
            <a:off x="685799" y="1450731"/>
            <a:ext cx="8080131" cy="4906107"/>
          </a:xfrm>
        </p:spPr>
        <p:txBody>
          <a:bodyPr/>
          <a:lstStyle/>
          <a:p>
            <a:pPr marL="457200" indent="-457200">
              <a:buFont typeface="Times" pitchFamily="29" charset="0"/>
              <a:buAutoNum type="arabicPeriod"/>
            </a:pPr>
            <a:r>
              <a:rPr lang="en-US" dirty="0"/>
              <a:t>Liaisons</a:t>
            </a:r>
          </a:p>
          <a:p>
            <a:pPr marL="822960" lvl="1" indent="-457200">
              <a:buFont typeface="Times" pitchFamily="29" charset="0"/>
              <a:buAutoNum type="arabicPeriod"/>
            </a:pPr>
            <a:r>
              <a:rPr lang="en-US" dirty="0"/>
              <a:t>Minimum of two training sessions with a Senior Liaison </a:t>
            </a:r>
          </a:p>
          <a:p>
            <a:pPr marL="457200" indent="-457200">
              <a:buFont typeface="Times" pitchFamily="29" charset="0"/>
              <a:buAutoNum type="arabicPeriod"/>
            </a:pPr>
            <a:r>
              <a:rPr lang="en-US" dirty="0"/>
              <a:t>Handlers</a:t>
            </a:r>
          </a:p>
          <a:p>
            <a:pPr marL="822960" lvl="1" indent="-457200">
              <a:buFont typeface="Times" pitchFamily="29" charset="0"/>
              <a:buAutoNum type="arabicPeriod"/>
            </a:pPr>
            <a:r>
              <a:rPr lang="en-US" dirty="0"/>
              <a:t>Must be trained to walk dogs at the kennel</a:t>
            </a:r>
          </a:p>
          <a:p>
            <a:pPr marL="822960" lvl="1" indent="-457200">
              <a:buFont typeface="Times" pitchFamily="29" charset="0"/>
              <a:buAutoNum type="arabicPeriod"/>
            </a:pPr>
            <a:r>
              <a:rPr lang="en-US" dirty="0"/>
              <a:t>Must have trained as a liaison</a:t>
            </a:r>
          </a:p>
          <a:p>
            <a:pPr marL="822960" lvl="1" indent="-457200">
              <a:buFont typeface="Times" pitchFamily="29" charset="0"/>
              <a:buAutoNum type="arabicPeriod"/>
            </a:pPr>
            <a:r>
              <a:rPr lang="en-US" dirty="0"/>
              <a:t>Minimum two trainings with a Senior Handler</a:t>
            </a:r>
          </a:p>
        </p:txBody>
      </p:sp>
    </p:spTree>
    <p:extLst>
      <p:ext uri="{BB962C8B-B14F-4D97-AF65-F5344CB8AC3E}">
        <p14:creationId xmlns:p14="http://schemas.microsoft.com/office/powerpoint/2010/main" val="27309412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85799" y="1450731"/>
            <a:ext cx="8080131" cy="4906107"/>
          </a:xfrm>
        </p:spPr>
        <p:txBody>
          <a:bodyPr/>
          <a:lstStyle/>
          <a:p>
            <a:pPr marL="457200" indent="-457200">
              <a:buAutoNum type="arabicPeriod"/>
            </a:pPr>
            <a:endParaRPr lang="en-US" dirty="0"/>
          </a:p>
        </p:txBody>
      </p:sp>
      <p:pic>
        <p:nvPicPr>
          <p:cNvPr id="5" name="Picture 4">
            <a:extLst>
              <a:ext uri="{FF2B5EF4-FFF2-40B4-BE49-F238E27FC236}">
                <a16:creationId xmlns="" xmlns:a16="http://schemas.microsoft.com/office/drawing/2014/main" id="{B4623043-680C-4955-8DAA-D07F89A204FF}"/>
              </a:ext>
            </a:extLst>
          </p:cNvPr>
          <p:cNvPicPr>
            <a:picLocks noChangeAspect="1"/>
          </p:cNvPicPr>
          <p:nvPr/>
        </p:nvPicPr>
        <p:blipFill rotWithShape="1">
          <a:blip r:embed="rId3"/>
          <a:srcRect t="28461"/>
          <a:stretch/>
        </p:blipFill>
        <p:spPr>
          <a:xfrm>
            <a:off x="378070" y="1023237"/>
            <a:ext cx="8399632" cy="4506725"/>
          </a:xfrm>
          <a:prstGeom prst="rect">
            <a:avLst/>
          </a:prstGeom>
        </p:spPr>
      </p:pic>
    </p:spTree>
    <p:extLst>
      <p:ext uri="{BB962C8B-B14F-4D97-AF65-F5344CB8AC3E}">
        <p14:creationId xmlns:p14="http://schemas.microsoft.com/office/powerpoint/2010/main" val="1301371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383" y="281855"/>
            <a:ext cx="8610600" cy="1143000"/>
          </a:xfrm>
        </p:spPr>
        <p:txBody>
          <a:bodyPr/>
          <a:lstStyle/>
          <a:p>
            <a:pPr algn="ctr"/>
            <a:r>
              <a:rPr lang="en-US" sz="2800" dirty="0" smtClean="0"/>
              <a:t>Using an Ambassador Program to Save Lives</a:t>
            </a:r>
            <a:br>
              <a:rPr lang="en-US" sz="2800" dirty="0" smtClean="0"/>
            </a:br>
            <a:r>
              <a:rPr lang="en-US" sz="2000" dirty="0" smtClean="0"/>
              <a:t>Courtney Gumienny, Director of Adoptions</a:t>
            </a:r>
            <a:r>
              <a:rPr lang="en-US" dirty="0" smtClean="0"/>
              <a:t/>
            </a:r>
            <a:br>
              <a:rPr lang="en-US" dirty="0" smtClean="0"/>
            </a:br>
            <a:endParaRPr lang="en-US" dirty="0"/>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2727" y="1083272"/>
            <a:ext cx="7661564" cy="5099729"/>
          </a:xfrm>
        </p:spPr>
      </p:pic>
    </p:spTree>
    <p:extLst>
      <p:ext uri="{BB962C8B-B14F-4D97-AF65-F5344CB8AC3E}">
        <p14:creationId xmlns:p14="http://schemas.microsoft.com/office/powerpoint/2010/main" val="155241985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2330043541"/>
              </p:ext>
            </p:extLst>
          </p:nvPr>
        </p:nvGraphicFramePr>
        <p:xfrm>
          <a:off x="886692" y="802245"/>
          <a:ext cx="7148945" cy="500280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3864362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7398" y="310169"/>
            <a:ext cx="7772400" cy="1143000"/>
          </a:xfrm>
        </p:spPr>
        <p:txBody>
          <a:bodyPr/>
          <a:lstStyle/>
          <a:p>
            <a:r>
              <a:rPr lang="en-US" dirty="0" smtClean="0"/>
              <a:t>Fewer Returns</a:t>
            </a:r>
            <a:br>
              <a:rPr lang="en-US" dirty="0" smtClean="0"/>
            </a:br>
            <a:r>
              <a:rPr lang="en-US" dirty="0" smtClean="0"/>
              <a:t> </a:t>
            </a:r>
            <a:endParaRPr lang="en-US" dirty="0"/>
          </a:p>
        </p:txBody>
      </p:sp>
      <p:sp>
        <p:nvSpPr>
          <p:cNvPr id="4" name="TextBox 3"/>
          <p:cNvSpPr txBox="1"/>
          <p:nvPr/>
        </p:nvSpPr>
        <p:spPr>
          <a:xfrm>
            <a:off x="685800" y="1453169"/>
            <a:ext cx="3082636" cy="830997"/>
          </a:xfrm>
          <a:prstGeom prst="rect">
            <a:avLst/>
          </a:prstGeom>
          <a:noFill/>
        </p:spPr>
        <p:txBody>
          <a:bodyPr wrap="square" rtlCol="0">
            <a:spAutoFit/>
          </a:bodyPr>
          <a:lstStyle/>
          <a:p>
            <a:r>
              <a:rPr lang="en-US" dirty="0" smtClean="0"/>
              <a:t>17% Shelter</a:t>
            </a:r>
          </a:p>
          <a:p>
            <a:r>
              <a:rPr lang="en-US" dirty="0" smtClean="0"/>
              <a:t>7% AA </a:t>
            </a:r>
            <a:endParaRPr lang="en-US" dirty="0"/>
          </a:p>
        </p:txBody>
      </p:sp>
      <p:sp>
        <p:nvSpPr>
          <p:cNvPr id="6" name="Title 1"/>
          <p:cNvSpPr txBox="1">
            <a:spLocks/>
          </p:cNvSpPr>
          <p:nvPr/>
        </p:nvSpPr>
        <p:spPr bwMode="auto">
          <a:xfrm>
            <a:off x="307398" y="334085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000" b="1">
                <a:solidFill>
                  <a:srgbClr val="F05323"/>
                </a:solidFill>
                <a:latin typeface="Museo Slab 500" charset="0"/>
                <a:ea typeface="Museo Slab 500" charset="0"/>
                <a:cs typeface="Museo Slab 500" charset="0"/>
              </a:defRPr>
            </a:lvl1pPr>
            <a:lvl2pPr algn="l" rtl="0" eaLnBrk="1" fontAlgn="base" hangingPunct="1">
              <a:spcBef>
                <a:spcPct val="0"/>
              </a:spcBef>
              <a:spcAft>
                <a:spcPct val="0"/>
              </a:spcAft>
              <a:defRPr sz="2400">
                <a:solidFill>
                  <a:srgbClr val="FF8800"/>
                </a:solidFill>
                <a:latin typeface="Arial" pitchFamily="29" charset="0"/>
                <a:ea typeface="ＭＳ Ｐゴシック" pitchFamily="29" charset="-128"/>
                <a:cs typeface="ＭＳ Ｐゴシック" pitchFamily="29" charset="-128"/>
              </a:defRPr>
            </a:lvl2pPr>
            <a:lvl3pPr algn="l" rtl="0" eaLnBrk="1" fontAlgn="base" hangingPunct="1">
              <a:spcBef>
                <a:spcPct val="0"/>
              </a:spcBef>
              <a:spcAft>
                <a:spcPct val="0"/>
              </a:spcAft>
              <a:defRPr sz="2400">
                <a:solidFill>
                  <a:srgbClr val="FF8800"/>
                </a:solidFill>
                <a:latin typeface="Arial" pitchFamily="29" charset="0"/>
                <a:ea typeface="ＭＳ Ｐゴシック" pitchFamily="29" charset="-128"/>
                <a:cs typeface="ＭＳ Ｐゴシック" pitchFamily="29" charset="-128"/>
              </a:defRPr>
            </a:lvl3pPr>
            <a:lvl4pPr algn="l" rtl="0" eaLnBrk="1" fontAlgn="base" hangingPunct="1">
              <a:spcBef>
                <a:spcPct val="0"/>
              </a:spcBef>
              <a:spcAft>
                <a:spcPct val="0"/>
              </a:spcAft>
              <a:defRPr sz="2400">
                <a:solidFill>
                  <a:srgbClr val="FF8800"/>
                </a:solidFill>
                <a:latin typeface="Arial" pitchFamily="29" charset="0"/>
                <a:ea typeface="ＭＳ Ｐゴシック" pitchFamily="29" charset="-128"/>
                <a:cs typeface="ＭＳ Ｐゴシック" pitchFamily="29" charset="-128"/>
              </a:defRPr>
            </a:lvl4pPr>
            <a:lvl5pPr algn="l" rtl="0" eaLnBrk="1" fontAlgn="base" hangingPunct="1">
              <a:spcBef>
                <a:spcPct val="0"/>
              </a:spcBef>
              <a:spcAft>
                <a:spcPct val="0"/>
              </a:spcAft>
              <a:defRPr sz="2400">
                <a:solidFill>
                  <a:srgbClr val="FF8800"/>
                </a:solidFill>
                <a:latin typeface="Arial" pitchFamily="29" charset="0"/>
                <a:ea typeface="ＭＳ Ｐゴシック" pitchFamily="29" charset="-128"/>
                <a:cs typeface="ＭＳ Ｐゴシック" pitchFamily="29" charset="-128"/>
              </a:defRPr>
            </a:lvl5pPr>
            <a:lvl6pPr marL="457200" algn="l" rtl="0" eaLnBrk="1" fontAlgn="base" hangingPunct="1">
              <a:spcBef>
                <a:spcPct val="0"/>
              </a:spcBef>
              <a:spcAft>
                <a:spcPct val="0"/>
              </a:spcAft>
              <a:defRPr sz="2400">
                <a:solidFill>
                  <a:srgbClr val="FF8800"/>
                </a:solidFill>
                <a:latin typeface="Arial" pitchFamily="29" charset="0"/>
                <a:ea typeface="ＭＳ Ｐゴシック" pitchFamily="29" charset="-128"/>
                <a:cs typeface="ＭＳ Ｐゴシック" pitchFamily="29" charset="-128"/>
              </a:defRPr>
            </a:lvl6pPr>
            <a:lvl7pPr marL="914400" algn="l" rtl="0" eaLnBrk="1" fontAlgn="base" hangingPunct="1">
              <a:spcBef>
                <a:spcPct val="0"/>
              </a:spcBef>
              <a:spcAft>
                <a:spcPct val="0"/>
              </a:spcAft>
              <a:defRPr sz="2400">
                <a:solidFill>
                  <a:srgbClr val="FF8800"/>
                </a:solidFill>
                <a:latin typeface="Arial" pitchFamily="29" charset="0"/>
                <a:ea typeface="ＭＳ Ｐゴシック" pitchFamily="29" charset="-128"/>
                <a:cs typeface="ＭＳ Ｐゴシック" pitchFamily="29" charset="-128"/>
              </a:defRPr>
            </a:lvl7pPr>
            <a:lvl8pPr marL="1371600" algn="l" rtl="0" eaLnBrk="1" fontAlgn="base" hangingPunct="1">
              <a:spcBef>
                <a:spcPct val="0"/>
              </a:spcBef>
              <a:spcAft>
                <a:spcPct val="0"/>
              </a:spcAft>
              <a:defRPr sz="2400">
                <a:solidFill>
                  <a:srgbClr val="FF8800"/>
                </a:solidFill>
                <a:latin typeface="Arial" pitchFamily="29" charset="0"/>
                <a:ea typeface="ＭＳ Ｐゴシック" pitchFamily="29" charset="-128"/>
                <a:cs typeface="ＭＳ Ｐゴシック" pitchFamily="29" charset="-128"/>
              </a:defRPr>
            </a:lvl8pPr>
            <a:lvl9pPr marL="1828800" algn="l" rtl="0" eaLnBrk="1" fontAlgn="base" hangingPunct="1">
              <a:spcBef>
                <a:spcPct val="0"/>
              </a:spcBef>
              <a:spcAft>
                <a:spcPct val="0"/>
              </a:spcAft>
              <a:defRPr sz="2400">
                <a:solidFill>
                  <a:srgbClr val="FF8800"/>
                </a:solidFill>
                <a:latin typeface="Arial" pitchFamily="29" charset="0"/>
                <a:ea typeface="ＭＳ Ｐゴシック" pitchFamily="29" charset="-128"/>
                <a:cs typeface="ＭＳ Ｐゴシック" pitchFamily="29" charset="-128"/>
              </a:defRPr>
            </a:lvl9pPr>
          </a:lstStyle>
          <a:p>
            <a:r>
              <a:rPr lang="en-US" kern="0" dirty="0" smtClean="0"/>
              <a:t>Tell me More</a:t>
            </a:r>
            <a:br>
              <a:rPr lang="en-US" kern="0" dirty="0" smtClean="0"/>
            </a:br>
            <a:r>
              <a:rPr lang="en-US" kern="0" dirty="0" smtClean="0"/>
              <a:t> </a:t>
            </a:r>
            <a:endParaRPr lang="en-US" kern="0" dirty="0"/>
          </a:p>
        </p:txBody>
      </p:sp>
      <p:sp>
        <p:nvSpPr>
          <p:cNvPr id="7" name="TextBox 6"/>
          <p:cNvSpPr txBox="1"/>
          <p:nvPr/>
        </p:nvSpPr>
        <p:spPr>
          <a:xfrm>
            <a:off x="685800" y="4554752"/>
            <a:ext cx="3082636" cy="830997"/>
          </a:xfrm>
          <a:prstGeom prst="rect">
            <a:avLst/>
          </a:prstGeom>
          <a:noFill/>
        </p:spPr>
        <p:txBody>
          <a:bodyPr wrap="square" rtlCol="0">
            <a:spAutoFit/>
          </a:bodyPr>
          <a:lstStyle/>
          <a:p>
            <a:r>
              <a:rPr lang="en-US" dirty="0" smtClean="0"/>
              <a:t>3% Shelter Staff</a:t>
            </a:r>
          </a:p>
          <a:p>
            <a:r>
              <a:rPr lang="en-US" dirty="0" smtClean="0"/>
              <a:t>24% AA </a:t>
            </a:r>
            <a:r>
              <a:rPr lang="en-US" dirty="0" err="1" smtClean="0"/>
              <a:t>Familes</a:t>
            </a:r>
            <a:endParaRPr lang="en-US"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3233" y="588853"/>
            <a:ext cx="3839441" cy="255962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3233" y="3397999"/>
            <a:ext cx="2973532" cy="2973532"/>
          </a:xfrm>
          <a:prstGeom prst="rect">
            <a:avLst/>
          </a:prstGeom>
        </p:spPr>
      </p:pic>
    </p:spTree>
    <p:extLst>
      <p:ext uri="{BB962C8B-B14F-4D97-AF65-F5344CB8AC3E}">
        <p14:creationId xmlns:p14="http://schemas.microsoft.com/office/powerpoint/2010/main" val="21987107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6019" y="74760"/>
            <a:ext cx="7772400" cy="1143000"/>
          </a:xfrm>
        </p:spPr>
        <p:txBody>
          <a:bodyPr/>
          <a:lstStyle/>
          <a:p>
            <a:r>
              <a:rPr lang="en-US" dirty="0" smtClean="0"/>
              <a:t>What Dogs are Eligible?</a:t>
            </a:r>
            <a:endParaRPr lang="en-US" dirty="0"/>
          </a:p>
        </p:txBody>
      </p:sp>
      <p:sp>
        <p:nvSpPr>
          <p:cNvPr id="4" name="TextBox 3"/>
          <p:cNvSpPr txBox="1"/>
          <p:nvPr/>
        </p:nvSpPr>
        <p:spPr>
          <a:xfrm>
            <a:off x="4724401" y="1217760"/>
            <a:ext cx="4516581" cy="5447645"/>
          </a:xfrm>
          <a:prstGeom prst="rect">
            <a:avLst/>
          </a:prstGeom>
          <a:noFill/>
        </p:spPr>
        <p:txBody>
          <a:bodyPr wrap="square" rtlCol="0">
            <a:spAutoFit/>
          </a:bodyPr>
          <a:lstStyle/>
          <a:p>
            <a:r>
              <a:rPr lang="en-US" dirty="0" smtClean="0"/>
              <a:t>*Senior Dogs</a:t>
            </a:r>
          </a:p>
          <a:p>
            <a:r>
              <a:rPr lang="en-US" dirty="0" smtClean="0"/>
              <a:t>*Big Dogs</a:t>
            </a:r>
          </a:p>
          <a:p>
            <a:r>
              <a:rPr lang="en-US" dirty="0" smtClean="0"/>
              <a:t>*Little Dogs</a:t>
            </a:r>
          </a:p>
          <a:p>
            <a:r>
              <a:rPr lang="en-US" dirty="0" smtClean="0"/>
              <a:t>*Timid dogs</a:t>
            </a:r>
          </a:p>
          <a:p>
            <a:r>
              <a:rPr lang="en-US" dirty="0" smtClean="0"/>
              <a:t>*Barrier reactive dogs</a:t>
            </a:r>
          </a:p>
          <a:p>
            <a:r>
              <a:rPr lang="en-US" dirty="0" smtClean="0"/>
              <a:t>*Loud dogs</a:t>
            </a:r>
          </a:p>
          <a:p>
            <a:r>
              <a:rPr lang="en-US" dirty="0" smtClean="0"/>
              <a:t>*Active dogs</a:t>
            </a:r>
          </a:p>
          <a:p>
            <a:endParaRPr lang="en-US" dirty="0"/>
          </a:p>
          <a:p>
            <a:r>
              <a:rPr lang="en-US" dirty="0" smtClean="0"/>
              <a:t>The list goes on…..</a:t>
            </a:r>
          </a:p>
          <a:p>
            <a:endParaRPr lang="en-US" dirty="0" smtClean="0"/>
          </a:p>
          <a:p>
            <a:r>
              <a:rPr lang="en-US" sz="2000" b="1" dirty="0"/>
              <a:t>Fun Fact: </a:t>
            </a:r>
            <a:r>
              <a:rPr lang="en-US" sz="2000" dirty="0"/>
              <a:t>Behavior cases are the only dogs not permitted in the program.</a:t>
            </a:r>
          </a:p>
          <a:p>
            <a:endParaRPr lang="en-US" dirty="0"/>
          </a:p>
          <a:p>
            <a:r>
              <a:rPr lang="en-US" b="1" u="sng" dirty="0" smtClean="0">
                <a:solidFill>
                  <a:srgbClr val="FF0000"/>
                </a:solidFill>
              </a:rPr>
              <a:t>FALSE!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221" y="1217760"/>
            <a:ext cx="4314262" cy="4804746"/>
          </a:xfrm>
          <a:prstGeom prst="rect">
            <a:avLst/>
          </a:prstGeom>
        </p:spPr>
      </p:pic>
    </p:spTree>
    <p:extLst>
      <p:ext uri="{BB962C8B-B14F-4D97-AF65-F5344CB8AC3E}">
        <p14:creationId xmlns:p14="http://schemas.microsoft.com/office/powerpoint/2010/main" val="102464012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5963" y="20782"/>
            <a:ext cx="7772400" cy="1143000"/>
          </a:xfrm>
        </p:spPr>
        <p:txBody>
          <a:bodyPr/>
          <a:lstStyle/>
          <a:p>
            <a:pPr algn="ctr"/>
            <a:r>
              <a:rPr lang="en-US" dirty="0" smtClean="0"/>
              <a:t>Recruit</a:t>
            </a:r>
            <a:endParaRPr lang="en-US" dirty="0"/>
          </a:p>
        </p:txBody>
      </p:sp>
      <p:sp>
        <p:nvSpPr>
          <p:cNvPr id="5" name="TextBox 4"/>
          <p:cNvSpPr txBox="1"/>
          <p:nvPr/>
        </p:nvSpPr>
        <p:spPr>
          <a:xfrm>
            <a:off x="333585" y="412625"/>
            <a:ext cx="2545443" cy="5632311"/>
          </a:xfrm>
          <a:prstGeom prst="rect">
            <a:avLst/>
          </a:prstGeom>
          <a:noFill/>
        </p:spPr>
        <p:txBody>
          <a:bodyPr wrap="square" rtlCol="0">
            <a:spAutoFit/>
          </a:bodyPr>
          <a:lstStyle/>
          <a:p>
            <a:r>
              <a:rPr lang="en-US" dirty="0" smtClean="0"/>
              <a:t>Engage existing foster families</a:t>
            </a:r>
          </a:p>
          <a:p>
            <a:endParaRPr lang="en-US" dirty="0"/>
          </a:p>
          <a:p>
            <a:r>
              <a:rPr lang="en-US" dirty="0" smtClean="0"/>
              <a:t>Facebook</a:t>
            </a:r>
          </a:p>
          <a:p>
            <a:endParaRPr lang="en-US" dirty="0"/>
          </a:p>
          <a:p>
            <a:r>
              <a:rPr lang="en-US" dirty="0" smtClean="0"/>
              <a:t>College Students or Sororities</a:t>
            </a:r>
          </a:p>
          <a:p>
            <a:endParaRPr lang="en-US" dirty="0"/>
          </a:p>
          <a:p>
            <a:r>
              <a:rPr lang="en-US" dirty="0" smtClean="0"/>
              <a:t>Military families</a:t>
            </a:r>
          </a:p>
          <a:p>
            <a:endParaRPr lang="en-US" dirty="0"/>
          </a:p>
          <a:p>
            <a:r>
              <a:rPr lang="en-US" dirty="0" smtClean="0"/>
              <a:t>AA dogs are walking advertisements</a:t>
            </a:r>
          </a:p>
          <a:p>
            <a:endParaRPr lang="en-US" dirty="0"/>
          </a:p>
          <a:p>
            <a:r>
              <a:rPr lang="en-US" dirty="0" smtClean="0"/>
              <a:t>At capacity Plea</a:t>
            </a:r>
            <a:endParaRPr lang="en-US" dirty="0"/>
          </a:p>
        </p:txBody>
      </p:sp>
      <p:sp>
        <p:nvSpPr>
          <p:cNvPr id="6" name="TextBox 5"/>
          <p:cNvSpPr txBox="1"/>
          <p:nvPr/>
        </p:nvSpPr>
        <p:spPr>
          <a:xfrm>
            <a:off x="6727954" y="412625"/>
            <a:ext cx="2102788" cy="5632311"/>
          </a:xfrm>
          <a:prstGeom prst="rect">
            <a:avLst/>
          </a:prstGeom>
          <a:noFill/>
        </p:spPr>
        <p:txBody>
          <a:bodyPr wrap="square" rtlCol="0">
            <a:spAutoFit/>
          </a:bodyPr>
          <a:lstStyle/>
          <a:p>
            <a:r>
              <a:rPr lang="en-US" dirty="0" smtClean="0"/>
              <a:t>Postcard Drop</a:t>
            </a:r>
          </a:p>
          <a:p>
            <a:endParaRPr lang="en-US" dirty="0"/>
          </a:p>
          <a:p>
            <a:r>
              <a:rPr lang="en-US" dirty="0" smtClean="0"/>
              <a:t>Ask the finder</a:t>
            </a:r>
          </a:p>
          <a:p>
            <a:endParaRPr lang="en-US" dirty="0"/>
          </a:p>
          <a:p>
            <a:r>
              <a:rPr lang="en-US" dirty="0" smtClean="0"/>
              <a:t>Business Ambassadors</a:t>
            </a:r>
          </a:p>
          <a:p>
            <a:endParaRPr lang="en-US" dirty="0"/>
          </a:p>
          <a:p>
            <a:r>
              <a:rPr lang="en-US" dirty="0" smtClean="0"/>
              <a:t>Volunteer Orientations</a:t>
            </a:r>
          </a:p>
          <a:p>
            <a:endParaRPr lang="en-US" dirty="0"/>
          </a:p>
          <a:p>
            <a:r>
              <a:rPr lang="en-US" dirty="0" smtClean="0"/>
              <a:t>Word of mouth</a:t>
            </a:r>
          </a:p>
          <a:p>
            <a:endParaRPr lang="en-US" dirty="0"/>
          </a:p>
          <a:p>
            <a:r>
              <a:rPr lang="en-US" dirty="0" smtClean="0"/>
              <a:t>Campaign</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0355" y="1474304"/>
            <a:ext cx="3406271" cy="4260110"/>
          </a:xfrm>
          <a:prstGeom prst="rect">
            <a:avLst/>
          </a:prstGeom>
        </p:spPr>
      </p:pic>
    </p:spTree>
    <p:extLst>
      <p:ext uri="{BB962C8B-B14F-4D97-AF65-F5344CB8AC3E}">
        <p14:creationId xmlns:p14="http://schemas.microsoft.com/office/powerpoint/2010/main" val="38952086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53902" y="380663"/>
            <a:ext cx="7841512" cy="5849187"/>
          </a:xfrm>
          <a:prstGeom prst="rect">
            <a:avLst/>
          </a:prstGeom>
        </p:spPr>
      </p:pic>
    </p:spTree>
    <p:extLst>
      <p:ext uri="{BB962C8B-B14F-4D97-AF65-F5344CB8AC3E}">
        <p14:creationId xmlns:p14="http://schemas.microsoft.com/office/powerpoint/2010/main" val="11934049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05818" y="802712"/>
            <a:ext cx="7772400" cy="1143000"/>
          </a:xfrm>
        </p:spPr>
        <p:txBody>
          <a:bodyPr/>
          <a:lstStyle/>
          <a:p>
            <a:pPr algn="ctr"/>
            <a:r>
              <a:rPr lang="en-US" dirty="0" smtClean="0"/>
              <a:t>Market</a:t>
            </a:r>
            <a:br>
              <a:rPr lang="en-US" dirty="0" smtClean="0"/>
            </a:br>
            <a:r>
              <a:rPr lang="en-US" dirty="0" smtClean="0"/>
              <a:t> Your </a:t>
            </a:r>
            <a:br>
              <a:rPr lang="en-US" dirty="0" smtClean="0"/>
            </a:br>
            <a:r>
              <a:rPr lang="en-US" dirty="0" smtClean="0"/>
              <a:t>Program</a:t>
            </a:r>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1267" t="15956" r="32481" b="5280"/>
          <a:stretch/>
        </p:blipFill>
        <p:spPr>
          <a:xfrm>
            <a:off x="186846" y="207817"/>
            <a:ext cx="5257990" cy="642251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7510" y="2818123"/>
            <a:ext cx="2438400" cy="2438400"/>
          </a:xfrm>
          <a:prstGeom prst="rect">
            <a:avLst/>
          </a:prstGeom>
        </p:spPr>
      </p:pic>
    </p:spTree>
    <p:extLst>
      <p:ext uri="{BB962C8B-B14F-4D97-AF65-F5344CB8AC3E}">
        <p14:creationId xmlns:p14="http://schemas.microsoft.com/office/powerpoint/2010/main" val="387840526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0305" y="700085"/>
            <a:ext cx="7772400" cy="1143000"/>
          </a:xfrm>
        </p:spPr>
        <p:txBody>
          <a:bodyPr/>
          <a:lstStyle/>
          <a:p>
            <a:pPr algn="ctr"/>
            <a:r>
              <a:rPr lang="en-US" dirty="0" smtClean="0"/>
              <a:t>Support</a:t>
            </a:r>
            <a:br>
              <a:rPr lang="en-US" dirty="0" smtClean="0"/>
            </a:br>
            <a:r>
              <a:rPr lang="en-US" dirty="0" smtClean="0"/>
              <a:t>Your</a:t>
            </a:r>
            <a:br>
              <a:rPr lang="en-US" dirty="0" smtClean="0"/>
            </a:br>
            <a:r>
              <a:rPr lang="en-US" dirty="0" smtClean="0"/>
              <a:t>Fosters</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421" y="110836"/>
            <a:ext cx="3317645" cy="2490786"/>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0943" y="110836"/>
            <a:ext cx="3321048" cy="2490786"/>
          </a:xfrm>
          <a:prstGeom prst="rect">
            <a:avLst/>
          </a:prstGeom>
        </p:spPr>
      </p:pic>
      <p:sp>
        <p:nvSpPr>
          <p:cNvPr id="5" name="TextBox 4"/>
          <p:cNvSpPr txBox="1"/>
          <p:nvPr/>
        </p:nvSpPr>
        <p:spPr>
          <a:xfrm>
            <a:off x="257810" y="2712458"/>
            <a:ext cx="3214256" cy="4278094"/>
          </a:xfrm>
          <a:prstGeom prst="rect">
            <a:avLst/>
          </a:prstGeom>
          <a:noFill/>
        </p:spPr>
        <p:txBody>
          <a:bodyPr wrap="square" rtlCol="0">
            <a:spAutoFit/>
          </a:bodyPr>
          <a:lstStyle/>
          <a:p>
            <a:r>
              <a:rPr lang="en-US" sz="2000" dirty="0"/>
              <a:t>*</a:t>
            </a:r>
            <a:r>
              <a:rPr lang="en-US" sz="2000" dirty="0" smtClean="0"/>
              <a:t>1 on 1 training</a:t>
            </a:r>
          </a:p>
          <a:p>
            <a:r>
              <a:rPr lang="en-US" sz="2000" dirty="0" smtClean="0"/>
              <a:t>	</a:t>
            </a:r>
          </a:p>
          <a:p>
            <a:r>
              <a:rPr lang="en-US" sz="2000" dirty="0" smtClean="0"/>
              <a:t>*24 hour hotline	</a:t>
            </a:r>
          </a:p>
          <a:p>
            <a:endParaRPr lang="en-US" sz="2000" dirty="0" smtClean="0"/>
          </a:p>
          <a:p>
            <a:r>
              <a:rPr lang="en-US" sz="2000" dirty="0" smtClean="0"/>
              <a:t>*Follow ups &amp; </a:t>
            </a:r>
          </a:p>
          <a:p>
            <a:r>
              <a:rPr lang="en-US" sz="2000" dirty="0" smtClean="0"/>
              <a:t>Encouragement</a:t>
            </a:r>
          </a:p>
          <a:p>
            <a:r>
              <a:rPr lang="en-US" sz="2000" dirty="0" smtClean="0"/>
              <a:t>	 </a:t>
            </a:r>
          </a:p>
          <a:p>
            <a:r>
              <a:rPr lang="en-US" sz="2000" dirty="0"/>
              <a:t>*</a:t>
            </a:r>
            <a:r>
              <a:rPr lang="en-US" sz="2000" dirty="0" smtClean="0"/>
              <a:t>Participation in promotions	</a:t>
            </a:r>
          </a:p>
          <a:p>
            <a:endParaRPr lang="en-US" sz="2000" dirty="0"/>
          </a:p>
          <a:p>
            <a:r>
              <a:rPr lang="en-US" sz="2000" dirty="0" smtClean="0"/>
              <a:t>*Start off “easy”</a:t>
            </a:r>
            <a:r>
              <a:rPr lang="en-US" dirty="0" smtClean="0"/>
              <a:t>			</a:t>
            </a:r>
          </a:p>
          <a:p>
            <a:pPr marL="342900" indent="-342900">
              <a:buFontTx/>
              <a:buChar char="-"/>
            </a:pPr>
            <a:endParaRPr lang="en-US" dirty="0"/>
          </a:p>
        </p:txBody>
      </p:sp>
      <p:sp>
        <p:nvSpPr>
          <p:cNvPr id="7" name="TextBox 6"/>
          <p:cNvSpPr txBox="1"/>
          <p:nvPr/>
        </p:nvSpPr>
        <p:spPr>
          <a:xfrm>
            <a:off x="5680943" y="2712458"/>
            <a:ext cx="3491345" cy="3847207"/>
          </a:xfrm>
          <a:prstGeom prst="rect">
            <a:avLst/>
          </a:prstGeom>
          <a:noFill/>
        </p:spPr>
        <p:txBody>
          <a:bodyPr wrap="square" rtlCol="0">
            <a:spAutoFit/>
          </a:bodyPr>
          <a:lstStyle/>
          <a:p>
            <a:r>
              <a:rPr lang="en-US" sz="2000" dirty="0" smtClean="0"/>
              <a:t>*Provide Supplies</a:t>
            </a:r>
          </a:p>
          <a:p>
            <a:endParaRPr lang="en-US" sz="2000" dirty="0" smtClean="0"/>
          </a:p>
          <a:p>
            <a:r>
              <a:rPr lang="en-US" sz="2000" dirty="0" smtClean="0"/>
              <a:t>*Medical care</a:t>
            </a:r>
          </a:p>
          <a:p>
            <a:endParaRPr lang="en-US" sz="2000" dirty="0" smtClean="0"/>
          </a:p>
          <a:p>
            <a:r>
              <a:rPr lang="en-US" sz="2000" dirty="0" smtClean="0"/>
              <a:t>*Advertise</a:t>
            </a:r>
          </a:p>
          <a:p>
            <a:endParaRPr lang="en-US" sz="2000" dirty="0" smtClean="0"/>
          </a:p>
          <a:p>
            <a:r>
              <a:rPr lang="en-US" sz="2000" dirty="0" smtClean="0"/>
              <a:t>*Let them get Creative</a:t>
            </a:r>
          </a:p>
          <a:p>
            <a:endParaRPr lang="en-US" sz="2000" dirty="0" smtClean="0"/>
          </a:p>
          <a:p>
            <a:r>
              <a:rPr lang="en-US" sz="2000" dirty="0" smtClean="0"/>
              <a:t>*Recognition</a:t>
            </a:r>
          </a:p>
          <a:p>
            <a:endParaRPr lang="en-US" sz="2000" dirty="0" smtClean="0"/>
          </a:p>
          <a:p>
            <a:r>
              <a:rPr lang="en-US" sz="2000" dirty="0" smtClean="0"/>
              <a:t>*Dedicated staff member</a:t>
            </a:r>
          </a:p>
          <a:p>
            <a:endParaRPr lang="en-US" dirty="0"/>
          </a:p>
        </p:txBody>
      </p:sp>
    </p:spTree>
    <p:extLst>
      <p:ext uri="{BB962C8B-B14F-4D97-AF65-F5344CB8AC3E}">
        <p14:creationId xmlns:p14="http://schemas.microsoft.com/office/powerpoint/2010/main" val="422678528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0132"/>
            <a:ext cx="7772400" cy="1143000"/>
          </a:xfrm>
        </p:spPr>
        <p:txBody>
          <a:bodyPr/>
          <a:lstStyle/>
          <a:p>
            <a:pPr algn="ctr"/>
            <a:r>
              <a:rPr lang="en-US" dirty="0" smtClean="0"/>
              <a:t>Additional tips </a:t>
            </a:r>
            <a:endParaRPr lang="en-US" dirty="0"/>
          </a:p>
        </p:txBody>
      </p:sp>
      <p:sp>
        <p:nvSpPr>
          <p:cNvPr id="3" name="Rectangle 2"/>
          <p:cNvSpPr/>
          <p:nvPr/>
        </p:nvSpPr>
        <p:spPr>
          <a:xfrm>
            <a:off x="4071938" y="1584017"/>
            <a:ext cx="5072062" cy="5016758"/>
          </a:xfrm>
          <a:prstGeom prst="rect">
            <a:avLst/>
          </a:prstGeom>
        </p:spPr>
        <p:txBody>
          <a:bodyPr wrap="square">
            <a:spAutoFit/>
          </a:bodyPr>
          <a:lstStyle/>
          <a:p>
            <a:r>
              <a:rPr lang="en-US" sz="2000" dirty="0" smtClean="0"/>
              <a:t>*Invite </a:t>
            </a:r>
            <a:r>
              <a:rPr lang="en-US" sz="2000" dirty="0"/>
              <a:t>them to </a:t>
            </a:r>
            <a:r>
              <a:rPr lang="en-US" sz="2000" dirty="0" smtClean="0"/>
              <a:t>events in the community</a:t>
            </a:r>
          </a:p>
          <a:p>
            <a:endParaRPr lang="en-US" sz="2000" dirty="0"/>
          </a:p>
          <a:p>
            <a:r>
              <a:rPr lang="en-US" sz="2000" dirty="0" smtClean="0"/>
              <a:t>*Invite them to the shelter to showcase their dog</a:t>
            </a:r>
          </a:p>
          <a:p>
            <a:r>
              <a:rPr lang="en-US" sz="2000" dirty="0" smtClean="0"/>
              <a:t>	</a:t>
            </a:r>
            <a:r>
              <a:rPr lang="en-US" sz="2000" dirty="0"/>
              <a:t>	</a:t>
            </a:r>
            <a:endParaRPr lang="en-US" sz="2000" dirty="0" smtClean="0"/>
          </a:p>
          <a:p>
            <a:r>
              <a:rPr lang="en-US" sz="2000" dirty="0" smtClean="0"/>
              <a:t>*</a:t>
            </a:r>
            <a:r>
              <a:rPr lang="en-US" sz="2000" dirty="0"/>
              <a:t>Provide them </a:t>
            </a:r>
            <a:r>
              <a:rPr lang="en-US" sz="2000" dirty="0" smtClean="0"/>
              <a:t>with a booklet with dog friendly establishments </a:t>
            </a:r>
            <a:r>
              <a:rPr lang="en-US" sz="2000" dirty="0"/>
              <a:t>in your community </a:t>
            </a:r>
            <a:endParaRPr lang="en-US" sz="2000" dirty="0" smtClean="0"/>
          </a:p>
          <a:p>
            <a:endParaRPr lang="en-US" sz="2000" dirty="0"/>
          </a:p>
          <a:p>
            <a:r>
              <a:rPr lang="en-US" sz="2000" dirty="0" smtClean="0"/>
              <a:t>*</a:t>
            </a:r>
            <a:r>
              <a:rPr lang="en-US" sz="2000" dirty="0"/>
              <a:t>Advertise dog on your website </a:t>
            </a:r>
            <a:r>
              <a:rPr lang="en-US" sz="2000" dirty="0" smtClean="0"/>
              <a:t>with a picture, bio, and video</a:t>
            </a:r>
          </a:p>
          <a:p>
            <a:r>
              <a:rPr lang="en-US" sz="2000" dirty="0"/>
              <a:t>	</a:t>
            </a:r>
            <a:endParaRPr lang="en-US" sz="2000" dirty="0" smtClean="0"/>
          </a:p>
          <a:p>
            <a:r>
              <a:rPr lang="en-US" sz="2000" dirty="0" smtClean="0"/>
              <a:t>*Change up pictures periodically</a:t>
            </a:r>
          </a:p>
          <a:p>
            <a:endParaRPr lang="en-US" sz="2000" dirty="0"/>
          </a:p>
          <a:p>
            <a:r>
              <a:rPr lang="en-US" sz="2000" dirty="0" smtClean="0"/>
              <a:t>*Boost dog on Facebook </a:t>
            </a:r>
            <a:endParaRPr lang="en-US" sz="2000" dirty="0"/>
          </a:p>
          <a:p>
            <a:endParaRPr lang="en-US" sz="2000" dirty="0" smtClean="0"/>
          </a:p>
          <a:p>
            <a:endParaRPr lang="en-US" sz="20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325" y="950933"/>
            <a:ext cx="3571875" cy="5667375"/>
          </a:xfrm>
          <a:prstGeom prst="rect">
            <a:avLst/>
          </a:prstGeom>
        </p:spPr>
      </p:pic>
    </p:spTree>
    <p:extLst>
      <p:ext uri="{BB962C8B-B14F-4D97-AF65-F5344CB8AC3E}">
        <p14:creationId xmlns:p14="http://schemas.microsoft.com/office/powerpoint/2010/main" val="85091635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390"/>
            <a:ext cx="3713020" cy="278476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593"/>
            <a:ext cx="2378574" cy="355317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7127" y="-1"/>
            <a:ext cx="3726874" cy="2795156"/>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11703" y="2968593"/>
            <a:ext cx="5032297" cy="3354864"/>
          </a:xfrm>
          <a:prstGeom prst="rect">
            <a:avLst/>
          </a:prstGeom>
        </p:spPr>
      </p:pic>
    </p:spTree>
    <p:extLst>
      <p:ext uri="{BB962C8B-B14F-4D97-AF65-F5344CB8AC3E}">
        <p14:creationId xmlns:p14="http://schemas.microsoft.com/office/powerpoint/2010/main" val="44667060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og looking at the camera&#10;&#10;Description generated with very high confidence">
            <a:extLst>
              <a:ext uri="{FF2B5EF4-FFF2-40B4-BE49-F238E27FC236}">
                <a16:creationId xmlns="" xmlns:a16="http://schemas.microsoft.com/office/drawing/2014/main" id="{791800AB-AF98-437B-88F8-32959F7297E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735" r="5850"/>
          <a:stretch/>
        </p:blipFill>
        <p:spPr>
          <a:xfrm>
            <a:off x="0" y="-1"/>
            <a:ext cx="9144000" cy="6850063"/>
          </a:xfrm>
          <a:prstGeom prst="rect">
            <a:avLst/>
          </a:prstGeom>
        </p:spPr>
      </p:pic>
      <p:sp>
        <p:nvSpPr>
          <p:cNvPr id="2" name="Text Placeholder 1"/>
          <p:cNvSpPr>
            <a:spLocks noGrp="1"/>
          </p:cNvSpPr>
          <p:nvPr>
            <p:ph type="body" sz="quarter" idx="10"/>
          </p:nvPr>
        </p:nvSpPr>
        <p:spPr>
          <a:xfrm>
            <a:off x="304800" y="304800"/>
            <a:ext cx="2438400" cy="1524000"/>
          </a:xfrm>
        </p:spPr>
        <p:txBody>
          <a:bodyPr/>
          <a:lstStyle/>
          <a:p>
            <a:pPr algn="ctr"/>
            <a:r>
              <a:rPr lang="en-US" sz="6000" dirty="0">
                <a:solidFill>
                  <a:schemeClr val="bg1"/>
                </a:solidFill>
                <a:latin typeface="+mj-lt"/>
              </a:rPr>
              <a:t>Q&amp;A </a:t>
            </a:r>
          </a:p>
        </p:txBody>
      </p:sp>
      <p:sp>
        <p:nvSpPr>
          <p:cNvPr id="6" name="AutoShape 2" descr="Educational questions hand drawn speech bubble free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Educational questions hand drawn speech bubble free ic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56153139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838200"/>
            <a:ext cx="8839200" cy="2362200"/>
          </a:xfrm>
        </p:spPr>
        <p:txBody>
          <a:bodyPr/>
          <a:lstStyle/>
          <a:p>
            <a:r>
              <a:rPr lang="en-US" sz="4400" dirty="0">
                <a:solidFill>
                  <a:srgbClr val="396D8F"/>
                </a:solidFill>
              </a:rPr>
              <a:t>Become a Publicity Hound </a:t>
            </a:r>
            <a:r>
              <a:rPr lang="en-US" dirty="0"/>
              <a:t/>
            </a:r>
            <a:br>
              <a:rPr lang="en-US" dirty="0"/>
            </a:br>
            <a:r>
              <a:rPr lang="en-US" dirty="0"/>
              <a:t/>
            </a:r>
            <a:br>
              <a:rPr lang="en-US" dirty="0"/>
            </a:br>
            <a:r>
              <a:rPr lang="en-US" sz="2000" i="1" dirty="0">
                <a:solidFill>
                  <a:schemeClr val="bg2"/>
                </a:solidFill>
              </a:rPr>
              <a:t>with the ASPCA’s </a:t>
            </a:r>
            <a:r>
              <a:rPr lang="en-US" sz="3200" i="1" dirty="0">
                <a:solidFill>
                  <a:srgbClr val="F26422"/>
                </a:solidFill>
              </a:rPr>
              <a:t/>
            </a:r>
            <a:br>
              <a:rPr lang="en-US" sz="3200" i="1" dirty="0">
                <a:solidFill>
                  <a:srgbClr val="F26422"/>
                </a:solidFill>
              </a:rPr>
            </a:br>
            <a:endParaRPr lang="en-US" sz="3200" i="1" dirty="0">
              <a:solidFill>
                <a:srgbClr val="F26422"/>
              </a:solidFill>
            </a:endParaRPr>
          </a:p>
        </p:txBody>
      </p:sp>
      <p:sp>
        <p:nvSpPr>
          <p:cNvPr id="3" name="Subtitle 2"/>
          <p:cNvSpPr>
            <a:spLocks noGrp="1"/>
          </p:cNvSpPr>
          <p:nvPr>
            <p:ph type="subTitle" idx="1"/>
          </p:nvPr>
        </p:nvSpPr>
        <p:spPr>
          <a:xfrm>
            <a:off x="1943100" y="5410200"/>
            <a:ext cx="5257800" cy="1600200"/>
          </a:xfrm>
        </p:spPr>
        <p:txBody>
          <a:bodyPr/>
          <a:lstStyle/>
          <a:p>
            <a:pPr algn="ctr"/>
            <a:r>
              <a:rPr lang="en-US" sz="2800" i="1" dirty="0">
                <a:solidFill>
                  <a:schemeClr val="bg2"/>
                </a:solidFill>
              </a:rPr>
              <a:t/>
            </a:r>
            <a:br>
              <a:rPr lang="en-US" sz="2800" i="1" dirty="0">
                <a:solidFill>
                  <a:schemeClr val="bg2"/>
                </a:solidFill>
              </a:rPr>
            </a:br>
            <a:r>
              <a:rPr lang="en-US" sz="2800" i="1" dirty="0">
                <a:solidFill>
                  <a:schemeClr val="bg2"/>
                </a:solidFill>
              </a:rPr>
              <a:t>October 2018 </a:t>
            </a:r>
          </a:p>
          <a:p>
            <a:endParaRPr lang="en-US" dirty="0"/>
          </a:p>
        </p:txBody>
      </p:sp>
      <p:pic>
        <p:nvPicPr>
          <p:cNvPr id="5" name="Picture 4" descr="A picture containing object&#10;&#10;Description generated with high confidence">
            <a:extLst>
              <a:ext uri="{FF2B5EF4-FFF2-40B4-BE49-F238E27FC236}">
                <a16:creationId xmlns="" xmlns:a16="http://schemas.microsoft.com/office/drawing/2014/main" id="{2423FF35-C8C8-4308-8954-7C9DD894B9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8300" y="2898140"/>
            <a:ext cx="5867400" cy="1369060"/>
          </a:xfrm>
          <a:prstGeom prst="rect">
            <a:avLst/>
          </a:prstGeom>
        </p:spPr>
      </p:pic>
      <p:pic>
        <p:nvPicPr>
          <p:cNvPr id="7" name="Picture 6">
            <a:extLst>
              <a:ext uri="{FF2B5EF4-FFF2-40B4-BE49-F238E27FC236}">
                <a16:creationId xmlns="" xmlns:a16="http://schemas.microsoft.com/office/drawing/2014/main" id="{6AAD20EC-2566-4E97-ACB5-68B87B4C8B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13898" y="4422876"/>
            <a:ext cx="2516204" cy="1258102"/>
          </a:xfrm>
          <a:prstGeom prst="rect">
            <a:avLst/>
          </a:prstGeom>
        </p:spPr>
      </p:pic>
      <p:pic>
        <p:nvPicPr>
          <p:cNvPr id="6" name="Picture 5">
            <a:extLst>
              <a:ext uri="{FF2B5EF4-FFF2-40B4-BE49-F238E27FC236}">
                <a16:creationId xmlns="" xmlns:a16="http://schemas.microsoft.com/office/drawing/2014/main" id="{A4E2D7BE-7F5A-4554-873C-35D19E7B0CA1}"/>
              </a:ext>
            </a:extLst>
          </p:cNvPr>
          <p:cNvPicPr>
            <a:picLocks noChangeAspect="1"/>
          </p:cNvPicPr>
          <p:nvPr/>
        </p:nvPicPr>
        <p:blipFill>
          <a:blip r:embed="rId5"/>
          <a:stretch>
            <a:fillRect/>
          </a:stretch>
        </p:blipFill>
        <p:spPr>
          <a:xfrm>
            <a:off x="914400" y="4287748"/>
            <a:ext cx="1600200" cy="1600200"/>
          </a:xfrm>
          <a:prstGeom prst="rect">
            <a:avLst/>
          </a:prstGeom>
        </p:spPr>
      </p:pic>
      <p:pic>
        <p:nvPicPr>
          <p:cNvPr id="8" name="Picture 6" descr="Image result for instagram logo">
            <a:extLst>
              <a:ext uri="{FF2B5EF4-FFF2-40B4-BE49-F238E27FC236}">
                <a16:creationId xmlns="" xmlns:a16="http://schemas.microsoft.com/office/drawing/2014/main" id="{B6756CFF-4F53-4FC5-8EAD-1CCFE3BE1C52}"/>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0974" t="4489" r="19102" b="14706"/>
          <a:stretch/>
        </p:blipFill>
        <p:spPr bwMode="auto">
          <a:xfrm>
            <a:off x="6646952" y="4357790"/>
            <a:ext cx="1524000"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874425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587827"/>
            <a:ext cx="8763000" cy="1143000"/>
          </a:xfrm>
        </p:spPr>
        <p:txBody>
          <a:bodyPr/>
          <a:lstStyle/>
          <a:p>
            <a:r>
              <a:rPr lang="en-US" sz="3600" b="0" dirty="0">
                <a:solidFill>
                  <a:srgbClr val="396D8F"/>
                </a:solidFill>
              </a:rPr>
              <a:t>Register </a:t>
            </a:r>
            <a:r>
              <a:rPr lang="en-US" sz="3600" b="0" dirty="0" smtClean="0">
                <a:solidFill>
                  <a:srgbClr val="396D8F"/>
                </a:solidFill>
              </a:rPr>
              <a:t>by September 21</a:t>
            </a:r>
            <a:r>
              <a:rPr lang="en-US" sz="3600" u="sng" dirty="0" smtClean="0">
                <a:solidFill>
                  <a:srgbClr val="396D8F"/>
                </a:solidFill>
              </a:rPr>
              <a:t/>
            </a:r>
            <a:br>
              <a:rPr lang="en-US" sz="3600" u="sng" dirty="0" smtClean="0">
                <a:solidFill>
                  <a:srgbClr val="396D8F"/>
                </a:solidFill>
              </a:rPr>
            </a:br>
            <a:r>
              <a:rPr lang="en-US" sz="3600" dirty="0" err="1" smtClean="0">
                <a:solidFill>
                  <a:srgbClr val="396D8F"/>
                </a:solidFill>
              </a:rPr>
              <a:t>www.ASPCApro.org</a:t>
            </a:r>
            <a:r>
              <a:rPr lang="en-US" sz="3600" dirty="0" smtClean="0">
                <a:solidFill>
                  <a:srgbClr val="396D8F"/>
                </a:solidFill>
              </a:rPr>
              <a:t>/</a:t>
            </a:r>
            <a:r>
              <a:rPr lang="en-US" sz="3600" dirty="0" err="1" smtClean="0">
                <a:solidFill>
                  <a:srgbClr val="396D8F"/>
                </a:solidFill>
              </a:rPr>
              <a:t>fyf</a:t>
            </a:r>
            <a:r>
              <a:rPr lang="en-US" sz="3600" dirty="0" smtClean="0">
                <a:solidFill>
                  <a:srgbClr val="396D8F"/>
                </a:solidFill>
              </a:rPr>
              <a:t> </a:t>
            </a:r>
            <a:endParaRPr lang="en-US" sz="3600" dirty="0">
              <a:solidFill>
                <a:srgbClr val="396D8F"/>
              </a:solidFill>
            </a:endParaRPr>
          </a:p>
        </p:txBody>
      </p:sp>
      <p:sp>
        <p:nvSpPr>
          <p:cNvPr id="3" name="Subtitle 2"/>
          <p:cNvSpPr>
            <a:spLocks noGrp="1"/>
          </p:cNvSpPr>
          <p:nvPr>
            <p:ph type="subTitle" idx="1"/>
          </p:nvPr>
        </p:nvSpPr>
        <p:spPr>
          <a:xfrm>
            <a:off x="190500" y="2171700"/>
            <a:ext cx="8763000" cy="914400"/>
          </a:xfrm>
        </p:spPr>
        <p:txBody>
          <a:bodyPr/>
          <a:lstStyle/>
          <a:p>
            <a:pPr marL="22860" lvl="1">
              <a:buNone/>
            </a:pPr>
            <a:r>
              <a:rPr lang="en-US" sz="2800" b="1" dirty="0">
                <a:solidFill>
                  <a:schemeClr val="bg2"/>
                </a:solidFill>
              </a:rPr>
              <a:t>Free Resources</a:t>
            </a:r>
          </a:p>
          <a:p>
            <a:pPr lvl="1" indent="0">
              <a:buNone/>
            </a:pPr>
            <a:endParaRPr lang="en-US" sz="2800" b="1" dirty="0">
              <a:solidFill>
                <a:schemeClr val="bg2"/>
              </a:solidFill>
            </a:endParaRPr>
          </a:p>
          <a:p>
            <a:pPr lvl="1" indent="0">
              <a:buNone/>
            </a:pPr>
            <a:r>
              <a:rPr lang="en-US" sz="2400" dirty="0">
                <a:latin typeface="+mj-lt"/>
              </a:rPr>
              <a:t>	</a:t>
            </a:r>
          </a:p>
          <a:p>
            <a:endParaRPr lang="en-US" dirty="0"/>
          </a:p>
          <a:p>
            <a:endParaRPr lang="en-US" dirty="0"/>
          </a:p>
          <a:p>
            <a:endParaRPr lang="en-US" dirty="0"/>
          </a:p>
          <a:p>
            <a:endParaRPr lang="en-US" dirty="0"/>
          </a:p>
          <a:p>
            <a:endParaRPr lang="en-US" dirty="0"/>
          </a:p>
          <a:p>
            <a:endParaRPr lang="en-US" dirty="0"/>
          </a:p>
          <a:p>
            <a:pPr marL="342900" indent="-342900">
              <a:buFont typeface="Arial" panose="020B0604020202020204" pitchFamily="34" charset="0"/>
              <a:buChar char="•"/>
            </a:pPr>
            <a:endParaRPr lang="en-US" dirty="0"/>
          </a:p>
          <a:p>
            <a:endParaRPr lang="en-US" dirty="0"/>
          </a:p>
        </p:txBody>
      </p:sp>
      <p:pic>
        <p:nvPicPr>
          <p:cNvPr id="6" name="Picture 5">
            <a:extLst>
              <a:ext uri="{FF2B5EF4-FFF2-40B4-BE49-F238E27FC236}">
                <a16:creationId xmlns="" xmlns:a16="http://schemas.microsoft.com/office/drawing/2014/main" id="{93F61302-D072-4A9C-AE40-BDC78365DB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654" y="3962400"/>
            <a:ext cx="4176346" cy="2349194"/>
          </a:xfrm>
          <a:prstGeom prst="rect">
            <a:avLst/>
          </a:prstGeom>
        </p:spPr>
      </p:pic>
      <p:pic>
        <p:nvPicPr>
          <p:cNvPr id="10" name="Picture 9">
            <a:extLst>
              <a:ext uri="{FF2B5EF4-FFF2-40B4-BE49-F238E27FC236}">
                <a16:creationId xmlns="" xmlns:a16="http://schemas.microsoft.com/office/drawing/2014/main" id="{BE61E312-9E14-4E0D-9E7B-9BFEED61C9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05250" y="2819400"/>
            <a:ext cx="1885950" cy="3352800"/>
          </a:xfrm>
          <a:prstGeom prst="rect">
            <a:avLst/>
          </a:prstGeom>
        </p:spPr>
      </p:pic>
      <p:pic>
        <p:nvPicPr>
          <p:cNvPr id="9" name="Picture 8" descr="A close up of a logo&#10;&#10;Description generated with very high confidence">
            <a:extLst>
              <a:ext uri="{FF2B5EF4-FFF2-40B4-BE49-F238E27FC236}">
                <a16:creationId xmlns="" xmlns:a16="http://schemas.microsoft.com/office/drawing/2014/main" id="{9FB40269-AD17-4403-B45C-86CADBA107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67474" y="2024865"/>
            <a:ext cx="2743200" cy="3683726"/>
          </a:xfrm>
          <a:prstGeom prst="rect">
            <a:avLst/>
          </a:prstGeom>
        </p:spPr>
      </p:pic>
    </p:spTree>
    <p:extLst>
      <p:ext uri="{BB962C8B-B14F-4D97-AF65-F5344CB8AC3E}">
        <p14:creationId xmlns:p14="http://schemas.microsoft.com/office/powerpoint/2010/main" val="36441389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5924" y="348343"/>
            <a:ext cx="8455642" cy="5859778"/>
          </a:xfrm>
          <a:prstGeom prst="rect">
            <a:avLst/>
          </a:prstGeom>
        </p:spPr>
      </p:pic>
    </p:spTree>
    <p:extLst>
      <p:ext uri="{BB962C8B-B14F-4D97-AF65-F5344CB8AC3E}">
        <p14:creationId xmlns:p14="http://schemas.microsoft.com/office/powerpoint/2010/main" val="37062778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35009" y="304800"/>
            <a:ext cx="8504191" cy="1066800"/>
          </a:xfrm>
        </p:spPr>
        <p:txBody>
          <a:bodyPr/>
          <a:lstStyle/>
          <a:p>
            <a:pPr algn="ctr"/>
            <a:r>
              <a:rPr lang="en-US" sz="3200" dirty="0">
                <a:solidFill>
                  <a:srgbClr val="396D8F"/>
                </a:solidFill>
                <a:latin typeface="+mj-lt"/>
              </a:rPr>
              <a:t>Today’s Presenters</a:t>
            </a:r>
          </a:p>
        </p:txBody>
      </p:sp>
      <p:pic>
        <p:nvPicPr>
          <p:cNvPr id="6" name="Picture 5"/>
          <p:cNvPicPr>
            <a:picLocks noChangeAspect="1"/>
          </p:cNvPicPr>
          <p:nvPr/>
        </p:nvPicPr>
        <p:blipFill>
          <a:blip r:embed="rId3"/>
          <a:stretch>
            <a:fillRect/>
          </a:stretch>
        </p:blipFill>
        <p:spPr>
          <a:xfrm>
            <a:off x="1465331" y="3920709"/>
            <a:ext cx="1634583" cy="2451875"/>
          </a:xfrm>
          <a:prstGeom prst="rect">
            <a:avLst/>
          </a:prstGeom>
        </p:spPr>
      </p:pic>
      <p:sp>
        <p:nvSpPr>
          <p:cNvPr id="9" name="TextBox 8"/>
          <p:cNvSpPr txBox="1"/>
          <p:nvPr/>
        </p:nvSpPr>
        <p:spPr>
          <a:xfrm>
            <a:off x="3445557" y="1257191"/>
            <a:ext cx="4880473" cy="2246769"/>
          </a:xfrm>
          <a:prstGeom prst="rect">
            <a:avLst/>
          </a:prstGeom>
          <a:noFill/>
        </p:spPr>
        <p:txBody>
          <a:bodyPr wrap="square" rtlCol="0">
            <a:spAutoFit/>
          </a:bodyPr>
          <a:lstStyle/>
          <a:p>
            <a:r>
              <a:rPr lang="en-US" dirty="0" smtClean="0"/>
              <a:t>Michelle Harvanek</a:t>
            </a:r>
          </a:p>
          <a:p>
            <a:r>
              <a:rPr lang="en-US" dirty="0" smtClean="0"/>
              <a:t>City of Cleveland Animal Care &amp; Control</a:t>
            </a:r>
          </a:p>
          <a:p>
            <a:r>
              <a:rPr lang="en-US" dirty="0" smtClean="0"/>
              <a:t>Shelter Operations Manager</a:t>
            </a:r>
          </a:p>
          <a:p>
            <a:endParaRPr lang="en-US" dirty="0"/>
          </a:p>
          <a:p>
            <a:r>
              <a:rPr lang="en-US" sz="2000" dirty="0" smtClean="0">
                <a:solidFill>
                  <a:srgbClr val="1A6492"/>
                </a:solidFill>
              </a:rPr>
              <a:t>mharvanek@city.Cleveland.oh.us</a:t>
            </a:r>
            <a:endParaRPr lang="en-US" sz="2000" dirty="0">
              <a:solidFill>
                <a:srgbClr val="1A6492"/>
              </a:solidFill>
            </a:endParaRPr>
          </a:p>
        </p:txBody>
      </p:sp>
      <p:pic>
        <p:nvPicPr>
          <p:cNvPr id="11" name="Picture 10"/>
          <p:cNvPicPr>
            <a:picLocks noChangeAspect="1"/>
          </p:cNvPicPr>
          <p:nvPr/>
        </p:nvPicPr>
        <p:blipFill>
          <a:blip r:embed="rId4"/>
          <a:stretch>
            <a:fillRect/>
          </a:stretch>
        </p:blipFill>
        <p:spPr>
          <a:xfrm>
            <a:off x="1013607" y="1153081"/>
            <a:ext cx="2086307" cy="2454990"/>
          </a:xfrm>
          <a:prstGeom prst="rect">
            <a:avLst/>
          </a:prstGeom>
        </p:spPr>
      </p:pic>
      <p:pic>
        <p:nvPicPr>
          <p:cNvPr id="12" name="Picture 11"/>
          <p:cNvPicPr>
            <a:picLocks noChangeAspect="1"/>
          </p:cNvPicPr>
          <p:nvPr/>
        </p:nvPicPr>
        <p:blipFill>
          <a:blip r:embed="rId5"/>
          <a:stretch>
            <a:fillRect/>
          </a:stretch>
        </p:blipFill>
        <p:spPr>
          <a:xfrm>
            <a:off x="3351263" y="4022166"/>
            <a:ext cx="4974767" cy="2017951"/>
          </a:xfrm>
          <a:prstGeom prst="rect">
            <a:avLst/>
          </a:prstGeom>
        </p:spPr>
      </p:pic>
    </p:spTree>
    <p:extLst>
      <p:ext uri="{BB962C8B-B14F-4D97-AF65-F5344CB8AC3E}">
        <p14:creationId xmlns:p14="http://schemas.microsoft.com/office/powerpoint/2010/main" val="42672939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Get Them Out! How to Increase Dog Adoptions with Offsite Opportunities</a:t>
            </a:r>
            <a:br>
              <a:rPr lang="en-US" dirty="0"/>
            </a:br>
            <a:endParaRPr lang="en-US" dirty="0"/>
          </a:p>
        </p:txBody>
      </p:sp>
      <p:sp>
        <p:nvSpPr>
          <p:cNvPr id="3" name="Subtitle 2"/>
          <p:cNvSpPr>
            <a:spLocks noGrp="1"/>
          </p:cNvSpPr>
          <p:nvPr>
            <p:ph type="subTitle" idx="1"/>
          </p:nvPr>
        </p:nvSpPr>
        <p:spPr>
          <a:xfrm>
            <a:off x="685800" y="3121269"/>
            <a:ext cx="6400800" cy="1907931"/>
          </a:xfrm>
        </p:spPr>
        <p:txBody>
          <a:bodyPr/>
          <a:lstStyle/>
          <a:p>
            <a:r>
              <a:rPr lang="en-US" dirty="0"/>
              <a:t>Michelle Harvanek, Shelter Operations Manager</a:t>
            </a:r>
          </a:p>
          <a:p>
            <a:r>
              <a:rPr lang="en-US" dirty="0"/>
              <a:t>Cleveland Animal Care &amp; Control</a:t>
            </a:r>
          </a:p>
          <a:p>
            <a:endParaRPr lang="en-US" dirty="0"/>
          </a:p>
        </p:txBody>
      </p:sp>
    </p:spTree>
    <p:extLst>
      <p:ext uri="{BB962C8B-B14F-4D97-AF65-F5344CB8AC3E}">
        <p14:creationId xmlns:p14="http://schemas.microsoft.com/office/powerpoint/2010/main" val="37783151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01162"/>
            <a:ext cx="7772400" cy="949569"/>
          </a:xfrm>
        </p:spPr>
        <p:txBody>
          <a:bodyPr/>
          <a:lstStyle/>
          <a:p>
            <a:r>
              <a:rPr lang="en-US" dirty="0"/>
              <a:t>Agenda</a:t>
            </a:r>
          </a:p>
        </p:txBody>
      </p:sp>
      <p:sp>
        <p:nvSpPr>
          <p:cNvPr id="3" name="Subtitle 2"/>
          <p:cNvSpPr>
            <a:spLocks noGrp="1"/>
          </p:cNvSpPr>
          <p:nvPr>
            <p:ph type="subTitle" idx="1"/>
          </p:nvPr>
        </p:nvSpPr>
        <p:spPr>
          <a:xfrm>
            <a:off x="685799" y="1450731"/>
            <a:ext cx="8080131" cy="4906107"/>
          </a:xfrm>
        </p:spPr>
        <p:txBody>
          <a:bodyPr/>
          <a:lstStyle/>
          <a:p>
            <a:pPr marL="457200" indent="-457200">
              <a:buAutoNum type="arabicPeriod"/>
            </a:pPr>
            <a:r>
              <a:rPr lang="en-US" dirty="0"/>
              <a:t>Why?</a:t>
            </a:r>
          </a:p>
          <a:p>
            <a:pPr marL="457200" indent="-457200">
              <a:buAutoNum type="arabicPeriod"/>
            </a:pPr>
            <a:r>
              <a:rPr lang="en-US" dirty="0"/>
              <a:t>General Tips</a:t>
            </a:r>
          </a:p>
          <a:p>
            <a:pPr marL="457200" indent="-457200">
              <a:buAutoNum type="arabicPeriod"/>
            </a:pPr>
            <a:r>
              <a:rPr lang="en-US" dirty="0"/>
              <a:t>Offsite events / public appearances</a:t>
            </a:r>
          </a:p>
          <a:p>
            <a:pPr marL="457200" indent="-457200">
              <a:buAutoNum type="arabicPeriod"/>
            </a:pPr>
            <a:r>
              <a:rPr lang="en-US" dirty="0"/>
              <a:t>Enrichment-based offsite opportunities</a:t>
            </a:r>
          </a:p>
          <a:p>
            <a:pPr marL="457200" indent="-457200">
              <a:buAutoNum type="arabicPeriod"/>
            </a:pPr>
            <a:r>
              <a:rPr lang="en-US" dirty="0"/>
              <a:t>Training and engaging volunteers</a:t>
            </a:r>
          </a:p>
        </p:txBody>
      </p:sp>
    </p:spTree>
    <p:extLst>
      <p:ext uri="{BB962C8B-B14F-4D97-AF65-F5344CB8AC3E}">
        <p14:creationId xmlns:p14="http://schemas.microsoft.com/office/powerpoint/2010/main" val="30559199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01162"/>
            <a:ext cx="7772400" cy="949569"/>
          </a:xfrm>
        </p:spPr>
        <p:txBody>
          <a:bodyPr/>
          <a:lstStyle/>
          <a:p>
            <a:r>
              <a:rPr lang="en-US" dirty="0"/>
              <a:t>Why go offsite?</a:t>
            </a:r>
          </a:p>
        </p:txBody>
      </p:sp>
      <p:sp>
        <p:nvSpPr>
          <p:cNvPr id="5" name="Subtitle 4">
            <a:extLst>
              <a:ext uri="{FF2B5EF4-FFF2-40B4-BE49-F238E27FC236}">
                <a16:creationId xmlns="" xmlns:a16="http://schemas.microsoft.com/office/drawing/2014/main" id="{7B5BFDC9-F688-4DD2-A120-80D8B4562AA5}"/>
              </a:ext>
            </a:extLst>
          </p:cNvPr>
          <p:cNvSpPr>
            <a:spLocks noGrp="1"/>
          </p:cNvSpPr>
          <p:nvPr>
            <p:ph type="subTitle" idx="1"/>
          </p:nvPr>
        </p:nvSpPr>
        <p:spPr/>
        <p:txBody>
          <a:bodyPr/>
          <a:lstStyle/>
          <a:p>
            <a:endParaRPr lang="en-US" dirty="0"/>
          </a:p>
        </p:txBody>
      </p:sp>
      <p:pic>
        <p:nvPicPr>
          <p:cNvPr id="7" name="Picture 6">
            <a:extLst>
              <a:ext uri="{FF2B5EF4-FFF2-40B4-BE49-F238E27FC236}">
                <a16:creationId xmlns="" xmlns:a16="http://schemas.microsoft.com/office/drawing/2014/main" id="{B338ACBD-7174-4D1C-9ECE-CAE048F50395}"/>
              </a:ext>
            </a:extLst>
          </p:cNvPr>
          <p:cNvPicPr>
            <a:picLocks noChangeAspect="1"/>
          </p:cNvPicPr>
          <p:nvPr/>
        </p:nvPicPr>
        <p:blipFill rotWithShape="1">
          <a:blip r:embed="rId3"/>
          <a:srcRect l="-7589" t="9091" b="25253"/>
          <a:stretch/>
        </p:blipFill>
        <p:spPr>
          <a:xfrm>
            <a:off x="2162274" y="1624445"/>
            <a:ext cx="4819451" cy="4412673"/>
          </a:xfrm>
          <a:prstGeom prst="rect">
            <a:avLst/>
          </a:prstGeom>
        </p:spPr>
      </p:pic>
    </p:spTree>
    <p:extLst>
      <p:ext uri="{BB962C8B-B14F-4D97-AF65-F5344CB8AC3E}">
        <p14:creationId xmlns:p14="http://schemas.microsoft.com/office/powerpoint/2010/main" val="36321093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01162"/>
            <a:ext cx="7772400" cy="949569"/>
          </a:xfrm>
        </p:spPr>
        <p:txBody>
          <a:bodyPr/>
          <a:lstStyle/>
          <a:p>
            <a:r>
              <a:rPr lang="en-US" dirty="0"/>
              <a:t>General Tips</a:t>
            </a:r>
          </a:p>
        </p:txBody>
      </p:sp>
      <p:sp>
        <p:nvSpPr>
          <p:cNvPr id="3" name="Subtitle 2"/>
          <p:cNvSpPr>
            <a:spLocks noGrp="1"/>
          </p:cNvSpPr>
          <p:nvPr>
            <p:ph type="subTitle" idx="1"/>
          </p:nvPr>
        </p:nvSpPr>
        <p:spPr>
          <a:xfrm>
            <a:off x="685799" y="1450731"/>
            <a:ext cx="8080131" cy="4906107"/>
          </a:xfrm>
        </p:spPr>
        <p:txBody>
          <a:bodyPr/>
          <a:lstStyle/>
          <a:p>
            <a:pPr marL="457200" indent="-457200">
              <a:buAutoNum type="arabicPeriod"/>
            </a:pPr>
            <a:r>
              <a:rPr lang="en-US" dirty="0"/>
              <a:t>Start small</a:t>
            </a:r>
          </a:p>
          <a:p>
            <a:pPr marL="457200" indent="-457200">
              <a:buAutoNum type="arabicPeriod"/>
            </a:pPr>
            <a:r>
              <a:rPr lang="en-US" dirty="0"/>
              <a:t>Choose the right dogs – but at the same time, don’t place unnecessary restrictions</a:t>
            </a:r>
          </a:p>
          <a:p>
            <a:pPr marL="457200" indent="-457200">
              <a:buAutoNum type="arabicPeriod"/>
            </a:pPr>
            <a:r>
              <a:rPr lang="en-US" dirty="0"/>
              <a:t>Train your volunteers</a:t>
            </a:r>
          </a:p>
          <a:p>
            <a:pPr marL="457200" indent="-457200">
              <a:buAutoNum type="arabicPeriod"/>
            </a:pPr>
            <a:r>
              <a:rPr lang="en-US" dirty="0"/>
              <a:t>Brand your materials</a:t>
            </a:r>
          </a:p>
          <a:p>
            <a:pPr marL="457200" indent="-457200">
              <a:buAutoNum type="arabicPeriod"/>
            </a:pPr>
            <a:r>
              <a:rPr lang="en-US" dirty="0"/>
              <a:t>Be prepared</a:t>
            </a:r>
          </a:p>
        </p:txBody>
      </p:sp>
    </p:spTree>
    <p:extLst>
      <p:ext uri="{BB962C8B-B14F-4D97-AF65-F5344CB8AC3E}">
        <p14:creationId xmlns:p14="http://schemas.microsoft.com/office/powerpoint/2010/main" val="10616539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01162"/>
            <a:ext cx="7772400" cy="949569"/>
          </a:xfrm>
        </p:spPr>
        <p:txBody>
          <a:bodyPr/>
          <a:lstStyle/>
          <a:p>
            <a:r>
              <a:rPr lang="en-US" dirty="0"/>
              <a:t>Offsite Events / Public Appearances</a:t>
            </a:r>
          </a:p>
        </p:txBody>
      </p:sp>
      <p:sp>
        <p:nvSpPr>
          <p:cNvPr id="5" name="Subtitle 4">
            <a:extLst>
              <a:ext uri="{FF2B5EF4-FFF2-40B4-BE49-F238E27FC236}">
                <a16:creationId xmlns="" xmlns:a16="http://schemas.microsoft.com/office/drawing/2014/main" id="{36DDF2BF-8F92-4600-A768-CA72F76E8F53}"/>
              </a:ext>
            </a:extLst>
          </p:cNvPr>
          <p:cNvSpPr>
            <a:spLocks noGrp="1"/>
          </p:cNvSpPr>
          <p:nvPr>
            <p:ph type="subTitle" idx="1"/>
          </p:nvPr>
        </p:nvSpPr>
        <p:spPr/>
        <p:txBody>
          <a:bodyPr/>
          <a:lstStyle/>
          <a:p>
            <a:endParaRPr lang="en-US"/>
          </a:p>
        </p:txBody>
      </p:sp>
      <p:pic>
        <p:nvPicPr>
          <p:cNvPr id="7" name="Picture 6">
            <a:extLst>
              <a:ext uri="{FF2B5EF4-FFF2-40B4-BE49-F238E27FC236}">
                <a16:creationId xmlns="" xmlns:a16="http://schemas.microsoft.com/office/drawing/2014/main" id="{5C07498C-F782-42CB-B3E7-15D286D4A59C}"/>
              </a:ext>
            </a:extLst>
          </p:cNvPr>
          <p:cNvPicPr>
            <a:picLocks noChangeAspect="1"/>
          </p:cNvPicPr>
          <p:nvPr/>
        </p:nvPicPr>
        <p:blipFill rotWithShape="1">
          <a:blip r:embed="rId3"/>
          <a:srcRect t="4648" b="5330"/>
          <a:stretch/>
        </p:blipFill>
        <p:spPr>
          <a:xfrm>
            <a:off x="688730" y="1450731"/>
            <a:ext cx="7769470" cy="4661682"/>
          </a:xfrm>
          <a:prstGeom prst="rect">
            <a:avLst/>
          </a:prstGeom>
        </p:spPr>
      </p:pic>
    </p:spTree>
    <p:extLst>
      <p:ext uri="{BB962C8B-B14F-4D97-AF65-F5344CB8AC3E}">
        <p14:creationId xmlns:p14="http://schemas.microsoft.com/office/powerpoint/2010/main" val="3418164187"/>
      </p:ext>
    </p:extLst>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ASPCA">
      <a:dk1>
        <a:srgbClr val="000000"/>
      </a:dk1>
      <a:lt1>
        <a:srgbClr val="FFFFFF"/>
      </a:lt1>
      <a:dk2>
        <a:srgbClr val="000000"/>
      </a:dk2>
      <a:lt2>
        <a:srgbClr val="808080"/>
      </a:lt2>
      <a:accent1>
        <a:srgbClr val="3B6E8F"/>
      </a:accent1>
      <a:accent2>
        <a:srgbClr val="F5A01A"/>
      </a:accent2>
      <a:accent3>
        <a:srgbClr val="B6B8BA"/>
      </a:accent3>
      <a:accent4>
        <a:srgbClr val="8CC63F"/>
      </a:accent4>
      <a:accent5>
        <a:srgbClr val="79BDE8"/>
      </a:accent5>
      <a:accent6>
        <a:srgbClr val="272425"/>
      </a:accent6>
      <a:hlink>
        <a:srgbClr val="3B6E8F"/>
      </a:hlink>
      <a:folHlink>
        <a:srgbClr val="79BDE8"/>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9" charset="0"/>
            <a:ea typeface="ＭＳ Ｐゴシック" pitchFamily="29" charset="-128"/>
            <a:cs typeface="ＭＳ Ｐゴシック" pitchFamily="29"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9" charset="0"/>
            <a:ea typeface="ＭＳ Ｐゴシック" pitchFamily="29" charset="-128"/>
            <a:cs typeface="ＭＳ Ｐゴシック" pitchFamily="29"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ASPCA-pro-ppt-template-2018.potx" id="{A0F35368-3062-4232-B0E0-255AC35DBB1E}" vid="{09952C05-22D1-446C-A332-93BBDF7EE7B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ASPCA-pro-ppt-template-2018</Template>
  <TotalTime>526</TotalTime>
  <Words>644</Words>
  <Application>Microsoft Macintosh PowerPoint</Application>
  <PresentationFormat>On-screen Show (4:3)</PresentationFormat>
  <Paragraphs>152</Paragraphs>
  <Slides>26</Slides>
  <Notes>14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Arial</vt:lpstr>
      <vt:lpstr>Arial Narrow</vt:lpstr>
      <vt:lpstr>Calibri</vt:lpstr>
      <vt:lpstr>Courier New</vt:lpstr>
      <vt:lpstr>Helvetica Neue</vt:lpstr>
      <vt:lpstr>ＭＳ Ｐゴシック</vt:lpstr>
      <vt:lpstr>Museo Slab 500</vt:lpstr>
      <vt:lpstr>Times</vt:lpstr>
      <vt:lpstr>Blank Presentation</vt:lpstr>
      <vt:lpstr>PowerPoint Presentation</vt:lpstr>
      <vt:lpstr>PowerPoint Presentation</vt:lpstr>
      <vt:lpstr>PowerPoint Presentation</vt:lpstr>
      <vt:lpstr>PowerPoint Presentation</vt:lpstr>
      <vt:lpstr>Get Them Out! How to Increase Dog Adoptions with Offsite Opportunities </vt:lpstr>
      <vt:lpstr>Agenda</vt:lpstr>
      <vt:lpstr>Why go offsite?</vt:lpstr>
      <vt:lpstr>General Tips</vt:lpstr>
      <vt:lpstr>Offsite Events / Public Appearances</vt:lpstr>
      <vt:lpstr>Offsite Events / Public Appearances</vt:lpstr>
      <vt:lpstr>Enrichment-based offsite opportunities</vt:lpstr>
      <vt:lpstr>Enrichment-based offsite opportunities</vt:lpstr>
      <vt:lpstr>Training and engaging volunteers </vt:lpstr>
      <vt:lpstr>PowerPoint Presentation</vt:lpstr>
      <vt:lpstr>Using an Ambassador Program to Save Lives Courtney Gumienny, Director of Adoptions </vt:lpstr>
      <vt:lpstr>PowerPoint Presentation</vt:lpstr>
      <vt:lpstr>Fewer Returns  </vt:lpstr>
      <vt:lpstr>What Dogs are Eligible?</vt:lpstr>
      <vt:lpstr>Recruit</vt:lpstr>
      <vt:lpstr>Market  Your  Program</vt:lpstr>
      <vt:lpstr>Support Your Fosters</vt:lpstr>
      <vt:lpstr>Additional tips </vt:lpstr>
      <vt:lpstr>PowerPoint Presentation</vt:lpstr>
      <vt:lpstr>PowerPoint Presentation</vt:lpstr>
      <vt:lpstr>Become a Publicity Hound   with the ASPCA’s  </vt:lpstr>
      <vt:lpstr>Register by September 21 www.ASPCApro.org/fyf </vt:lpstr>
    </vt:vector>
  </TitlesOfParts>
  <Company>ASPCA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Susan Furukawa</dc:creator>
  <cp:lastModifiedBy>Brenna Jennings</cp:lastModifiedBy>
  <cp:revision>47</cp:revision>
  <dcterms:created xsi:type="dcterms:W3CDTF">2018-06-12T01:27:50Z</dcterms:created>
  <dcterms:modified xsi:type="dcterms:W3CDTF">2018-09-11T14:18:45Z</dcterms:modified>
</cp:coreProperties>
</file>