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268" r:id="rId2"/>
    <p:sldId id="1050" r:id="rId3"/>
    <p:sldId id="1217" r:id="rId4"/>
    <p:sldId id="1109" r:id="rId5"/>
    <p:sldId id="1225" r:id="rId6"/>
    <p:sldId id="1143" r:id="rId7"/>
    <p:sldId id="1144" r:id="rId8"/>
    <p:sldId id="1145" r:id="rId9"/>
    <p:sldId id="1188" r:id="rId10"/>
    <p:sldId id="1186" r:id="rId11"/>
    <p:sldId id="1221" r:id="rId12"/>
    <p:sldId id="1261" r:id="rId13"/>
    <p:sldId id="1262" r:id="rId14"/>
    <p:sldId id="1264" r:id="rId15"/>
    <p:sldId id="1263" r:id="rId16"/>
    <p:sldId id="1189" r:id="rId17"/>
    <p:sldId id="1212" r:id="rId18"/>
    <p:sldId id="1224" r:id="rId19"/>
    <p:sldId id="1265" r:id="rId20"/>
    <p:sldId id="1220" r:id="rId21"/>
    <p:sldId id="1191" r:id="rId22"/>
    <p:sldId id="1213" r:id="rId23"/>
    <p:sldId id="1187" r:id="rId24"/>
    <p:sldId id="1190" r:id="rId25"/>
    <p:sldId id="1223" r:id="rId26"/>
    <p:sldId id="1244" r:id="rId27"/>
    <p:sldId id="1149" r:id="rId28"/>
    <p:sldId id="1236" r:id="rId29"/>
    <p:sldId id="1237" r:id="rId30"/>
    <p:sldId id="1238" r:id="rId31"/>
    <p:sldId id="1239" r:id="rId32"/>
    <p:sldId id="1240" r:id="rId33"/>
    <p:sldId id="1241" r:id="rId34"/>
    <p:sldId id="1276" r:id="rId35"/>
    <p:sldId id="1274" r:id="rId36"/>
    <p:sldId id="1275" r:id="rId37"/>
    <p:sldId id="1227" r:id="rId38"/>
    <p:sldId id="1277" r:id="rId39"/>
    <p:sldId id="1235" r:id="rId40"/>
    <p:sldId id="1247" r:id="rId41"/>
    <p:sldId id="1231" r:id="rId42"/>
    <p:sldId id="1255" r:id="rId43"/>
    <p:sldId id="1270" r:id="rId44"/>
    <p:sldId id="1271" r:id="rId45"/>
    <p:sldId id="1245" r:id="rId46"/>
    <p:sldId id="1248" r:id="rId47"/>
    <p:sldId id="1232" r:id="rId48"/>
    <p:sldId id="1273" r:id="rId49"/>
    <p:sldId id="1272" r:id="rId50"/>
    <p:sldId id="1278" r:id="rId51"/>
    <p:sldId id="1246" r:id="rId52"/>
    <p:sldId id="1243" r:id="rId53"/>
    <p:sldId id="1116" r:id="rId54"/>
    <p:sldId id="299" r:id="rId55"/>
  </p:sldIdLst>
  <p:sldSz cx="9144000" cy="6858000" type="screen4x3"/>
  <p:notesSz cx="7010400" cy="9296400"/>
  <p:defaultTextStyle>
    <a:defPPr>
      <a:defRPr lang="en-US"/>
    </a:defPPr>
    <a:lvl1pPr algn="l" rtl="0" fontAlgn="base">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1pPr>
    <a:lvl2pPr marL="457200" algn="l" rtl="0" fontAlgn="base">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2pPr>
    <a:lvl3pPr marL="914400" algn="l" rtl="0" fontAlgn="base">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3pPr>
    <a:lvl4pPr marL="1371600" algn="l" rtl="0" fontAlgn="base">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4pPr>
    <a:lvl5pPr marL="1828800" algn="l" rtl="0" fontAlgn="base">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5pPr>
    <a:lvl6pPr marL="2286000" algn="l" defTabSz="914400" rtl="0" eaLnBrk="1" latinLnBrk="0" hangingPunct="1">
      <a:defRPr sz="3200" kern="1200">
        <a:solidFill>
          <a:schemeClr val="bg1"/>
        </a:solidFill>
        <a:latin typeface="Arial" panose="020B0604020202020204" pitchFamily="34" charset="0"/>
        <a:ea typeface="+mn-ea"/>
        <a:cs typeface="+mn-cs"/>
      </a:defRPr>
    </a:lvl6pPr>
    <a:lvl7pPr marL="2743200" algn="l" defTabSz="914400" rtl="0" eaLnBrk="1" latinLnBrk="0" hangingPunct="1">
      <a:defRPr sz="3200" kern="1200">
        <a:solidFill>
          <a:schemeClr val="bg1"/>
        </a:solidFill>
        <a:latin typeface="Arial" panose="020B0604020202020204" pitchFamily="34" charset="0"/>
        <a:ea typeface="+mn-ea"/>
        <a:cs typeface="+mn-cs"/>
      </a:defRPr>
    </a:lvl7pPr>
    <a:lvl8pPr marL="3200400" algn="l" defTabSz="914400" rtl="0" eaLnBrk="1" latinLnBrk="0" hangingPunct="1">
      <a:defRPr sz="3200" kern="1200">
        <a:solidFill>
          <a:schemeClr val="bg1"/>
        </a:solidFill>
        <a:latin typeface="Arial" panose="020B0604020202020204" pitchFamily="34" charset="0"/>
        <a:ea typeface="+mn-ea"/>
        <a:cs typeface="+mn-cs"/>
      </a:defRPr>
    </a:lvl8pPr>
    <a:lvl9pPr marL="3657600" algn="l" defTabSz="914400" rtl="0" eaLnBrk="1" latinLnBrk="0" hangingPunct="1">
      <a:defRPr sz="3200" kern="1200">
        <a:solidFill>
          <a:schemeClr val="bg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en Collins" initials="KC" lastIdx="1" clrIdx="0">
    <p:extLst>
      <p:ext uri="{19B8F6BF-5375-455C-9EA6-DF929625EA0E}">
        <p15:presenceInfo xmlns:p15="http://schemas.microsoft.com/office/powerpoint/2012/main" userId="S-1-5-21-1027571593-2605713366-1513833644-31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006A68"/>
    <a:srgbClr val="008E8B"/>
    <a:srgbClr val="00B4B0"/>
    <a:srgbClr val="336600"/>
    <a:srgbClr val="499200"/>
    <a:srgbClr val="58B000"/>
    <a:srgbClr val="6BD600"/>
    <a:srgbClr val="BC7708"/>
    <a:srgbClr val="D98A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01" autoAdjust="0"/>
    <p:restoredTop sz="72868" autoAdjust="0"/>
  </p:normalViewPr>
  <p:slideViewPr>
    <p:cSldViewPr>
      <p:cViewPr varScale="1">
        <p:scale>
          <a:sx n="84" d="100"/>
          <a:sy n="84" d="100"/>
        </p:scale>
        <p:origin x="245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4" d="100"/>
          <a:sy n="44" d="100"/>
        </p:scale>
        <p:origin x="-1733" y="-86"/>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spcBef>
                <a:spcPct val="0"/>
              </a:spcBef>
              <a:buClrTx/>
              <a:buFontTx/>
              <a:buNone/>
              <a:defRPr sz="1200">
                <a:solidFill>
                  <a:schemeClr val="tx1"/>
                </a:solidFill>
                <a:latin typeface="Arial" charset="0"/>
              </a:defRPr>
            </a:lvl1pPr>
          </a:lstStyle>
          <a:p>
            <a:pPr>
              <a:defRPr/>
            </a:pPr>
            <a:endParaRPr lang="en-US"/>
          </a:p>
        </p:txBody>
      </p:sp>
      <p:sp>
        <p:nvSpPr>
          <p:cNvPr id="98307" name="Rectangle 3"/>
          <p:cNvSpPr>
            <a:spLocks noGrp="1" noChangeArrowheads="1"/>
          </p:cNvSpPr>
          <p:nvPr>
            <p:ph type="dt" sz="quarter"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spcBef>
                <a:spcPct val="0"/>
              </a:spcBef>
              <a:buClrTx/>
              <a:buFontTx/>
              <a:buNone/>
              <a:defRPr sz="1200">
                <a:solidFill>
                  <a:schemeClr val="tx1"/>
                </a:solidFill>
                <a:latin typeface="Arial" charset="0"/>
              </a:defRPr>
            </a:lvl1pPr>
          </a:lstStyle>
          <a:p>
            <a:pPr>
              <a:defRPr/>
            </a:pPr>
            <a:endParaRPr lang="en-US"/>
          </a:p>
        </p:txBody>
      </p:sp>
      <p:sp>
        <p:nvSpPr>
          <p:cNvPr id="98308" name="Rectangle 4"/>
          <p:cNvSpPr>
            <a:spLocks noGrp="1" noChangeArrowheads="1"/>
          </p:cNvSpPr>
          <p:nvPr>
            <p:ph type="ftr" sz="quarter" idx="2"/>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spcBef>
                <a:spcPct val="0"/>
              </a:spcBef>
              <a:buClrTx/>
              <a:buFontTx/>
              <a:buNone/>
              <a:defRPr sz="1200">
                <a:solidFill>
                  <a:schemeClr val="tx1"/>
                </a:solidFill>
                <a:latin typeface="Arial" charset="0"/>
              </a:defRPr>
            </a:lvl1pPr>
          </a:lstStyle>
          <a:p>
            <a:pPr>
              <a:defRPr/>
            </a:pPr>
            <a:endParaRPr lang="en-US"/>
          </a:p>
        </p:txBody>
      </p:sp>
      <p:sp>
        <p:nvSpPr>
          <p:cNvPr id="98309" name="Rectangle 5"/>
          <p:cNvSpPr>
            <a:spLocks noGrp="1" noChangeArrowheads="1"/>
          </p:cNvSpPr>
          <p:nvPr>
            <p:ph type="sldNum" sz="quarter" idx="3"/>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spcBef>
                <a:spcPct val="0"/>
              </a:spcBef>
              <a:buClrTx/>
              <a:buFontTx/>
              <a:buNone/>
              <a:defRPr sz="1200">
                <a:solidFill>
                  <a:schemeClr val="tx1"/>
                </a:solidFill>
              </a:defRPr>
            </a:lvl1pPr>
          </a:lstStyle>
          <a:p>
            <a:fld id="{4ED8917D-3941-495E-9F7C-D7C200B2F1A3}" type="slidenum">
              <a:rPr lang="en-US" altLang="en-US"/>
              <a:pPr/>
              <a:t>‹#›</a:t>
            </a:fld>
            <a:endParaRPr lang="en-US" altLang="en-US"/>
          </a:p>
        </p:txBody>
      </p:sp>
    </p:spTree>
    <p:extLst>
      <p:ext uri="{BB962C8B-B14F-4D97-AF65-F5344CB8AC3E}">
        <p14:creationId xmlns:p14="http://schemas.microsoft.com/office/powerpoint/2010/main" val="3775895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spcBef>
                <a:spcPct val="0"/>
              </a:spcBef>
              <a:buClrTx/>
              <a:buFontTx/>
              <a:buNone/>
              <a:defRPr sz="1200">
                <a:solidFill>
                  <a:schemeClr val="tx1"/>
                </a:solidFill>
                <a:latin typeface="Arial" charset="0"/>
              </a:defRPr>
            </a:lvl1pPr>
          </a:lstStyle>
          <a:p>
            <a:pPr>
              <a:defRPr/>
            </a:pPr>
            <a:endParaRPr lang="en-US"/>
          </a:p>
        </p:txBody>
      </p:sp>
      <p:sp>
        <p:nvSpPr>
          <p:cNvPr id="6147"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spcBef>
                <a:spcPct val="0"/>
              </a:spcBef>
              <a:buClrTx/>
              <a:buFontTx/>
              <a:buNone/>
              <a:defRPr sz="1200">
                <a:solidFill>
                  <a:schemeClr val="tx1"/>
                </a:solidFill>
                <a:latin typeface="Arial" charset="0"/>
              </a:defRPr>
            </a:lvl1pPr>
          </a:lstStyle>
          <a:p>
            <a:pPr>
              <a:defRPr/>
            </a:pPr>
            <a:endParaRPr lang="en-US"/>
          </a:p>
        </p:txBody>
      </p:sp>
      <p:sp>
        <p:nvSpPr>
          <p:cNvPr id="286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 Click to edit Master text styles</a:t>
            </a:r>
          </a:p>
          <a:p>
            <a:pPr lvl="1"/>
            <a:r>
              <a:rPr lang="en-US" noProof="0"/>
              <a:t> Second level</a:t>
            </a:r>
          </a:p>
          <a:p>
            <a:pPr lvl="2"/>
            <a:r>
              <a:rPr lang="en-US" noProof="0"/>
              <a:t> Third level</a:t>
            </a:r>
          </a:p>
          <a:p>
            <a:pPr lvl="3"/>
            <a:r>
              <a:rPr lang="en-US" noProof="0"/>
              <a:t> Fourth level</a:t>
            </a:r>
          </a:p>
          <a:p>
            <a:pPr lvl="4"/>
            <a:r>
              <a:rPr lang="en-US" noProof="0"/>
              <a:t>Fifth level</a:t>
            </a:r>
          </a:p>
        </p:txBody>
      </p:sp>
      <p:sp>
        <p:nvSpPr>
          <p:cNvPr id="6150"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spcBef>
                <a:spcPct val="0"/>
              </a:spcBef>
              <a:buClrTx/>
              <a:buFontTx/>
              <a:buNone/>
              <a:defRPr sz="1200">
                <a:solidFill>
                  <a:schemeClr val="tx1"/>
                </a:solidFill>
                <a:latin typeface="Arial" charset="0"/>
              </a:defRPr>
            </a:lvl1pPr>
          </a:lstStyle>
          <a:p>
            <a:pPr>
              <a:defRPr/>
            </a:pPr>
            <a:endParaRPr lang="en-US"/>
          </a:p>
        </p:txBody>
      </p:sp>
      <p:sp>
        <p:nvSpPr>
          <p:cNvPr id="6151"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spcBef>
                <a:spcPct val="0"/>
              </a:spcBef>
              <a:buClrTx/>
              <a:buFontTx/>
              <a:buNone/>
              <a:defRPr sz="1200">
                <a:solidFill>
                  <a:schemeClr val="tx1"/>
                </a:solidFill>
              </a:defRPr>
            </a:lvl1pPr>
          </a:lstStyle>
          <a:p>
            <a:fld id="{5079ABCE-5A8A-44CC-A926-E566511D72D6}" type="slidenum">
              <a:rPr lang="en-US" altLang="en-US"/>
              <a:pPr/>
              <a:t>‹#›</a:t>
            </a:fld>
            <a:endParaRPr lang="en-US" altLang="en-US"/>
          </a:p>
        </p:txBody>
      </p:sp>
    </p:spTree>
    <p:extLst>
      <p:ext uri="{BB962C8B-B14F-4D97-AF65-F5344CB8AC3E}">
        <p14:creationId xmlns:p14="http://schemas.microsoft.com/office/powerpoint/2010/main" val="24723162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Font typeface="Wingdings" panose="05000000000000000000" pitchFamily="2" charset="2"/>
      <a:buChar char="q"/>
      <a:defRPr sz="1200" kern="1200">
        <a:solidFill>
          <a:schemeClr val="tx1"/>
        </a:solidFill>
        <a:latin typeface="Arial" charset="0"/>
        <a:ea typeface="+mn-ea"/>
        <a:cs typeface="+mn-cs"/>
      </a:defRPr>
    </a:lvl1pPr>
    <a:lvl2pPr marL="457200" algn="l" rtl="0" eaLnBrk="0" fontAlgn="base" hangingPunct="0">
      <a:spcBef>
        <a:spcPct val="30000"/>
      </a:spcBef>
      <a:spcAft>
        <a:spcPct val="0"/>
      </a:spcAft>
      <a:buFont typeface="Wingdings" panose="05000000000000000000" pitchFamily="2" charset="2"/>
      <a:buChar char="§"/>
      <a:defRPr sz="1200" kern="1200">
        <a:solidFill>
          <a:schemeClr val="tx1"/>
        </a:solidFill>
        <a:latin typeface="Arial" charset="0"/>
        <a:ea typeface="+mn-ea"/>
        <a:cs typeface="+mn-cs"/>
      </a:defRPr>
    </a:lvl2pPr>
    <a:lvl3pPr marL="914400" algn="l" rtl="0" eaLnBrk="0" fontAlgn="base" hangingPunct="0">
      <a:spcBef>
        <a:spcPct val="30000"/>
      </a:spcBef>
      <a:spcAft>
        <a:spcPct val="0"/>
      </a:spcAft>
      <a:buChar char="•"/>
      <a:defRPr sz="1200" kern="1200">
        <a:solidFill>
          <a:schemeClr val="tx1"/>
        </a:solidFill>
        <a:latin typeface="Arial" charset="0"/>
        <a:ea typeface="+mn-ea"/>
        <a:cs typeface="+mn-cs"/>
      </a:defRPr>
    </a:lvl3pPr>
    <a:lvl4pPr marL="1371600" algn="l" rtl="0" eaLnBrk="0" fontAlgn="base" hangingPunct="0">
      <a:spcBef>
        <a:spcPct val="30000"/>
      </a:spcBef>
      <a:spcAft>
        <a:spcPct val="0"/>
      </a:spcAft>
      <a:buChar char="o"/>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journals.plos.org/plosone/article?id=10.1371/journal.pone.0091959"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Helvetica Neue" charset="0"/>
              <a:ea typeface="Helvetica Neue" charset="0"/>
              <a:cs typeface="Helvetica Neue" charset="0"/>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sym typeface="Arial"/>
              </a:rPr>
              <a:t>1</a:t>
            </a:fld>
            <a:endParaRPr lang="en-US" sz="1200" b="0" i="0" u="none" strike="noStrike" cap="none" dirty="0">
              <a:solidFill>
                <a:schemeClr val="dk1"/>
              </a:solidFill>
              <a:sym typeface="Arial"/>
            </a:endParaRPr>
          </a:p>
        </p:txBody>
      </p:sp>
    </p:spTree>
    <p:extLst>
      <p:ext uri="{BB962C8B-B14F-4D97-AF65-F5344CB8AC3E}">
        <p14:creationId xmlns:p14="http://schemas.microsoft.com/office/powerpoint/2010/main" val="548767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Char char="q"/>
              <a:tabLst/>
              <a:defRPr/>
            </a:pPr>
            <a:r>
              <a:rPr lang="en-US" altLang="en-US" dirty="0">
                <a:latin typeface="Arial" panose="020B0604020202020204" pitchFamily="34" charset="0"/>
              </a:rPr>
              <a:t>Likely to happen shortly after intake</a:t>
            </a:r>
            <a:r>
              <a:rPr lang="en-US" altLang="en-US" baseline="0" dirty="0">
                <a:latin typeface="Arial" panose="020B0604020202020204" pitchFamily="34" charset="0"/>
              </a:rPr>
              <a:t> anyway.</a:t>
            </a:r>
            <a:endParaRPr lang="en-US" altLang="en-US" dirty="0">
              <a:latin typeface="Arial" panose="020B0604020202020204" pitchFamily="34" charset="0"/>
            </a:endParaRPr>
          </a:p>
          <a:p>
            <a:r>
              <a:rPr lang="en-US" altLang="en-US" dirty="0">
                <a:latin typeface="Arial" panose="020B0604020202020204" pitchFamily="34" charset="0"/>
              </a:rPr>
              <a:t>Efficient</a:t>
            </a:r>
          </a:p>
          <a:p>
            <a:pPr>
              <a:buFont typeface="Arial" charset="0"/>
              <a:buChar char="♦"/>
              <a:defRPr/>
            </a:pPr>
            <a:r>
              <a:rPr lang="en-US" sz="1200" dirty="0">
                <a:solidFill>
                  <a:schemeClr val="tx1"/>
                </a:solidFill>
              </a:rPr>
              <a:t>The animal may have pre-existing bad associations with </a:t>
            </a:r>
            <a:r>
              <a:rPr lang="en-US" sz="1200" dirty="0">
                <a:solidFill>
                  <a:schemeClr val="tx1"/>
                </a:solidFill>
                <a:effectLst>
                  <a:outerShdw blurRad="50800" dist="38100" algn="l" rotWithShape="0">
                    <a:prstClr val="black">
                      <a:alpha val="40000"/>
                    </a:prstClr>
                  </a:outerShdw>
                </a:effectLst>
              </a:rPr>
              <a:t>medical</a:t>
            </a:r>
            <a:r>
              <a:rPr lang="en-US" sz="1200" dirty="0">
                <a:solidFill>
                  <a:schemeClr val="tx1"/>
                </a:solidFill>
              </a:rPr>
              <a:t> people/procedures.</a:t>
            </a:r>
          </a:p>
          <a:p>
            <a:pPr>
              <a:buFont typeface="Arial" charset="0"/>
              <a:buChar char="♦"/>
              <a:defRPr/>
            </a:pPr>
            <a:r>
              <a:rPr lang="en-US" sz="1200" dirty="0">
                <a:solidFill>
                  <a:schemeClr val="tx1"/>
                </a:solidFill>
              </a:rPr>
              <a:t>The animal may be in pain.</a:t>
            </a:r>
          </a:p>
          <a:p>
            <a:pPr>
              <a:buFont typeface="Arial" charset="0"/>
              <a:buChar char="♦"/>
              <a:defRPr/>
            </a:pPr>
            <a:r>
              <a:rPr lang="en-US" sz="1200" dirty="0">
                <a:solidFill>
                  <a:schemeClr val="tx1"/>
                </a:solidFill>
              </a:rPr>
              <a:t>The animal may react atypically to excessive restraint.</a:t>
            </a:r>
          </a:p>
          <a:p>
            <a:pPr>
              <a:buFont typeface="Arial" charset="0"/>
              <a:buChar char="♦"/>
              <a:defRPr/>
            </a:pPr>
            <a:r>
              <a:rPr lang="en-US" sz="1200" dirty="0">
                <a:solidFill>
                  <a:schemeClr val="tx1"/>
                </a:solidFill>
              </a:rPr>
              <a:t>Likely to occur when animal first arrives and is highly stressed.</a:t>
            </a:r>
          </a:p>
          <a:p>
            <a:r>
              <a:rPr lang="en-US" sz="1200" kern="1200" dirty="0">
                <a:solidFill>
                  <a:schemeClr val="tx1"/>
                </a:solidFill>
                <a:effectLst/>
                <a:latin typeface="Arial" charset="0"/>
                <a:ea typeface="+mn-ea"/>
                <a:cs typeface="+mn-cs"/>
              </a:rPr>
              <a:t>It is crucial to be aware that any dog’s behavior during an exam may not be very reflective of his normal behavior. How he behaves may be influenced by his discomfort with the procedures being performed during the exam and his past experience with medical procedures. Some dogs that are tolerant of people in every other situation may become defensively aggressive or extremely fearful when handled by medical personnel</a:t>
            </a:r>
            <a:r>
              <a:rPr lang="en-US" sz="1200" kern="1200" baseline="0" dirty="0">
                <a:solidFill>
                  <a:schemeClr val="tx1"/>
                </a:solidFill>
                <a:effectLst/>
                <a:latin typeface="Arial" charset="0"/>
                <a:ea typeface="+mn-ea"/>
                <a:cs typeface="+mn-cs"/>
              </a:rPr>
              <a:t> or when experiencing excessive restraint. Still important information to have but an aggressive or severely fearful response may by highly situation-specific.</a:t>
            </a:r>
          </a:p>
          <a:p>
            <a:endParaRPr lang="en-US" altLang="en-US" sz="1200" kern="1200" baseline="0" dirty="0">
              <a:solidFill>
                <a:schemeClr val="tx1"/>
              </a:solidFill>
              <a:effectLst/>
              <a:latin typeface="Arial" charset="0"/>
              <a:ea typeface="+mn-ea"/>
              <a:cs typeface="+mn-cs"/>
            </a:endParaRPr>
          </a:p>
          <a:p>
            <a:r>
              <a:rPr lang="en-US" altLang="en-US" sz="1200" b="1" kern="1200" baseline="0" dirty="0">
                <a:solidFill>
                  <a:schemeClr val="tx1"/>
                </a:solidFill>
                <a:effectLst/>
                <a:latin typeface="Arial" charset="0"/>
                <a:ea typeface="+mn-ea"/>
                <a:cs typeface="+mn-cs"/>
              </a:rPr>
              <a:t>No specific research</a:t>
            </a:r>
            <a:endParaRPr lang="en-US" sz="1200" dirty="0">
              <a:solidFill>
                <a:schemeClr val="tx1"/>
              </a:solidFill>
            </a:endParaRPr>
          </a:p>
          <a:p>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10</a:t>
            </a:fld>
            <a:endParaRPr lang="en-US" altLang="en-US" sz="1200">
              <a:solidFill>
                <a:schemeClr val="tx1"/>
              </a:solidFill>
            </a:endParaRPr>
          </a:p>
        </p:txBody>
      </p:sp>
    </p:spTree>
    <p:extLst>
      <p:ext uri="{BB962C8B-B14F-4D97-AF65-F5344CB8AC3E}">
        <p14:creationId xmlns:p14="http://schemas.microsoft.com/office/powerpoint/2010/main" val="3469105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11</a:t>
            </a:fld>
            <a:endParaRPr lang="en-US" altLang="en-US" sz="1200">
              <a:solidFill>
                <a:schemeClr val="tx1"/>
              </a:solidFill>
            </a:endParaRPr>
          </a:p>
        </p:txBody>
      </p:sp>
    </p:spTree>
    <p:extLst>
      <p:ext uri="{BB962C8B-B14F-4D97-AF65-F5344CB8AC3E}">
        <p14:creationId xmlns:p14="http://schemas.microsoft.com/office/powerpoint/2010/main" val="3075031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None/>
            </a:pPr>
            <a:r>
              <a:rPr lang="en-US" altLang="en-US" dirty="0">
                <a:latin typeface="Arial" panose="020B0604020202020204" pitchFamily="34" charset="0"/>
              </a:rPr>
              <a:t>VIDEOS</a:t>
            </a:r>
            <a:r>
              <a:rPr lang="en-US" altLang="en-US" baseline="0" dirty="0">
                <a:latin typeface="Arial" panose="020B0604020202020204" pitchFamily="34" charset="0"/>
              </a:rPr>
              <a:t> HERE</a:t>
            </a:r>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12</a:t>
            </a:fld>
            <a:endParaRPr lang="en-US" altLang="en-US" sz="1200">
              <a:solidFill>
                <a:schemeClr val="tx1"/>
              </a:solidFill>
            </a:endParaRPr>
          </a:p>
        </p:txBody>
      </p:sp>
    </p:spTree>
    <p:extLst>
      <p:ext uri="{BB962C8B-B14F-4D97-AF65-F5344CB8AC3E}">
        <p14:creationId xmlns:p14="http://schemas.microsoft.com/office/powerpoint/2010/main" val="1379477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None/>
            </a:pPr>
            <a:r>
              <a:rPr lang="en-US" altLang="en-US" dirty="0">
                <a:latin typeface="Arial" panose="020B0604020202020204" pitchFamily="34" charset="0"/>
              </a:rPr>
              <a:t>VIDEOS</a:t>
            </a:r>
            <a:r>
              <a:rPr lang="en-US" altLang="en-US" baseline="0" dirty="0">
                <a:latin typeface="Arial" panose="020B0604020202020204" pitchFamily="34" charset="0"/>
              </a:rPr>
              <a:t> HERE</a:t>
            </a:r>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13</a:t>
            </a:fld>
            <a:endParaRPr lang="en-US" altLang="en-US" sz="1200">
              <a:solidFill>
                <a:schemeClr val="tx1"/>
              </a:solidFill>
            </a:endParaRPr>
          </a:p>
        </p:txBody>
      </p:sp>
    </p:spTree>
    <p:extLst>
      <p:ext uri="{BB962C8B-B14F-4D97-AF65-F5344CB8AC3E}">
        <p14:creationId xmlns:p14="http://schemas.microsoft.com/office/powerpoint/2010/main" val="3531890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None/>
            </a:pPr>
            <a:r>
              <a:rPr lang="en-US" altLang="en-US" dirty="0">
                <a:latin typeface="Arial" panose="020B0604020202020204" pitchFamily="34" charset="0"/>
              </a:rPr>
              <a:t>VIDEOS</a:t>
            </a:r>
            <a:r>
              <a:rPr lang="en-US" altLang="en-US" baseline="0" dirty="0">
                <a:latin typeface="Arial" panose="020B0604020202020204" pitchFamily="34" charset="0"/>
              </a:rPr>
              <a:t> HERE</a:t>
            </a:r>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14</a:t>
            </a:fld>
            <a:endParaRPr lang="en-US" altLang="en-US" sz="1200">
              <a:solidFill>
                <a:schemeClr val="tx1"/>
              </a:solidFill>
            </a:endParaRPr>
          </a:p>
        </p:txBody>
      </p:sp>
    </p:spTree>
    <p:extLst>
      <p:ext uri="{BB962C8B-B14F-4D97-AF65-F5344CB8AC3E}">
        <p14:creationId xmlns:p14="http://schemas.microsoft.com/office/powerpoint/2010/main" val="3914984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None/>
            </a:pPr>
            <a:r>
              <a:rPr lang="en-US" altLang="en-US" dirty="0">
                <a:latin typeface="Arial" panose="020B0604020202020204" pitchFamily="34" charset="0"/>
              </a:rPr>
              <a:t>VIDEOS</a:t>
            </a:r>
            <a:r>
              <a:rPr lang="en-US" altLang="en-US" baseline="0" dirty="0">
                <a:latin typeface="Arial" panose="020B0604020202020204" pitchFamily="34" charset="0"/>
              </a:rPr>
              <a:t> HERE</a:t>
            </a:r>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15</a:t>
            </a:fld>
            <a:endParaRPr lang="en-US" altLang="en-US" sz="1200">
              <a:solidFill>
                <a:schemeClr val="tx1"/>
              </a:solidFill>
            </a:endParaRPr>
          </a:p>
        </p:txBody>
      </p:sp>
    </p:spTree>
    <p:extLst>
      <p:ext uri="{BB962C8B-B14F-4D97-AF65-F5344CB8AC3E}">
        <p14:creationId xmlns:p14="http://schemas.microsoft.com/office/powerpoint/2010/main" val="1513885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aseline="0" dirty="0">
                <a:latin typeface="Arial" panose="020B0604020202020204" pitchFamily="34" charset="0"/>
              </a:rPr>
              <a:t> Daily care staff interacts with the animal at least once a day, during routine shelter procedures, such as cleaning, feeding, &amp; moving. </a:t>
            </a: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Char char="q"/>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Char char="q"/>
              <a:tabLst/>
              <a:defRPr/>
            </a:pPr>
            <a:r>
              <a:rPr lang="en-US" sz="1200" kern="1200" dirty="0">
                <a:solidFill>
                  <a:schemeClr val="tx1"/>
                </a:solidFill>
                <a:effectLst/>
                <a:latin typeface="Arial" charset="0"/>
                <a:ea typeface="+mn-ea"/>
                <a:cs typeface="+mn-cs"/>
              </a:rPr>
              <a:t>Research suggests that people are often reluctant to disclose problems with a dog because they don’t want to get a dog “in trouble.” Therefore, this source of information may be biased toward positive feedback. In addition, staff and volunteers that are untrained in animal behavior may misinterpret behaviors or be unable to recognize more subtle instances of fearful or aggressive behavior. </a:t>
            </a: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Char char="q"/>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Char char="q"/>
              <a:tabLst/>
              <a:defRPr/>
            </a:pPr>
            <a:r>
              <a:rPr lang="en-US" sz="1200" b="1" kern="1200" dirty="0">
                <a:solidFill>
                  <a:schemeClr val="tx1"/>
                </a:solidFill>
                <a:effectLst/>
                <a:latin typeface="Arial" charset="0"/>
                <a:ea typeface="+mn-ea"/>
                <a:cs typeface="+mn-cs"/>
              </a:rPr>
              <a:t>Van der Borg et al study. Dated</a:t>
            </a:r>
            <a:r>
              <a:rPr lang="en-US" sz="1200" b="1" kern="1200" baseline="0" dirty="0">
                <a:solidFill>
                  <a:schemeClr val="tx1"/>
                </a:solidFill>
                <a:effectLst/>
                <a:latin typeface="Arial" charset="0"/>
                <a:ea typeface="+mn-ea"/>
                <a:cs typeface="+mn-cs"/>
              </a:rPr>
              <a:t> study but only one I know that compared DC staff reports with something else – in their case they compared with the results of a behavior evaluation.</a:t>
            </a:r>
            <a:endParaRPr lang="en-US" sz="1200" b="1" kern="1200" dirty="0">
              <a:solidFill>
                <a:schemeClr val="tx1"/>
              </a:solidFill>
              <a:effectLst/>
              <a:latin typeface="Arial" charset="0"/>
              <a:ea typeface="+mn-ea"/>
              <a:cs typeface="+mn-cs"/>
            </a:endParaRPr>
          </a:p>
          <a:p>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16</a:t>
            </a:fld>
            <a:endParaRPr lang="en-US" altLang="en-US" sz="1200">
              <a:solidFill>
                <a:schemeClr val="tx1"/>
              </a:solidFill>
            </a:endParaRPr>
          </a:p>
        </p:txBody>
      </p:sp>
    </p:spTree>
    <p:extLst>
      <p:ext uri="{BB962C8B-B14F-4D97-AF65-F5344CB8AC3E}">
        <p14:creationId xmlns:p14="http://schemas.microsoft.com/office/powerpoint/2010/main" val="1119008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Super valuable form</a:t>
            </a:r>
            <a:r>
              <a:rPr lang="en-US" altLang="en-US" baseline="0" dirty="0">
                <a:latin typeface="Arial" panose="020B0604020202020204" pitchFamily="34" charset="0"/>
              </a:rPr>
              <a:t> of enrichment for dog-social dogs. Very efficient use of staff time (get dogs out of cages for cleaning, multiple dogs enriched by few staff, physical exercise, mental stimulation, social interaction with conspecifics and people, fresh air for dogs housed inside). Emphasize need for human supervision!!!!!!</a:t>
            </a:r>
          </a:p>
          <a:p>
            <a:pPr>
              <a:buNone/>
            </a:pPr>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The biggest drawback of playgroup observations is that a dog’s motivation to play with other dogs may completely overwhelm his desire to interact with people. </a:t>
            </a:r>
          </a:p>
          <a:p>
            <a:r>
              <a:rPr lang="en-US" sz="1200" kern="1200" dirty="0">
                <a:solidFill>
                  <a:schemeClr val="tx1"/>
                </a:solidFill>
                <a:effectLst/>
                <a:latin typeface="Arial" charset="0"/>
                <a:ea typeface="+mn-ea"/>
                <a:cs typeface="+mn-cs"/>
              </a:rPr>
              <a:t>Some dogs’ anxiety in playgroup situations may inhibit their behavior in general. Not enjoyable</a:t>
            </a:r>
            <a:r>
              <a:rPr lang="en-US" sz="1200" kern="1200" baseline="0" dirty="0">
                <a:solidFill>
                  <a:schemeClr val="tx1"/>
                </a:solidFill>
                <a:effectLst/>
                <a:latin typeface="Arial" charset="0"/>
                <a:ea typeface="+mn-ea"/>
                <a:cs typeface="+mn-cs"/>
              </a:rPr>
              <a:t> for a dog that’s super anxious.</a:t>
            </a:r>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17</a:t>
            </a:fld>
            <a:endParaRPr lang="en-US" altLang="en-US" sz="1200">
              <a:solidFill>
                <a:schemeClr val="tx1"/>
              </a:solidFill>
            </a:endParaRPr>
          </a:p>
        </p:txBody>
      </p:sp>
    </p:spTree>
    <p:extLst>
      <p:ext uri="{BB962C8B-B14F-4D97-AF65-F5344CB8AC3E}">
        <p14:creationId xmlns:p14="http://schemas.microsoft.com/office/powerpoint/2010/main" val="3483103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Char char="q"/>
              <a:tabLst/>
              <a:defRPr/>
            </a:pPr>
            <a:r>
              <a:rPr lang="en-US" dirty="0"/>
              <a:t>For training on implementing playgroups, contact DPFL.</a:t>
            </a: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Char char="q"/>
              <a:tabLst/>
              <a:defRPr/>
            </a:pPr>
            <a:endParaRPr lang="en-US" dirty="0"/>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Char char="q"/>
              <a:tabLst/>
              <a:defRPr/>
            </a:pPr>
            <a:r>
              <a:rPr lang="en-US" b="1" dirty="0"/>
              <a:t>A couple of research projects exist</a:t>
            </a:r>
            <a:r>
              <a:rPr lang="en-US" b="1" baseline="0" dirty="0"/>
              <a:t> (I don’t think peer reviewed) – pretty weak</a:t>
            </a:r>
            <a:endParaRPr lang="en-US" b="1" dirty="0"/>
          </a:p>
          <a:p>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18</a:t>
            </a:fld>
            <a:endParaRPr lang="en-US" altLang="en-US" sz="1200">
              <a:solidFill>
                <a:schemeClr val="tx1"/>
              </a:solidFill>
            </a:endParaRPr>
          </a:p>
        </p:txBody>
      </p:sp>
    </p:spTree>
    <p:extLst>
      <p:ext uri="{BB962C8B-B14F-4D97-AF65-F5344CB8AC3E}">
        <p14:creationId xmlns:p14="http://schemas.microsoft.com/office/powerpoint/2010/main" val="2102709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19</a:t>
            </a:fld>
            <a:endParaRPr lang="en-US" altLang="en-US" sz="1200">
              <a:solidFill>
                <a:schemeClr val="tx1"/>
              </a:solidFill>
            </a:endParaRPr>
          </a:p>
        </p:txBody>
      </p:sp>
    </p:spTree>
    <p:extLst>
      <p:ext uri="{BB962C8B-B14F-4D97-AF65-F5344CB8AC3E}">
        <p14:creationId xmlns:p14="http://schemas.microsoft.com/office/powerpoint/2010/main" val="163069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None/>
            </a:pPr>
            <a:r>
              <a:rPr lang="en-US" altLang="en-US" dirty="0">
                <a:latin typeface="Arial" panose="020B0604020202020204" pitchFamily="34" charset="0"/>
              </a:rPr>
              <a:t>Hi, and welcome! Dr.</a:t>
            </a:r>
            <a:r>
              <a:rPr lang="en-US" altLang="en-US" baseline="0" dirty="0">
                <a:latin typeface="Arial" panose="020B0604020202020204" pitchFamily="34" charset="0"/>
              </a:rPr>
              <a:t> Reid and I are excited to be here today to talk with you about this fascinating, complex and sometimes controversial topic. This is Part 1. We’ll be digging into the ASPCA’s new position statement on assessing canine behavior in the shelter today, including some info about animal behavior, some key points we feel are most important and what we do and don’t know when it comes to research on the topic. Next week, same time, same bat channel, we’ll talk about the how in part 2. Principles and ideas are important to discuss, but how to implement them---how to really put them into practice is a whole other can of worms.</a:t>
            </a:r>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2</a:t>
            </a:fld>
            <a:endParaRPr lang="en-US" altLang="en-US" sz="1200" dirty="0">
              <a:solidFill>
                <a:schemeClr val="tx1"/>
              </a:solidFill>
            </a:endParaRPr>
          </a:p>
        </p:txBody>
      </p:sp>
    </p:spTree>
    <p:extLst>
      <p:ext uri="{BB962C8B-B14F-4D97-AF65-F5344CB8AC3E}">
        <p14:creationId xmlns:p14="http://schemas.microsoft.com/office/powerpoint/2010/main" val="1701783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This is an important form of enrichment for dogs (and perhaps some cats) that should be implemented in every shelter. Walks may</a:t>
            </a:r>
            <a:r>
              <a:rPr lang="en-US" altLang="en-US" baseline="0" dirty="0">
                <a:latin typeface="Arial" panose="020B0604020202020204" pitchFamily="34" charset="0"/>
              </a:rPr>
              <a:t> be conducted by staff or volunteers. These are dogs that are hopefully going to live as family pets, so it’s valuable to know how they behave on walks.</a:t>
            </a:r>
          </a:p>
          <a:p>
            <a:r>
              <a:rPr lang="en-US" altLang="en-US" baseline="0" dirty="0">
                <a:latin typeface="Arial" panose="020B0604020202020204" pitchFamily="34" charset="0"/>
              </a:rPr>
              <a:t>Information is subject to the same limitations as mentioned previously. May be biased toward positive information. May be inaccurate due to inability of person to read subtle body language signals.</a:t>
            </a:r>
          </a:p>
          <a:p>
            <a:endParaRPr lang="en-US" altLang="en-US" baseline="0" dirty="0">
              <a:latin typeface="Arial" panose="020B0604020202020204" pitchFamily="34" charset="0"/>
            </a:endParaRPr>
          </a:p>
          <a:p>
            <a:r>
              <a:rPr lang="en-US" altLang="en-US" b="1" baseline="0" dirty="0">
                <a:latin typeface="Arial" panose="020B0604020202020204" pitchFamily="34" charset="0"/>
              </a:rPr>
              <a:t>No research to my knowledge</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20</a:t>
            </a:fld>
            <a:endParaRPr lang="en-US" altLang="en-US" sz="1200">
              <a:solidFill>
                <a:schemeClr val="tx1"/>
              </a:solidFill>
            </a:endParaRPr>
          </a:p>
        </p:txBody>
      </p:sp>
    </p:spTree>
    <p:extLst>
      <p:ext uri="{BB962C8B-B14F-4D97-AF65-F5344CB8AC3E}">
        <p14:creationId xmlns:p14="http://schemas.microsoft.com/office/powerpoint/2010/main" val="2259731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Also</a:t>
            </a:r>
            <a:r>
              <a:rPr lang="en-US" altLang="en-US" baseline="0" dirty="0">
                <a:latin typeface="Arial" panose="020B0604020202020204" pitchFamily="34" charset="0"/>
              </a:rPr>
              <a:t> i</a:t>
            </a:r>
            <a:r>
              <a:rPr lang="en-US" altLang="en-US" dirty="0">
                <a:latin typeface="Arial" panose="020B0604020202020204" pitchFamily="34" charset="0"/>
              </a:rPr>
              <a:t>mportant</a:t>
            </a:r>
            <a:r>
              <a:rPr lang="en-US" altLang="en-US" baseline="0" dirty="0">
                <a:latin typeface="Arial" panose="020B0604020202020204" pitchFamily="34" charset="0"/>
              </a:rPr>
              <a:t> to glean information from potential adopters who interact with the animal.</a:t>
            </a: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Char char="q"/>
              <a:tabLst/>
              <a:defRPr/>
            </a:pPr>
            <a:r>
              <a:rPr lang="en-US" altLang="en-US" dirty="0">
                <a:latin typeface="Arial" panose="020B0604020202020204" pitchFamily="34" charset="0"/>
              </a:rPr>
              <a:t>May be only way to gather info about animal’s reaction to children</a:t>
            </a:r>
          </a:p>
          <a:p>
            <a:endParaRPr lang="en-US" altLang="en-US" baseline="0" dirty="0">
              <a:latin typeface="Arial" panose="020B0604020202020204" pitchFamily="34" charset="0"/>
            </a:endParaRPr>
          </a:p>
          <a:p>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21</a:t>
            </a:fld>
            <a:endParaRPr lang="en-US" altLang="en-US" sz="1200">
              <a:solidFill>
                <a:schemeClr val="tx1"/>
              </a:solidFill>
            </a:endParaRPr>
          </a:p>
        </p:txBody>
      </p:sp>
    </p:spTree>
    <p:extLst>
      <p:ext uri="{BB962C8B-B14F-4D97-AF65-F5344CB8AC3E}">
        <p14:creationId xmlns:p14="http://schemas.microsoft.com/office/powerpoint/2010/main" val="39177486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Socialization sessions are an important form of enrichment that should be implemented in every shelter. They may</a:t>
            </a:r>
            <a:r>
              <a:rPr lang="en-US" altLang="en-US" baseline="0" dirty="0">
                <a:latin typeface="Arial" panose="020B0604020202020204" pitchFamily="34" charset="0"/>
              </a:rPr>
              <a:t> be conducted by staff or volunteers. These are animals that are hopefully going to live as family pets, so it’s crucial to learn if they enjoy the company of people.</a:t>
            </a:r>
          </a:p>
          <a:p>
            <a:r>
              <a:rPr lang="en-US" altLang="en-US" baseline="0" dirty="0">
                <a:latin typeface="Arial" panose="020B0604020202020204" pitchFamily="34" charset="0"/>
              </a:rPr>
              <a:t>Information is subject to the same limitations as mentioned previously. May be biased toward positive information. May be inaccurate due to inability of person to read subtle body language signals.</a:t>
            </a:r>
          </a:p>
          <a:p>
            <a:endParaRPr lang="en-US" altLang="en-US" baseline="0" dirty="0">
              <a:latin typeface="Arial" panose="020B0604020202020204" pitchFamily="34" charset="0"/>
            </a:endParaRPr>
          </a:p>
          <a:p>
            <a:r>
              <a:rPr lang="en-US" altLang="en-US" b="1" baseline="0" dirty="0">
                <a:latin typeface="Arial" panose="020B0604020202020204" pitchFamily="34" charset="0"/>
              </a:rPr>
              <a:t>No research that I know of.</a:t>
            </a:r>
            <a:endParaRPr lang="en-US" altLang="en-US" b="1" dirty="0">
              <a:latin typeface="Arial" panose="020B0604020202020204" pitchFamily="34" charset="0"/>
            </a:endParaRPr>
          </a:p>
          <a:p>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22</a:t>
            </a:fld>
            <a:endParaRPr lang="en-US" altLang="en-US" sz="1200">
              <a:solidFill>
                <a:schemeClr val="tx1"/>
              </a:solidFill>
            </a:endParaRPr>
          </a:p>
        </p:txBody>
      </p:sp>
    </p:spTree>
    <p:extLst>
      <p:ext uri="{BB962C8B-B14F-4D97-AF65-F5344CB8AC3E}">
        <p14:creationId xmlns:p14="http://schemas.microsoft.com/office/powerpoint/2010/main" val="234273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aseline="0" dirty="0">
                <a:latin typeface="Arial" panose="020B0604020202020204" pitchFamily="34" charset="0"/>
              </a:rPr>
              <a:t>Shelters with volunteer programs may involve their volunteers in routine shelter procedures, such as cleaning, feeding, &amp; moving---or volunteers may provide walks, playtime or socialization sessions.</a:t>
            </a: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Char char="q"/>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Char char="q"/>
              <a:tabLst/>
              <a:defRPr/>
            </a:pPr>
            <a:r>
              <a:rPr lang="en-US" sz="1200" kern="1200" dirty="0">
                <a:solidFill>
                  <a:schemeClr val="tx1"/>
                </a:solidFill>
                <a:effectLst/>
                <a:latin typeface="Arial" charset="0"/>
                <a:ea typeface="+mn-ea"/>
                <a:cs typeface="+mn-cs"/>
              </a:rPr>
              <a:t>Research suggests that people are often reluctant to disclose problems with a dog because they don’t want to get a dog “in trouble.” Therefore, this source of information tends to be biased toward positive feedback. In addition, staff and volunteers that are untrained in animal behavior may misinterpret behaviors or be unable to recognize more subtle instances of fearful or aggressive behavior. </a:t>
            </a: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Char char="q"/>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Char char="q"/>
              <a:tabLst/>
              <a:defRPr/>
            </a:pPr>
            <a:r>
              <a:rPr lang="en-US" sz="1200" b="1" kern="1200" dirty="0">
                <a:solidFill>
                  <a:schemeClr val="tx1"/>
                </a:solidFill>
                <a:effectLst/>
                <a:latin typeface="Arial" charset="0"/>
                <a:ea typeface="+mn-ea"/>
                <a:cs typeface="+mn-cs"/>
              </a:rPr>
              <a:t>Van der Borg et al study. Dated</a:t>
            </a:r>
            <a:r>
              <a:rPr lang="en-US" sz="1200" b="1" kern="1200" baseline="0" dirty="0">
                <a:solidFill>
                  <a:schemeClr val="tx1"/>
                </a:solidFill>
                <a:effectLst/>
                <a:latin typeface="Arial" charset="0"/>
                <a:ea typeface="+mn-ea"/>
                <a:cs typeface="+mn-cs"/>
              </a:rPr>
              <a:t> study but only one I know that compared DC staff reports with something else – in their case they compared with the results of a behavior evaluation.</a:t>
            </a:r>
            <a:endParaRPr lang="en-US" sz="1200" b="1" kern="1200" dirty="0">
              <a:solidFill>
                <a:schemeClr val="tx1"/>
              </a:solidFill>
              <a:effectLst/>
              <a:latin typeface="Arial" charset="0"/>
              <a:ea typeface="+mn-ea"/>
              <a:cs typeface="+mn-cs"/>
            </a:endParaRPr>
          </a:p>
          <a:p>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23</a:t>
            </a:fld>
            <a:endParaRPr lang="en-US" altLang="en-US" sz="1200">
              <a:solidFill>
                <a:schemeClr val="tx1"/>
              </a:solidFill>
            </a:endParaRPr>
          </a:p>
        </p:txBody>
      </p:sp>
    </p:spTree>
    <p:extLst>
      <p:ext uri="{BB962C8B-B14F-4D97-AF65-F5344CB8AC3E}">
        <p14:creationId xmlns:p14="http://schemas.microsoft.com/office/powerpoint/2010/main" val="632613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Presumably the most predictive of the</a:t>
            </a:r>
            <a:r>
              <a:rPr lang="en-US" altLang="en-US" baseline="0" dirty="0">
                <a:latin typeface="Arial" panose="020B0604020202020204" pitchFamily="34" charset="0"/>
              </a:rPr>
              <a:t> animal’s actual behavior in an adoptive home.</a:t>
            </a:r>
            <a:endParaRPr lang="en-US" altLang="en-US" dirty="0">
              <a:latin typeface="Arial" panose="020B0604020202020204" pitchFamily="34" charset="0"/>
            </a:endParaRPr>
          </a:p>
          <a:p>
            <a:r>
              <a:rPr lang="en-US" altLang="en-US" dirty="0">
                <a:latin typeface="Arial" panose="020B0604020202020204" pitchFamily="34" charset="0"/>
              </a:rPr>
              <a:t>Value of information is a function of the length</a:t>
            </a:r>
            <a:r>
              <a:rPr lang="en-US" altLang="en-US" baseline="0" dirty="0">
                <a:latin typeface="Arial" panose="020B0604020202020204" pitchFamily="34" charset="0"/>
              </a:rPr>
              <a:t> of stay in the home.</a:t>
            </a: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Char char="q"/>
              <a:tabLst/>
              <a:defRPr/>
            </a:pPr>
            <a:r>
              <a:rPr lang="en-US" sz="1200" kern="1200" dirty="0">
                <a:solidFill>
                  <a:schemeClr val="tx1"/>
                </a:solidFill>
                <a:effectLst/>
                <a:latin typeface="Arial" charset="0"/>
                <a:ea typeface="+mn-ea"/>
                <a:cs typeface="+mn-cs"/>
              </a:rPr>
              <a:t>Research confirms that even a one or two-night stay improves a shelter dog’s quality of life while away from the shelter. </a:t>
            </a: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Char char="q"/>
              <a:tabLst/>
              <a:defRPr/>
            </a:pPr>
            <a:r>
              <a:rPr lang="en-US" sz="1200" kern="1200" dirty="0">
                <a:solidFill>
                  <a:schemeClr val="tx1"/>
                </a:solidFill>
                <a:effectLst/>
                <a:latin typeface="Arial" charset="0"/>
                <a:ea typeface="+mn-ea"/>
                <a:cs typeface="+mn-cs"/>
              </a:rPr>
              <a:t>A stay with an experienced fosterer can be invaluable for determining if a behaviorally challenging dog is safe or can experience an acceptable quality of life in a home. </a:t>
            </a: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Char char="q"/>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Char char="q"/>
              <a:tabLst/>
              <a:defRPr/>
            </a:pPr>
            <a:r>
              <a:rPr lang="en-US" sz="1200" kern="1200" dirty="0">
                <a:solidFill>
                  <a:schemeClr val="tx1"/>
                </a:solidFill>
                <a:effectLst/>
                <a:latin typeface="Arial" charset="0"/>
                <a:ea typeface="+mn-ea"/>
                <a:cs typeface="+mn-cs"/>
              </a:rPr>
              <a:t>This option can be resource and time-intensive and should be considered carefully if placement in a foster home means limiting the dogs’ access to potential adopters. Dogs displaying undesirable behavior in the kennel or those with long lengths of stay may benefit the most from time away from the shelter to reduce stress and increase the chance of adoption.</a:t>
            </a:r>
          </a:p>
          <a:p>
            <a:endParaRPr lang="en-US" altLang="en-US" dirty="0">
              <a:latin typeface="Arial" panose="020B0604020202020204" pitchFamily="34" charset="0"/>
            </a:endParaRPr>
          </a:p>
          <a:p>
            <a:r>
              <a:rPr lang="en-US" altLang="en-US" b="1" dirty="0">
                <a:latin typeface="Arial" panose="020B0604020202020204" pitchFamily="34" charset="0"/>
              </a:rPr>
              <a:t>Need Lisa Gunther’s research</a:t>
            </a:r>
            <a:r>
              <a:rPr lang="en-US" altLang="en-US" b="1" baseline="0" dirty="0">
                <a:latin typeface="Arial" panose="020B0604020202020204" pitchFamily="34" charset="0"/>
              </a:rPr>
              <a:t> findings that cortisol levels drop during the foster stay (but resume when the dog returns to the shelter)</a:t>
            </a:r>
            <a:endParaRPr lang="en-US" altLang="en-US" b="1" dirty="0">
              <a:latin typeface="Arial" panose="020B0604020202020204" pitchFamily="34" charset="0"/>
            </a:endParaRPr>
          </a:p>
          <a:p>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24</a:t>
            </a:fld>
            <a:endParaRPr lang="en-US" altLang="en-US" sz="1200">
              <a:solidFill>
                <a:schemeClr val="tx1"/>
              </a:solidFill>
            </a:endParaRPr>
          </a:p>
        </p:txBody>
      </p:sp>
    </p:spTree>
    <p:extLst>
      <p:ext uri="{BB962C8B-B14F-4D97-AF65-F5344CB8AC3E}">
        <p14:creationId xmlns:p14="http://schemas.microsoft.com/office/powerpoint/2010/main" val="2146091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u="sng" kern="1200" dirty="0">
                <a:solidFill>
                  <a:schemeClr val="tx1"/>
                </a:solidFill>
                <a:effectLst/>
                <a:latin typeface="Arial" charset="0"/>
                <a:ea typeface="+mn-ea"/>
                <a:cs typeface="+mn-cs"/>
                <a:hlinkClick r:id="rId3"/>
              </a:rPr>
              <a:t>http://journals.plos.org/plosone/article?id=10.1371/journal.pone.0091959</a:t>
            </a:r>
            <a:endParaRPr lang="en-US" sz="1200" kern="1200" dirty="0">
              <a:solidFill>
                <a:schemeClr val="tx1"/>
              </a:solidFill>
              <a:effectLst/>
              <a:latin typeface="Arial" charset="0"/>
              <a:ea typeface="+mn-ea"/>
              <a:cs typeface="+mn-cs"/>
            </a:endParaRPr>
          </a:p>
          <a:p>
            <a:pPr>
              <a:buNone/>
            </a:pPr>
            <a:r>
              <a:rPr lang="en-US" sz="1200" kern="1200" dirty="0">
                <a:solidFill>
                  <a:schemeClr val="tx1"/>
                </a:solidFill>
                <a:effectLst/>
                <a:latin typeface="Arial" charset="0"/>
                <a:ea typeface="+mn-ea"/>
                <a:cs typeface="+mn-cs"/>
              </a:rPr>
              <a:t> </a:t>
            </a:r>
            <a:endParaRPr lang="en-US" dirty="0"/>
          </a:p>
          <a:p>
            <a:r>
              <a:rPr lang="en-US" dirty="0"/>
              <a:t>During the study, only 7% of dogs who were adopted through the Adoption Ambassador program were returned to the shelter, compared to 17% of dogs adopted directly from the shelter.</a:t>
            </a:r>
          </a:p>
          <a:p>
            <a:r>
              <a:rPr lang="en-US" dirty="0"/>
              <a:t>Twenty-four percent of adopters considered information provided about their dog by the foster family when making a decision to adopt, whereas only 3% of regular shelter adopters factored information from shelter personnel in the decision. This difference could represent adopters going into relationships with more realistic expectations about their animals, resulting in fewer returns.</a:t>
            </a:r>
          </a:p>
          <a:p>
            <a:r>
              <a:rPr lang="en-US" dirty="0"/>
              <a:t>Results from CAS show 29% of Adoption Ambassador adopters got previous pets from a shelter or rescue. Since 93% of the adopters in the study reported they were already considering getting a dog before they adopted, it’s likely adopters who could have chosen a dog from another source—such as a breeder or pet store—adopted instead.</a:t>
            </a:r>
          </a:p>
          <a:p>
            <a:r>
              <a:rPr lang="en-US" dirty="0"/>
              <a:t>The Charleston research found that the majority of people adopting directly from the shelter (81%) first saw their dogs when visiting the shelter. The Adoption Ambassador adopters first learned about their dogs in these ways: Internet, including social media (54%); from a friend (18%); seeing a dog wearing an Adopt Me vest in public (15%).</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25</a:t>
            </a:fld>
            <a:endParaRPr lang="en-US" altLang="en-US" sz="1200">
              <a:solidFill>
                <a:schemeClr val="tx1"/>
              </a:solidFill>
            </a:endParaRPr>
          </a:p>
        </p:txBody>
      </p:sp>
    </p:spTree>
    <p:extLst>
      <p:ext uri="{BB962C8B-B14F-4D97-AF65-F5344CB8AC3E}">
        <p14:creationId xmlns:p14="http://schemas.microsoft.com/office/powerpoint/2010/main" val="1326028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26</a:t>
            </a:fld>
            <a:endParaRPr lang="en-US" altLang="en-US" sz="1200">
              <a:solidFill>
                <a:schemeClr val="tx1"/>
              </a:solidFill>
            </a:endParaRPr>
          </a:p>
        </p:txBody>
      </p:sp>
    </p:spTree>
    <p:extLst>
      <p:ext uri="{BB962C8B-B14F-4D97-AF65-F5344CB8AC3E}">
        <p14:creationId xmlns:p14="http://schemas.microsoft.com/office/powerpoint/2010/main" val="984498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Actively</a:t>
            </a:r>
            <a:r>
              <a:rPr lang="en-US" altLang="en-US" b="0" baseline="0" dirty="0">
                <a:latin typeface="Arial" panose="020B0604020202020204" pitchFamily="34" charset="0"/>
              </a:rPr>
              <a:t> seek out the information; ask vet &amp; techs: how was the dog when you did this? Did the dog react when you opened his mouth?</a:t>
            </a:r>
          </a:p>
          <a:p>
            <a:r>
              <a:rPr lang="en-US" altLang="en-US" b="0" baseline="0" dirty="0">
                <a:latin typeface="Arial" panose="020B0604020202020204" pitchFamily="34" charset="0"/>
              </a:rPr>
              <a:t>Here, staff focused on behavior can guide data collection</a:t>
            </a:r>
            <a:endParaRPr lang="en-US" altLang="en-US" b="0"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27</a:t>
            </a:fld>
            <a:endParaRPr lang="en-US" altLang="en-US" sz="1200">
              <a:solidFill>
                <a:schemeClr val="tx1"/>
              </a:solidFill>
            </a:endParaRPr>
          </a:p>
        </p:txBody>
      </p:sp>
    </p:spTree>
    <p:extLst>
      <p:ext uri="{BB962C8B-B14F-4D97-AF65-F5344CB8AC3E}">
        <p14:creationId xmlns:p14="http://schemas.microsoft.com/office/powerpoint/2010/main" val="39037662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Important</a:t>
            </a:r>
            <a:r>
              <a:rPr lang="en-US" altLang="en-US" b="0" baseline="0" dirty="0">
                <a:latin typeface="Arial" panose="020B0604020202020204" pitchFamily="34" charset="0"/>
              </a:rPr>
              <a:t> to make it as easy as possible for people to record pertinent information</a:t>
            </a:r>
          </a:p>
          <a:p>
            <a:r>
              <a:rPr lang="en-US" altLang="en-US" b="0" baseline="0" dirty="0">
                <a:latin typeface="Arial" panose="020B0604020202020204" pitchFamily="34" charset="0"/>
              </a:rPr>
              <a:t>Forms on the kennel are easy but the data end up having to be transcribed by someone</a:t>
            </a:r>
            <a:endParaRPr lang="en-US" altLang="en-US" b="0" dirty="0">
              <a:latin typeface="Arial" panose="020B0604020202020204" pitchFamily="34" charset="0"/>
            </a:endParaRPr>
          </a:p>
          <a:p>
            <a:pPr>
              <a:buNone/>
            </a:pPr>
            <a:endParaRPr lang="en-US" altLang="en-US" b="0"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28</a:t>
            </a:fld>
            <a:endParaRPr lang="en-US" altLang="en-US" sz="1200">
              <a:solidFill>
                <a:schemeClr val="tx1"/>
              </a:solidFill>
            </a:endParaRPr>
          </a:p>
        </p:txBody>
      </p:sp>
    </p:spTree>
    <p:extLst>
      <p:ext uri="{BB962C8B-B14F-4D97-AF65-F5344CB8AC3E}">
        <p14:creationId xmlns:p14="http://schemas.microsoft.com/office/powerpoint/2010/main" val="3542871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charset="0"/>
                <a:ea typeface="+mn-ea"/>
                <a:cs typeface="+mn-cs"/>
              </a:rPr>
              <a:t>A walk can reveal much about a dog’s behavior: his enthusiasm for getting out of his kennel, his comfort with having his collar held and a leash applied, how he reacts to other dogs as he walks down the shelter aisle, his interest in interacting with the handler versus checking out the environment, his confidence in novel and outdoor environments, his inclination to pull on the leash and his willingness to return to the kennel (a place that some dogs perceive as unpleasant).</a:t>
            </a:r>
            <a:endParaRPr lang="en-US" altLang="en-US" baseline="0" dirty="0">
              <a:latin typeface="Arial" panose="020B0604020202020204" pitchFamily="34" charset="0"/>
            </a:endParaRPr>
          </a:p>
          <a:p>
            <a:r>
              <a:rPr lang="en-US" altLang="en-US" baseline="0" dirty="0">
                <a:latin typeface="Arial" panose="020B0604020202020204" pitchFamily="34" charset="0"/>
              </a:rPr>
              <a:t>Also may be the only opportunity to observe a dog’s reaction to children, joggers, bicycles, skateboards, etc.</a:t>
            </a:r>
          </a:p>
          <a:p>
            <a:endParaRPr lang="en-US" altLang="en-US" dirty="0">
              <a:latin typeface="Arial" panose="020B0604020202020204" pitchFamily="34" charset="0"/>
            </a:endParaRPr>
          </a:p>
          <a:p>
            <a:pPr>
              <a:buNone/>
            </a:pPr>
            <a:endParaRPr lang="en-US" altLang="en-US" b="0"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29</a:t>
            </a:fld>
            <a:endParaRPr lang="en-US" altLang="en-US" sz="1200">
              <a:solidFill>
                <a:schemeClr val="tx1"/>
              </a:solidFill>
            </a:endParaRPr>
          </a:p>
        </p:txBody>
      </p:sp>
    </p:spTree>
    <p:extLst>
      <p:ext uri="{BB962C8B-B14F-4D97-AF65-F5344CB8AC3E}">
        <p14:creationId xmlns:p14="http://schemas.microsoft.com/office/powerpoint/2010/main" val="1555655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None/>
            </a:pPr>
            <a:r>
              <a:rPr lang="en-US" altLang="en-US" dirty="0">
                <a:latin typeface="Arial" panose="020B0604020202020204" pitchFamily="34" charset="0"/>
              </a:rPr>
              <a:t>Best source of info? Best behavior evaluation? ????</a:t>
            </a:r>
          </a:p>
          <a:p>
            <a:pPr>
              <a:buNone/>
            </a:pPr>
            <a:r>
              <a:rPr lang="en-US" altLang="en-US" dirty="0">
                <a:latin typeface="Arial" panose="020B0604020202020204" pitchFamily="34" charset="0"/>
              </a:rPr>
              <a:t>Don’t throw the baby</a:t>
            </a:r>
            <a:r>
              <a:rPr lang="en-US" altLang="en-US" baseline="0" dirty="0">
                <a:latin typeface="Arial" panose="020B0604020202020204" pitchFamily="34" charset="0"/>
              </a:rPr>
              <a:t> out with the bathwater. We might not know a lot, but we should do our best to gather as much objective info as possible from as many sources as possible. </a:t>
            </a:r>
          </a:p>
          <a:p>
            <a:pPr>
              <a:buNone/>
            </a:pPr>
            <a:endParaRPr lang="en-US" altLang="en-US" b="1" baseline="0" dirty="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dirty="0"/>
              <a:t>The ASPCA acknowledges that (a) it is still unknown whether any particular source of information is more predictive of future behavior in a home than any other and (b) current scientific thinking on the usefulness of behavior assessments in predicting aggressive behavior is inconclusive. Behavior assessments have not proven highly accurate or precise when used to predict aggression after adoption. It has been suggested that a significant number of dogs exhibiting aggression on an assessment do not do so in a home. For these reasons, the ASPCA maintains that euthanasia decisions should not be based solely on a dog’s behavior during an assessment or in any other single situation unless the aggression is egregious*. If a dog shows behavior that might warrant euthanasia, we recommend that organizations only make such a decision when the behavior has been reported by </a:t>
            </a:r>
            <a:r>
              <a:rPr lang="en-US" b="1" i="1" dirty="0"/>
              <a:t>multiple</a:t>
            </a:r>
            <a:r>
              <a:rPr lang="en-US" dirty="0"/>
              <a:t> sources.</a:t>
            </a:r>
          </a:p>
          <a:p>
            <a:pPr>
              <a:buNone/>
            </a:pPr>
            <a:endParaRPr lang="en-US" altLang="en-US" b="1"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3</a:t>
            </a:fld>
            <a:endParaRPr lang="en-US" altLang="en-US" sz="1200" dirty="0">
              <a:solidFill>
                <a:schemeClr val="tx1"/>
              </a:solidFill>
            </a:endParaRPr>
          </a:p>
        </p:txBody>
      </p:sp>
    </p:spTree>
    <p:extLst>
      <p:ext uri="{BB962C8B-B14F-4D97-AF65-F5344CB8AC3E}">
        <p14:creationId xmlns:p14="http://schemas.microsoft.com/office/powerpoint/2010/main" val="746096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None/>
            </a:pPr>
            <a:endParaRPr lang="en-US" altLang="en-US" b="0"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30</a:t>
            </a:fld>
            <a:endParaRPr lang="en-US" altLang="en-US" sz="1200">
              <a:solidFill>
                <a:schemeClr val="tx1"/>
              </a:solidFill>
            </a:endParaRPr>
          </a:p>
        </p:txBody>
      </p:sp>
    </p:spTree>
    <p:extLst>
      <p:ext uri="{BB962C8B-B14F-4D97-AF65-F5344CB8AC3E}">
        <p14:creationId xmlns:p14="http://schemas.microsoft.com/office/powerpoint/2010/main" val="33957336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charset="0"/>
                <a:ea typeface="+mn-ea"/>
                <a:cs typeface="+mn-cs"/>
              </a:rPr>
              <a:t>Example from our customized DB</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Provides a wealth of information about how a dog responds to people and other dogs when off-leash in an enclosed area. How playful and energetic is he? How much does he interact with people or dogs instead of exploring the environment? How does the dog respond to corrections from other dogs and how appropriately does he deliver corrections to other dogs? </a:t>
            </a:r>
          </a:p>
          <a:p>
            <a:r>
              <a:rPr lang="en-US" sz="1200" kern="1200" dirty="0">
                <a:solidFill>
                  <a:schemeClr val="tx1"/>
                </a:solidFill>
                <a:effectLst/>
                <a:latin typeface="Arial" charset="0"/>
                <a:ea typeface="+mn-ea"/>
                <a:cs typeface="+mn-cs"/>
              </a:rPr>
              <a:t>A dog’s behavior toward other dogs while in a playgroup is particularly valuable because it is not affected by leash-induced frustration or barrier-related aggression. </a:t>
            </a:r>
          </a:p>
          <a:p>
            <a:r>
              <a:rPr lang="en-US" sz="1200" kern="1200" dirty="0">
                <a:solidFill>
                  <a:schemeClr val="tx1"/>
                </a:solidFill>
                <a:effectLst/>
                <a:latin typeface="Arial" charset="0"/>
                <a:ea typeface="+mn-ea"/>
                <a:cs typeface="+mn-cs"/>
              </a:rPr>
              <a:t>Depending on the situation, the dog may also reveal how he responds to people intervening in his interactions with other dogs (verbal corrections, physical restraint, etc.) and to punishers, should their use be necessary for the purposes of interrupting inappropriate behavior or a dogfight (water spray, shake can, compressed air, etc.). </a:t>
            </a:r>
          </a:p>
          <a:p>
            <a:endParaRPr lang="en-US" altLang="en-US" dirty="0">
              <a:latin typeface="Arial" panose="020B0604020202020204" pitchFamily="34" charset="0"/>
            </a:endParaRPr>
          </a:p>
          <a:p>
            <a:pPr>
              <a:buNone/>
            </a:pPr>
            <a:endParaRPr lang="en-US" altLang="en-US" b="0"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31</a:t>
            </a:fld>
            <a:endParaRPr lang="en-US" altLang="en-US" sz="1200">
              <a:solidFill>
                <a:schemeClr val="tx1"/>
              </a:solidFill>
            </a:endParaRPr>
          </a:p>
        </p:txBody>
      </p:sp>
    </p:spTree>
    <p:extLst>
      <p:ext uri="{BB962C8B-B14F-4D97-AF65-F5344CB8AC3E}">
        <p14:creationId xmlns:p14="http://schemas.microsoft.com/office/powerpoint/2010/main" val="15458187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charset="0"/>
                <a:ea typeface="+mn-ea"/>
                <a:cs typeface="+mn-cs"/>
              </a:rPr>
              <a:t>Example from our customized DB</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Provides a wealth of information about how a dog responds to people and other dogs when off-leash in an enclosed area. How playful and energetic is he? How much does he interact with people or dogs instead of exploring the environment? How does the dog respond to corrections from other dogs and how appropriately does he deliver corrections to other dogs? </a:t>
            </a:r>
          </a:p>
          <a:p>
            <a:r>
              <a:rPr lang="en-US" sz="1200" kern="1200" dirty="0">
                <a:solidFill>
                  <a:schemeClr val="tx1"/>
                </a:solidFill>
                <a:effectLst/>
                <a:latin typeface="Arial" charset="0"/>
                <a:ea typeface="+mn-ea"/>
                <a:cs typeface="+mn-cs"/>
              </a:rPr>
              <a:t>A dog’s behavior toward other dogs while in a playgroup is particularly valuable because it is not affected by leash-induced frustration or barrier-related aggression. </a:t>
            </a:r>
          </a:p>
          <a:p>
            <a:r>
              <a:rPr lang="en-US" sz="1200" kern="1200" dirty="0">
                <a:solidFill>
                  <a:schemeClr val="tx1"/>
                </a:solidFill>
                <a:effectLst/>
                <a:latin typeface="Arial" charset="0"/>
                <a:ea typeface="+mn-ea"/>
                <a:cs typeface="+mn-cs"/>
              </a:rPr>
              <a:t>Depending on the situation, the dog may also reveal how he responds to people intervening in his interactions with other dogs (verbal corrections, physical restraint, etc.) and to punishers, should their use be necessary for the purposes of interrupting inappropriate behavior or a dogfight (water spray, shake can, compressed air, etc.). </a:t>
            </a:r>
          </a:p>
          <a:p>
            <a:endParaRPr lang="en-US" altLang="en-US" dirty="0">
              <a:latin typeface="Arial" panose="020B0604020202020204" pitchFamily="34" charset="0"/>
            </a:endParaRPr>
          </a:p>
          <a:p>
            <a:pPr>
              <a:buNone/>
            </a:pPr>
            <a:endParaRPr lang="en-US" altLang="en-US" b="0"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32</a:t>
            </a:fld>
            <a:endParaRPr lang="en-US" altLang="en-US" sz="1200">
              <a:solidFill>
                <a:schemeClr val="tx1"/>
              </a:solidFill>
            </a:endParaRPr>
          </a:p>
        </p:txBody>
      </p:sp>
    </p:spTree>
    <p:extLst>
      <p:ext uri="{BB962C8B-B14F-4D97-AF65-F5344CB8AC3E}">
        <p14:creationId xmlns:p14="http://schemas.microsoft.com/office/powerpoint/2010/main" val="28207407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charset="0"/>
                <a:ea typeface="+mn-ea"/>
                <a:cs typeface="+mn-cs"/>
              </a:rPr>
              <a:t>Example from our customized DB</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Provides a wealth of information about how a dog responds to people and other dogs when off-leash in an enclosed area. How playful and energetic is he? How much does he interact with people or dogs instead of exploring the environment? How does the dog respond to corrections from other dogs and how appropriately does he deliver corrections to other dogs? </a:t>
            </a:r>
          </a:p>
          <a:p>
            <a:r>
              <a:rPr lang="en-US" sz="1200" kern="1200" dirty="0">
                <a:solidFill>
                  <a:schemeClr val="tx1"/>
                </a:solidFill>
                <a:effectLst/>
                <a:latin typeface="Arial" charset="0"/>
                <a:ea typeface="+mn-ea"/>
                <a:cs typeface="+mn-cs"/>
              </a:rPr>
              <a:t>A dog’s behavior toward other dogs while in a playgroup is particularly valuable because it is not affected by leash-induced frustration or barrier-related aggression. </a:t>
            </a:r>
          </a:p>
          <a:p>
            <a:r>
              <a:rPr lang="en-US" sz="1200" kern="1200" dirty="0">
                <a:solidFill>
                  <a:schemeClr val="tx1"/>
                </a:solidFill>
                <a:effectLst/>
                <a:latin typeface="Arial" charset="0"/>
                <a:ea typeface="+mn-ea"/>
                <a:cs typeface="+mn-cs"/>
              </a:rPr>
              <a:t>Depending on the situation, the dog may also reveal how he responds to people intervening in his interactions with other dogs (verbal corrections, physical restraint, etc.) and to punishers, should their use be necessary for the purposes of interrupting inappropriate behavior or a dogfight (water spray, shake can, compressed air, etc.). </a:t>
            </a:r>
          </a:p>
          <a:p>
            <a:endParaRPr lang="en-US" altLang="en-US" dirty="0">
              <a:latin typeface="Arial" panose="020B0604020202020204" pitchFamily="34" charset="0"/>
            </a:endParaRPr>
          </a:p>
          <a:p>
            <a:pPr>
              <a:buNone/>
            </a:pPr>
            <a:endParaRPr lang="en-US" altLang="en-US" b="0"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33</a:t>
            </a:fld>
            <a:endParaRPr lang="en-US" altLang="en-US" sz="1200">
              <a:solidFill>
                <a:schemeClr val="tx1"/>
              </a:solidFill>
            </a:endParaRPr>
          </a:p>
        </p:txBody>
      </p:sp>
    </p:spTree>
    <p:extLst>
      <p:ext uri="{BB962C8B-B14F-4D97-AF65-F5344CB8AC3E}">
        <p14:creationId xmlns:p14="http://schemas.microsoft.com/office/powerpoint/2010/main" val="13610901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None/>
            </a:pPr>
            <a:r>
              <a:rPr lang="en-US" sz="1200" kern="1200" dirty="0">
                <a:solidFill>
                  <a:schemeClr val="tx1"/>
                </a:solidFill>
                <a:effectLst/>
                <a:latin typeface="Arial" charset="0"/>
                <a:ea typeface="+mn-ea"/>
                <a:cs typeface="+mn-cs"/>
              </a:rPr>
              <a:t>Create efficiencies.</a:t>
            </a:r>
          </a:p>
          <a:p>
            <a:pPr>
              <a:buNone/>
            </a:pPr>
            <a:r>
              <a:rPr lang="en-US" sz="1200" kern="1200" dirty="0">
                <a:solidFill>
                  <a:schemeClr val="tx1"/>
                </a:solidFill>
                <a:effectLst/>
                <a:latin typeface="Arial" charset="0"/>
                <a:ea typeface="+mn-ea"/>
                <a:cs typeface="+mn-cs"/>
              </a:rPr>
              <a:t>Make it easy for people to record their observations! Provide tools:</a:t>
            </a:r>
            <a:r>
              <a:rPr lang="en-US" sz="1200" kern="1200" baseline="0" dirty="0">
                <a:solidFill>
                  <a:schemeClr val="tx1"/>
                </a:solidFill>
                <a:effectLst/>
                <a:latin typeface="Arial" charset="0"/>
                <a:ea typeface="+mn-ea"/>
                <a:cs typeface="+mn-cs"/>
              </a:rPr>
              <a:t> laptops, </a:t>
            </a:r>
            <a:r>
              <a:rPr lang="en-US" sz="1200" kern="1200" baseline="0" dirty="0" err="1">
                <a:solidFill>
                  <a:schemeClr val="tx1"/>
                </a:solidFill>
                <a:effectLst/>
                <a:latin typeface="Arial" charset="0"/>
                <a:ea typeface="+mn-ea"/>
                <a:cs typeface="+mn-cs"/>
              </a:rPr>
              <a:t>ipads</a:t>
            </a:r>
            <a:r>
              <a:rPr lang="en-US" sz="1200" kern="1200" baseline="0" dirty="0">
                <a:solidFill>
                  <a:schemeClr val="tx1"/>
                </a:solidFill>
                <a:effectLst/>
                <a:latin typeface="Arial" charset="0"/>
                <a:ea typeface="+mn-ea"/>
                <a:cs typeface="+mn-cs"/>
              </a:rPr>
              <a:t>, forms at the ready, pens, COWs….</a:t>
            </a: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sz="1200" kern="1200" baseline="0" dirty="0">
                <a:solidFill>
                  <a:schemeClr val="tx1"/>
                </a:solidFill>
                <a:effectLst/>
                <a:latin typeface="Arial" charset="0"/>
                <a:ea typeface="+mn-ea"/>
                <a:cs typeface="+mn-cs"/>
              </a:rPr>
              <a:t>Reinforce participation</a:t>
            </a:r>
          </a:p>
          <a:p>
            <a:pPr>
              <a:buNone/>
            </a:pPr>
            <a:r>
              <a:rPr lang="en-US" sz="1200" kern="1200" baseline="0" dirty="0">
                <a:solidFill>
                  <a:schemeClr val="tx1"/>
                </a:solidFill>
                <a:effectLst/>
                <a:latin typeface="Arial" charset="0"/>
                <a:ea typeface="+mn-ea"/>
                <a:cs typeface="+mn-cs"/>
              </a:rPr>
              <a:t>Make your forms (electronic or paper) EASY: check boxes, drop-down menus</a:t>
            </a:r>
          </a:p>
          <a:p>
            <a:pPr>
              <a:buNone/>
            </a:pPr>
            <a:endParaRPr lang="en-US" sz="1200" kern="1200" baseline="0" dirty="0">
              <a:solidFill>
                <a:schemeClr val="tx1"/>
              </a:solidFill>
              <a:effectLst/>
              <a:latin typeface="Arial" charset="0"/>
              <a:ea typeface="+mn-ea"/>
              <a:cs typeface="+mn-cs"/>
            </a:endParaRPr>
          </a:p>
          <a:p>
            <a:pPr>
              <a:buNone/>
            </a:pPr>
            <a:r>
              <a:rPr lang="en-US" sz="1200" kern="1200" dirty="0">
                <a:solidFill>
                  <a:schemeClr val="tx1"/>
                </a:solidFill>
                <a:effectLst/>
                <a:latin typeface="Arial" charset="0"/>
                <a:ea typeface="+mn-ea"/>
                <a:cs typeface="+mn-cs"/>
              </a:rPr>
              <a:t>You probably want to include specific questions with additional room for comments.</a:t>
            </a:r>
          </a:p>
          <a:p>
            <a:r>
              <a:rPr lang="en-US" sz="1200" kern="1200" dirty="0">
                <a:solidFill>
                  <a:schemeClr val="tx1"/>
                </a:solidFill>
                <a:effectLst/>
                <a:latin typeface="Arial" charset="0"/>
                <a:ea typeface="+mn-ea"/>
                <a:cs typeface="+mn-cs"/>
              </a:rPr>
              <a:t>Is the dog motivated to interact with people? </a:t>
            </a:r>
          </a:p>
          <a:p>
            <a:r>
              <a:rPr lang="en-US" sz="1200" kern="1200" dirty="0">
                <a:solidFill>
                  <a:schemeClr val="tx1"/>
                </a:solidFill>
                <a:effectLst/>
                <a:latin typeface="Arial" charset="0"/>
                <a:ea typeface="+mn-ea"/>
                <a:cs typeface="+mn-cs"/>
              </a:rPr>
              <a:t>Does the dog enjoy petting? </a:t>
            </a:r>
          </a:p>
          <a:p>
            <a:r>
              <a:rPr lang="en-US" sz="1200" kern="1200" dirty="0">
                <a:solidFill>
                  <a:schemeClr val="tx1"/>
                </a:solidFill>
                <a:effectLst/>
                <a:latin typeface="Arial" charset="0"/>
                <a:ea typeface="+mn-ea"/>
                <a:cs typeface="+mn-cs"/>
              </a:rPr>
              <a:t>Does he enjoy playing with people? </a:t>
            </a:r>
          </a:p>
          <a:p>
            <a:r>
              <a:rPr lang="en-US" sz="1200" kern="1200" dirty="0">
                <a:solidFill>
                  <a:schemeClr val="tx1"/>
                </a:solidFill>
                <a:effectLst/>
                <a:latin typeface="Arial" charset="0"/>
                <a:ea typeface="+mn-ea"/>
                <a:cs typeface="+mn-cs"/>
              </a:rPr>
              <a:t>Is he content just to hang out with a person? </a:t>
            </a:r>
          </a:p>
          <a:p>
            <a:r>
              <a:rPr lang="en-US" sz="1200" kern="1200" dirty="0">
                <a:solidFill>
                  <a:schemeClr val="tx1"/>
                </a:solidFill>
                <a:effectLst/>
                <a:latin typeface="Arial" charset="0"/>
                <a:ea typeface="+mn-ea"/>
                <a:cs typeface="+mn-cs"/>
              </a:rPr>
              <a:t>Does he respond to common verbal instructions, such as “Sit,” “Down,” and “Come?” </a:t>
            </a:r>
          </a:p>
          <a:p>
            <a:r>
              <a:rPr lang="en-US" sz="1200" kern="1200" dirty="0">
                <a:solidFill>
                  <a:schemeClr val="tx1"/>
                </a:solidFill>
                <a:effectLst/>
                <a:latin typeface="Arial" charset="0"/>
                <a:ea typeface="+mn-ea"/>
                <a:cs typeface="+mn-cs"/>
              </a:rPr>
              <a:t>Is he eager to perform behaviors to earn treats?</a:t>
            </a:r>
            <a:endParaRPr lang="en-US" altLang="en-US" dirty="0">
              <a:latin typeface="Arial" panose="020B0604020202020204" pitchFamily="34" charset="0"/>
            </a:endParaRPr>
          </a:p>
          <a:p>
            <a:pPr>
              <a:buNone/>
            </a:pPr>
            <a:endParaRPr lang="en-US" altLang="en-US" b="1"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34</a:t>
            </a:fld>
            <a:endParaRPr lang="en-US" altLang="en-US" sz="1200" dirty="0">
              <a:solidFill>
                <a:schemeClr val="tx1"/>
              </a:solidFill>
            </a:endParaRPr>
          </a:p>
        </p:txBody>
      </p:sp>
    </p:spTree>
    <p:extLst>
      <p:ext uri="{BB962C8B-B14F-4D97-AF65-F5344CB8AC3E}">
        <p14:creationId xmlns:p14="http://schemas.microsoft.com/office/powerpoint/2010/main" val="27270429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None/>
            </a:pPr>
            <a:r>
              <a:rPr lang="en-US" altLang="en-US" b="0" dirty="0">
                <a:latin typeface="Arial" panose="020B0604020202020204" pitchFamily="34" charset="0"/>
              </a:rPr>
              <a:t>Close your eyes. Can you see what happened? I can’t.</a:t>
            </a: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35</a:t>
            </a:fld>
            <a:endParaRPr lang="en-US" altLang="en-US" sz="1200" dirty="0">
              <a:solidFill>
                <a:schemeClr val="tx1"/>
              </a:solidFill>
            </a:endParaRPr>
          </a:p>
        </p:txBody>
      </p:sp>
    </p:spTree>
    <p:extLst>
      <p:ext uri="{BB962C8B-B14F-4D97-AF65-F5344CB8AC3E}">
        <p14:creationId xmlns:p14="http://schemas.microsoft.com/office/powerpoint/2010/main" val="22755204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None/>
            </a:pPr>
            <a:r>
              <a:rPr lang="en-US" altLang="en-US" b="0" dirty="0">
                <a:latin typeface="Arial" panose="020B0604020202020204" pitchFamily="34" charset="0"/>
              </a:rPr>
              <a:t>Forms with check boxes, etc., help</a:t>
            </a:r>
            <a:r>
              <a:rPr lang="en-US" altLang="en-US" b="0" baseline="0" dirty="0">
                <a:latin typeface="Arial" panose="020B0604020202020204" pitchFamily="34" charset="0"/>
              </a:rPr>
              <a:t> in this way, too.</a:t>
            </a:r>
          </a:p>
          <a:p>
            <a:pPr>
              <a:buNone/>
            </a:pPr>
            <a:r>
              <a:rPr lang="en-US" altLang="en-US" b="0" baseline="0" dirty="0">
                <a:latin typeface="Arial" panose="020B0604020202020204" pitchFamily="34" charset="0"/>
              </a:rPr>
              <a:t>Do workshops with ALL teams: teach same language: behavior + body language = clear reporting</a:t>
            </a:r>
          </a:p>
          <a:p>
            <a:pPr>
              <a:buNone/>
            </a:pPr>
            <a:r>
              <a:rPr lang="en-US" altLang="en-US" b="0" baseline="0" dirty="0">
                <a:latin typeface="Arial" panose="020B0604020202020204" pitchFamily="34" charset="0"/>
              </a:rPr>
              <a:t>Scales and vocabulary lists = shortcuts (BRC team and fearfulness scales used by all)</a:t>
            </a:r>
          </a:p>
          <a:p>
            <a:pPr>
              <a:buNone/>
            </a:pPr>
            <a:r>
              <a:rPr lang="en-US" altLang="en-US" b="0" baseline="0" dirty="0">
                <a:latin typeface="Arial" panose="020B0604020202020204" pitchFamily="34" charset="0"/>
              </a:rPr>
              <a:t>Make sure you address </a:t>
            </a:r>
            <a:r>
              <a:rPr lang="en-US" altLang="en-US" b="0" i="1" baseline="0" dirty="0">
                <a:latin typeface="Arial" panose="020B0604020202020204" pitchFamily="34" charset="0"/>
              </a:rPr>
              <a:t>what </a:t>
            </a:r>
            <a:r>
              <a:rPr lang="en-US" altLang="en-US" b="0" i="0" baseline="0" dirty="0">
                <a:latin typeface="Arial" panose="020B0604020202020204" pitchFamily="34" charset="0"/>
              </a:rPr>
              <a:t>you want people to tell, </a:t>
            </a:r>
            <a:r>
              <a:rPr lang="en-US" altLang="en-US" b="0" i="1" baseline="0" dirty="0">
                <a:latin typeface="Arial" panose="020B0604020202020204" pitchFamily="34" charset="0"/>
              </a:rPr>
              <a:t>how </a:t>
            </a:r>
            <a:r>
              <a:rPr lang="en-US" altLang="en-US" b="0" i="0" baseline="0" dirty="0">
                <a:latin typeface="Arial" panose="020B0604020202020204" pitchFamily="34" charset="0"/>
              </a:rPr>
              <a:t>you want it told, </a:t>
            </a:r>
            <a:r>
              <a:rPr lang="en-US" altLang="en-US" b="0" i="1" baseline="0" dirty="0">
                <a:latin typeface="Arial" panose="020B0604020202020204" pitchFamily="34" charset="0"/>
              </a:rPr>
              <a:t>when/how often </a:t>
            </a:r>
            <a:r>
              <a:rPr lang="en-US" altLang="en-US" b="0" i="0" baseline="0" dirty="0">
                <a:latin typeface="Arial" panose="020B0604020202020204" pitchFamily="34" charset="0"/>
              </a:rPr>
              <a:t>you want it told (mention “Don’t you know already?”</a:t>
            </a:r>
            <a:endParaRPr lang="en-US" altLang="en-US" b="0" baseline="0" dirty="0">
              <a:latin typeface="Arial" panose="020B0604020202020204" pitchFamily="34" charset="0"/>
            </a:endParaRPr>
          </a:p>
          <a:p>
            <a:pPr>
              <a:buNone/>
            </a:pPr>
            <a:r>
              <a:rPr lang="en-US" altLang="en-US" b="0" baseline="0" dirty="0">
                <a:latin typeface="Arial" panose="020B0604020202020204" pitchFamily="34" charset="0"/>
              </a:rPr>
              <a:t>Mention comments from Alexandra about separating out good stuff and bad stuff: make it useful for YOUR team</a:t>
            </a:r>
            <a:endParaRPr lang="en-US" altLang="en-US" b="0"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36</a:t>
            </a:fld>
            <a:endParaRPr lang="en-US" altLang="en-US" sz="1200" dirty="0">
              <a:solidFill>
                <a:schemeClr val="tx1"/>
              </a:solidFill>
            </a:endParaRPr>
          </a:p>
        </p:txBody>
      </p:sp>
    </p:spTree>
    <p:extLst>
      <p:ext uri="{BB962C8B-B14F-4D97-AF65-F5344CB8AC3E}">
        <p14:creationId xmlns:p14="http://schemas.microsoft.com/office/powerpoint/2010/main" val="3879739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37</a:t>
            </a:fld>
            <a:endParaRPr lang="en-US" altLang="en-US" sz="1200">
              <a:solidFill>
                <a:schemeClr val="tx1"/>
              </a:solidFill>
            </a:endParaRPr>
          </a:p>
        </p:txBody>
      </p:sp>
    </p:spTree>
    <p:extLst>
      <p:ext uri="{BB962C8B-B14F-4D97-AF65-F5344CB8AC3E}">
        <p14:creationId xmlns:p14="http://schemas.microsoft.com/office/powerpoint/2010/main" val="18816568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None/>
            </a:pPr>
            <a:r>
              <a:rPr lang="en-US" altLang="en-US" b="1" dirty="0">
                <a:latin typeface="Arial" panose="020B0604020202020204" pitchFamily="34" charset="0"/>
              </a:rPr>
              <a:t>Act means do stuff AND push info back in the other direction</a:t>
            </a:r>
          </a:p>
          <a:p>
            <a:pPr>
              <a:buNone/>
            </a:pPr>
            <a:r>
              <a:rPr lang="en-US" altLang="en-US" b="1" dirty="0">
                <a:latin typeface="Arial" panose="020B0604020202020204" pitchFamily="34" charset="0"/>
              </a:rPr>
              <a:t>And also don’t forget that once you have all the info, you</a:t>
            </a:r>
            <a:r>
              <a:rPr lang="en-US" altLang="en-US" b="1" baseline="0" dirty="0">
                <a:latin typeface="Arial" panose="020B0604020202020204" pitchFamily="34" charset="0"/>
              </a:rPr>
              <a:t> need tools, like criteria, to use it consistently and efficiently</a:t>
            </a:r>
            <a:endParaRPr lang="en-US" altLang="en-US" b="1"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38</a:t>
            </a:fld>
            <a:endParaRPr lang="en-US" altLang="en-US" sz="1200" dirty="0">
              <a:solidFill>
                <a:schemeClr val="tx1"/>
              </a:solidFill>
            </a:endParaRPr>
          </a:p>
        </p:txBody>
      </p:sp>
    </p:spTree>
    <p:extLst>
      <p:ext uri="{BB962C8B-B14F-4D97-AF65-F5344CB8AC3E}">
        <p14:creationId xmlns:p14="http://schemas.microsoft.com/office/powerpoint/2010/main" val="8685942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p>
        </p:txBody>
      </p:sp>
      <p:sp>
        <p:nvSpPr>
          <p:cNvPr id="4" name="Slide Number Placeholder 3"/>
          <p:cNvSpPr>
            <a:spLocks noGrp="1"/>
          </p:cNvSpPr>
          <p:nvPr>
            <p:ph type="sldNum" sz="quarter" idx="10"/>
          </p:nvPr>
        </p:nvSpPr>
        <p:spPr/>
        <p:txBody>
          <a:bodyPr/>
          <a:lstStyle/>
          <a:p>
            <a:fld id="{5079ABCE-5A8A-44CC-A926-E566511D72D6}" type="slidenum">
              <a:rPr lang="en-US" altLang="en-US" smtClean="0"/>
              <a:pPr/>
              <a:t>39</a:t>
            </a:fld>
            <a:endParaRPr lang="en-US" altLang="en-US"/>
          </a:p>
        </p:txBody>
      </p:sp>
    </p:spTree>
    <p:extLst>
      <p:ext uri="{BB962C8B-B14F-4D97-AF65-F5344CB8AC3E}">
        <p14:creationId xmlns:p14="http://schemas.microsoft.com/office/powerpoint/2010/main" val="2147327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None/>
            </a:pPr>
            <a:r>
              <a:rPr lang="en-US" altLang="en-US" dirty="0">
                <a:latin typeface="Arial" panose="020B0604020202020204" pitchFamily="34" charset="0"/>
              </a:rPr>
              <a:t>Best source of info? Best behavior evaluation? ????</a:t>
            </a:r>
          </a:p>
          <a:p>
            <a:pPr>
              <a:buNone/>
            </a:pPr>
            <a:r>
              <a:rPr lang="en-US" altLang="en-US" dirty="0">
                <a:latin typeface="Arial" panose="020B0604020202020204" pitchFamily="34" charset="0"/>
              </a:rPr>
              <a:t>Don’t throw the baby</a:t>
            </a:r>
            <a:r>
              <a:rPr lang="en-US" altLang="en-US" baseline="0" dirty="0">
                <a:latin typeface="Arial" panose="020B0604020202020204" pitchFamily="34" charset="0"/>
              </a:rPr>
              <a:t> out with the bathwater. We might not know a lot, but we should do our best to gather as much objective info as possible from as many sources as possible. </a:t>
            </a:r>
          </a:p>
          <a:p>
            <a:pPr>
              <a:buNone/>
            </a:pPr>
            <a:endParaRPr lang="en-US" altLang="en-US" b="1" baseline="0" dirty="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dirty="0"/>
              <a:t>The ASPCA acknowledges that (a) it is still unknown whether any particular source of information is more predictive of future behavior in a home than any other and (b) current scientific thinking on the usefulness of behavior assessments in predicting aggressive behavior is inconclusive. Behavior assessments have not proven highly accurate or precise when used to predict aggression after adoption. It has been suggested that a significant number of dogs exhibiting aggression on an assessment do not do so in a home. For these reasons, the ASPCA maintains that euthanasia decisions should not be based solely on a dog’s behavior during an assessment or in any other single situation unless the aggression is egregious*. If a dog shows behavior that might warrant euthanasia, we recommend that organizations only make such a decision when the behavior has been reported by </a:t>
            </a:r>
            <a:r>
              <a:rPr lang="en-US" b="1" i="1" dirty="0"/>
              <a:t>multiple</a:t>
            </a:r>
            <a:r>
              <a:rPr lang="en-US" dirty="0"/>
              <a:t> sources.</a:t>
            </a:r>
          </a:p>
          <a:p>
            <a:pPr>
              <a:buNone/>
            </a:pPr>
            <a:endParaRPr lang="en-US" altLang="en-US" b="1"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4</a:t>
            </a:fld>
            <a:endParaRPr lang="en-US" altLang="en-US" sz="1200" dirty="0">
              <a:solidFill>
                <a:schemeClr val="tx1"/>
              </a:solidFill>
            </a:endParaRPr>
          </a:p>
        </p:txBody>
      </p:sp>
    </p:spTree>
    <p:extLst>
      <p:ext uri="{BB962C8B-B14F-4D97-AF65-F5344CB8AC3E}">
        <p14:creationId xmlns:p14="http://schemas.microsoft.com/office/powerpoint/2010/main" val="3151179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p>
        </p:txBody>
      </p:sp>
      <p:sp>
        <p:nvSpPr>
          <p:cNvPr id="4" name="Slide Number Placeholder 3"/>
          <p:cNvSpPr>
            <a:spLocks noGrp="1"/>
          </p:cNvSpPr>
          <p:nvPr>
            <p:ph type="sldNum" sz="quarter" idx="10"/>
          </p:nvPr>
        </p:nvSpPr>
        <p:spPr/>
        <p:txBody>
          <a:bodyPr/>
          <a:lstStyle/>
          <a:p>
            <a:fld id="{5079ABCE-5A8A-44CC-A926-E566511D72D6}" type="slidenum">
              <a:rPr lang="en-US" altLang="en-US" smtClean="0"/>
              <a:pPr/>
              <a:t>40</a:t>
            </a:fld>
            <a:endParaRPr lang="en-US" altLang="en-US"/>
          </a:p>
        </p:txBody>
      </p:sp>
    </p:spTree>
    <p:extLst>
      <p:ext uri="{BB962C8B-B14F-4D97-AF65-F5344CB8AC3E}">
        <p14:creationId xmlns:p14="http://schemas.microsoft.com/office/powerpoint/2010/main" val="864550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41</a:t>
            </a:fld>
            <a:endParaRPr lang="en-US" altLang="en-US" sz="1200">
              <a:solidFill>
                <a:schemeClr val="tx1"/>
              </a:solidFill>
            </a:endParaRPr>
          </a:p>
        </p:txBody>
      </p:sp>
    </p:spTree>
    <p:extLst>
      <p:ext uri="{BB962C8B-B14F-4D97-AF65-F5344CB8AC3E}">
        <p14:creationId xmlns:p14="http://schemas.microsoft.com/office/powerpoint/2010/main" val="37718047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10DBABF0-FD84-4604-B6CC-1CF80EA1E0EC}" type="slidenum">
              <a:rPr lang="en-US" smtClean="0"/>
              <a:pPr>
                <a:defRPr/>
              </a:pPr>
              <a:t>42</a:t>
            </a:fld>
            <a:endParaRPr lang="en-US"/>
          </a:p>
        </p:txBody>
      </p:sp>
    </p:spTree>
    <p:extLst>
      <p:ext uri="{BB962C8B-B14F-4D97-AF65-F5344CB8AC3E}">
        <p14:creationId xmlns:p14="http://schemas.microsoft.com/office/powerpoint/2010/main" val="30185079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10DBABF0-FD84-4604-B6CC-1CF80EA1E0EC}" type="slidenum">
              <a:rPr lang="en-US" smtClean="0"/>
              <a:pPr>
                <a:defRPr/>
              </a:pPr>
              <a:t>43</a:t>
            </a:fld>
            <a:endParaRPr lang="en-US"/>
          </a:p>
        </p:txBody>
      </p:sp>
    </p:spTree>
    <p:extLst>
      <p:ext uri="{BB962C8B-B14F-4D97-AF65-F5344CB8AC3E}">
        <p14:creationId xmlns:p14="http://schemas.microsoft.com/office/powerpoint/2010/main" val="33044910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10DBABF0-FD84-4604-B6CC-1CF80EA1E0EC}" type="slidenum">
              <a:rPr lang="en-US" smtClean="0"/>
              <a:pPr>
                <a:defRPr/>
              </a:pPr>
              <a:t>44</a:t>
            </a:fld>
            <a:endParaRPr lang="en-US"/>
          </a:p>
        </p:txBody>
      </p:sp>
    </p:spTree>
    <p:extLst>
      <p:ext uri="{BB962C8B-B14F-4D97-AF65-F5344CB8AC3E}">
        <p14:creationId xmlns:p14="http://schemas.microsoft.com/office/powerpoint/2010/main" val="21861751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None/>
            </a:pPr>
            <a:r>
              <a:rPr lang="en-US" altLang="en-US" dirty="0">
                <a:latin typeface="Arial" panose="020B0604020202020204" pitchFamily="34" charset="0"/>
              </a:rPr>
              <a:t>Benefits:</a:t>
            </a:r>
            <a:r>
              <a:rPr lang="en-US" altLang="en-US" baseline="0" dirty="0">
                <a:latin typeface="Arial" panose="020B0604020202020204" pitchFamily="34" charset="0"/>
              </a:rPr>
              <a:t> decrease length or stay, make swift outcome decisions, improve </a:t>
            </a:r>
            <a:r>
              <a:rPr lang="en-US" altLang="en-US" baseline="0" dirty="0" err="1">
                <a:latin typeface="Arial" panose="020B0604020202020204" pitchFamily="34" charset="0"/>
              </a:rPr>
              <a:t>QoL</a:t>
            </a:r>
            <a:r>
              <a:rPr lang="en-US" altLang="en-US" baseline="0" dirty="0">
                <a:latin typeface="Arial" panose="020B0604020202020204" pitchFamily="34" charset="0"/>
              </a:rPr>
              <a:t> of animals while in shelter</a:t>
            </a:r>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45</a:t>
            </a:fld>
            <a:endParaRPr lang="en-US" altLang="en-US" sz="1200">
              <a:solidFill>
                <a:schemeClr val="tx1"/>
              </a:solidFill>
            </a:endParaRPr>
          </a:p>
        </p:txBody>
      </p:sp>
    </p:spTree>
    <p:extLst>
      <p:ext uri="{BB962C8B-B14F-4D97-AF65-F5344CB8AC3E}">
        <p14:creationId xmlns:p14="http://schemas.microsoft.com/office/powerpoint/2010/main" val="3536148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None/>
            </a:pPr>
            <a:r>
              <a:rPr lang="en-US" altLang="en-US" dirty="0">
                <a:latin typeface="Arial" panose="020B0604020202020204" pitchFamily="34" charset="0"/>
              </a:rPr>
              <a:t>Benefits:</a:t>
            </a:r>
            <a:r>
              <a:rPr lang="en-US" altLang="en-US" baseline="0" dirty="0">
                <a:latin typeface="Arial" panose="020B0604020202020204" pitchFamily="34" charset="0"/>
              </a:rPr>
              <a:t> decrease length or stay, make swift outcome decisions, improve </a:t>
            </a:r>
            <a:r>
              <a:rPr lang="en-US" altLang="en-US" baseline="0" dirty="0" err="1">
                <a:latin typeface="Arial" panose="020B0604020202020204" pitchFamily="34" charset="0"/>
              </a:rPr>
              <a:t>QoL</a:t>
            </a:r>
            <a:r>
              <a:rPr lang="en-US" altLang="en-US" baseline="0" dirty="0">
                <a:latin typeface="Arial" panose="020B0604020202020204" pitchFamily="34" charset="0"/>
              </a:rPr>
              <a:t> of animals while in shelter</a:t>
            </a:r>
          </a:p>
          <a:p>
            <a:pPr>
              <a:buNone/>
            </a:pPr>
            <a:r>
              <a:rPr lang="en-US" altLang="en-US" baseline="0" dirty="0">
                <a:latin typeface="Arial" panose="020B0604020202020204" pitchFamily="34" charset="0"/>
              </a:rPr>
              <a:t>One size does not fit all: if you haven't already, get your team leads together and workshop</a:t>
            </a:r>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46</a:t>
            </a:fld>
            <a:endParaRPr lang="en-US" altLang="en-US" sz="1200">
              <a:solidFill>
                <a:schemeClr val="tx1"/>
              </a:solidFill>
            </a:endParaRPr>
          </a:p>
        </p:txBody>
      </p:sp>
    </p:spTree>
    <p:extLst>
      <p:ext uri="{BB962C8B-B14F-4D97-AF65-F5344CB8AC3E}">
        <p14:creationId xmlns:p14="http://schemas.microsoft.com/office/powerpoint/2010/main" val="35344347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None/>
            </a:pPr>
            <a:r>
              <a:rPr lang="en-US" altLang="en-US" dirty="0">
                <a:latin typeface="Arial" panose="020B0604020202020204" pitchFamily="34" charset="0"/>
              </a:rPr>
              <a:t>Leadership</a:t>
            </a:r>
            <a:r>
              <a:rPr lang="en-US" altLang="en-US" baseline="0" dirty="0">
                <a:latin typeface="Arial" panose="020B0604020202020204" pitchFamily="34" charset="0"/>
              </a:rPr>
              <a:t> transparent &amp; action for animals facilitated:</a:t>
            </a:r>
          </a:p>
          <a:p>
            <a:pPr>
              <a:buNone/>
            </a:pPr>
            <a:endParaRPr lang="en-US" altLang="en-US" dirty="0">
              <a:latin typeface="Arial" panose="020B0604020202020204" pitchFamily="34" charset="0"/>
            </a:endParaRPr>
          </a:p>
          <a:p>
            <a:r>
              <a:rPr lang="en-US" altLang="en-US" dirty="0">
                <a:latin typeface="Arial" panose="020B0604020202020204" pitchFamily="34" charset="0"/>
              </a:rPr>
              <a:t>All</a:t>
            </a:r>
            <a:r>
              <a:rPr lang="en-US" altLang="en-US" baseline="0" dirty="0">
                <a:latin typeface="Arial" panose="020B0604020202020204" pitchFamily="34" charset="0"/>
              </a:rPr>
              <a:t> staff: outcome decisions (in teams or as group)</a:t>
            </a:r>
            <a:endParaRPr lang="en-US" altLang="en-US" dirty="0">
              <a:latin typeface="Arial" panose="020B0604020202020204" pitchFamily="34" charset="0"/>
            </a:endParaRPr>
          </a:p>
          <a:p>
            <a:r>
              <a:rPr lang="en-US" altLang="en-US" dirty="0">
                <a:latin typeface="Arial" panose="020B0604020202020204" pitchFamily="34" charset="0"/>
              </a:rPr>
              <a:t>Ops: adoptions (info for adopters), care</a:t>
            </a:r>
            <a:r>
              <a:rPr lang="en-US" altLang="en-US" baseline="0" dirty="0">
                <a:latin typeface="Arial" panose="020B0604020202020204" pitchFamily="34" charset="0"/>
              </a:rPr>
              <a:t> (cage cards)</a:t>
            </a:r>
          </a:p>
          <a:p>
            <a:r>
              <a:rPr lang="en-US" altLang="en-US" baseline="0" dirty="0">
                <a:latin typeface="Arial" panose="020B0604020202020204" pitchFamily="34" charset="0"/>
              </a:rPr>
              <a:t>Behavior team: treatment tweaks </a:t>
            </a:r>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47</a:t>
            </a:fld>
            <a:endParaRPr lang="en-US" altLang="en-US" sz="1200">
              <a:solidFill>
                <a:schemeClr val="tx1"/>
              </a:solidFill>
            </a:endParaRPr>
          </a:p>
        </p:txBody>
      </p:sp>
    </p:spTree>
    <p:extLst>
      <p:ext uri="{BB962C8B-B14F-4D97-AF65-F5344CB8AC3E}">
        <p14:creationId xmlns:p14="http://schemas.microsoft.com/office/powerpoint/2010/main" val="18241764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10DBABF0-FD84-4604-B6CC-1CF80EA1E0EC}" type="slidenum">
              <a:rPr lang="en-US" smtClean="0"/>
              <a:pPr>
                <a:defRPr/>
              </a:pPr>
              <a:t>48</a:t>
            </a:fld>
            <a:endParaRPr lang="en-US"/>
          </a:p>
        </p:txBody>
      </p:sp>
    </p:spTree>
    <p:extLst>
      <p:ext uri="{BB962C8B-B14F-4D97-AF65-F5344CB8AC3E}">
        <p14:creationId xmlns:p14="http://schemas.microsoft.com/office/powerpoint/2010/main" val="24408385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10DBABF0-FD84-4604-B6CC-1CF80EA1E0EC}" type="slidenum">
              <a:rPr lang="en-US" smtClean="0"/>
              <a:pPr>
                <a:defRPr/>
              </a:pPr>
              <a:t>49</a:t>
            </a:fld>
            <a:endParaRPr lang="en-US"/>
          </a:p>
        </p:txBody>
      </p:sp>
    </p:spTree>
    <p:extLst>
      <p:ext uri="{BB962C8B-B14F-4D97-AF65-F5344CB8AC3E}">
        <p14:creationId xmlns:p14="http://schemas.microsoft.com/office/powerpoint/2010/main" val="1328748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5</a:t>
            </a:fld>
            <a:endParaRPr lang="en-US" altLang="en-US" sz="1200">
              <a:solidFill>
                <a:schemeClr val="tx1"/>
              </a:solidFill>
            </a:endParaRPr>
          </a:p>
        </p:txBody>
      </p:sp>
    </p:spTree>
    <p:extLst>
      <p:ext uri="{BB962C8B-B14F-4D97-AF65-F5344CB8AC3E}">
        <p14:creationId xmlns:p14="http://schemas.microsoft.com/office/powerpoint/2010/main" val="23550125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charset="0"/>
                <a:ea typeface="+mn-ea"/>
                <a:cs typeface="+mn-cs"/>
              </a:rPr>
              <a:t>Explain the why</a:t>
            </a:r>
          </a:p>
          <a:p>
            <a:r>
              <a:rPr lang="en-US" sz="1200" kern="1200" dirty="0">
                <a:solidFill>
                  <a:schemeClr val="tx1"/>
                </a:solidFill>
                <a:effectLst/>
                <a:latin typeface="Arial" charset="0"/>
                <a:ea typeface="+mn-ea"/>
                <a:cs typeface="+mn-cs"/>
              </a:rPr>
              <a:t>Give details</a:t>
            </a:r>
            <a:r>
              <a:rPr lang="en-US" sz="1200" kern="1200" baseline="0" dirty="0">
                <a:solidFill>
                  <a:schemeClr val="tx1"/>
                </a:solidFill>
                <a:effectLst/>
                <a:latin typeface="Arial" charset="0"/>
                <a:ea typeface="+mn-ea"/>
                <a:cs typeface="+mn-cs"/>
              </a:rPr>
              <a:t> about those objective criteria/guidelines you made</a:t>
            </a:r>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Work on trust</a:t>
            </a:r>
          </a:p>
          <a:p>
            <a:r>
              <a:rPr lang="en-US" sz="1200" kern="1200" dirty="0">
                <a:solidFill>
                  <a:schemeClr val="tx1"/>
                </a:solidFill>
                <a:effectLst/>
                <a:latin typeface="Arial" charset="0"/>
                <a:ea typeface="+mn-ea"/>
                <a:cs typeface="+mn-cs"/>
              </a:rPr>
              <a:t>Shape culture and outlook</a:t>
            </a:r>
          </a:p>
          <a:p>
            <a:r>
              <a:rPr lang="en-US" sz="1200" kern="1200" dirty="0">
                <a:solidFill>
                  <a:schemeClr val="tx1"/>
                </a:solidFill>
                <a:effectLst/>
                <a:latin typeface="Arial" charset="0"/>
                <a:ea typeface="+mn-ea"/>
                <a:cs typeface="+mn-cs"/>
              </a:rPr>
              <a:t>Take care of staff </a:t>
            </a:r>
          </a:p>
          <a:p>
            <a:r>
              <a:rPr lang="en-US" sz="1200" kern="1200">
                <a:solidFill>
                  <a:schemeClr val="tx1"/>
                </a:solidFill>
                <a:effectLst/>
                <a:latin typeface="Arial" charset="0"/>
                <a:ea typeface="+mn-ea"/>
                <a:cs typeface="+mn-cs"/>
              </a:rPr>
              <a:t>Unify: all behavior team</a:t>
            </a:r>
          </a:p>
          <a:p>
            <a:pPr>
              <a:buNone/>
            </a:pPr>
            <a:endParaRPr lang="en-US" altLang="en-US" b="1"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50</a:t>
            </a:fld>
            <a:endParaRPr lang="en-US" altLang="en-US" sz="1200" dirty="0">
              <a:solidFill>
                <a:schemeClr val="tx1"/>
              </a:solidFill>
            </a:endParaRPr>
          </a:p>
        </p:txBody>
      </p:sp>
    </p:spTree>
    <p:extLst>
      <p:ext uri="{BB962C8B-B14F-4D97-AF65-F5344CB8AC3E}">
        <p14:creationId xmlns:p14="http://schemas.microsoft.com/office/powerpoint/2010/main" val="29405376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Char char="q"/>
              <a:tabLst/>
              <a:defRPr/>
            </a:pPr>
            <a:r>
              <a:rPr lang="en-US" baseline="0" dirty="0"/>
              <a:t>More detail provided on individual subtest pages but anyone can glean important points from reading the summary page</a:t>
            </a:r>
            <a:endParaRPr lang="en-US" dirty="0"/>
          </a:p>
          <a:p>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51</a:t>
            </a:fld>
            <a:endParaRPr lang="en-US" altLang="en-US" sz="1200">
              <a:solidFill>
                <a:schemeClr val="tx1"/>
              </a:solidFill>
            </a:endParaRPr>
          </a:p>
        </p:txBody>
      </p:sp>
    </p:spTree>
    <p:extLst>
      <p:ext uri="{BB962C8B-B14F-4D97-AF65-F5344CB8AC3E}">
        <p14:creationId xmlns:p14="http://schemas.microsoft.com/office/powerpoint/2010/main" val="31740728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None/>
            </a:pPr>
            <a:r>
              <a:rPr lang="en-US" altLang="en-US" dirty="0">
                <a:latin typeface="Arial" panose="020B0604020202020204" pitchFamily="34" charset="0"/>
              </a:rPr>
              <a:t>Action = both decision-making</a:t>
            </a:r>
            <a:r>
              <a:rPr lang="en-US" altLang="en-US" baseline="0" dirty="0">
                <a:latin typeface="Arial" panose="020B0604020202020204" pitchFamily="34" charset="0"/>
              </a:rPr>
              <a:t> and communication (internally and externally)</a:t>
            </a:r>
            <a:endParaRPr lang="en-US" altLang="en-US" b="1"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52</a:t>
            </a:fld>
            <a:endParaRPr lang="en-US" altLang="en-US" sz="1200" dirty="0">
              <a:solidFill>
                <a:schemeClr val="tx1"/>
              </a:solidFill>
            </a:endParaRPr>
          </a:p>
        </p:txBody>
      </p:sp>
    </p:spTree>
    <p:extLst>
      <p:ext uri="{BB962C8B-B14F-4D97-AF65-F5344CB8AC3E}">
        <p14:creationId xmlns:p14="http://schemas.microsoft.com/office/powerpoint/2010/main" val="18312288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None/>
            </a:pPr>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53</a:t>
            </a:fld>
            <a:endParaRPr lang="en-US" altLang="en-US" sz="1200" dirty="0">
              <a:solidFill>
                <a:schemeClr val="tx1"/>
              </a:solidFill>
            </a:endParaRPr>
          </a:p>
        </p:txBody>
      </p:sp>
    </p:spTree>
    <p:extLst>
      <p:ext uri="{BB962C8B-B14F-4D97-AF65-F5344CB8AC3E}">
        <p14:creationId xmlns:p14="http://schemas.microsoft.com/office/powerpoint/2010/main" val="39319211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Helvetica Neue" charset="0"/>
                <a:ea typeface="Helvetica Neue" charset="0"/>
                <a:cs typeface="Helvetica Neue" charset="0"/>
              </a:rPr>
              <a:t>And now we’d like to take your questions…</a:t>
            </a:r>
          </a:p>
          <a:p>
            <a:endParaRPr lang="en-US" dirty="0">
              <a:latin typeface="Helvetica Neue" charset="0"/>
              <a:ea typeface="Helvetica Neue" charset="0"/>
              <a:cs typeface="Helvetica Neue" charset="0"/>
            </a:endParaRPr>
          </a:p>
        </p:txBody>
      </p:sp>
      <p:sp>
        <p:nvSpPr>
          <p:cNvPr id="4" name="Slide Number Placeholder 3"/>
          <p:cNvSpPr>
            <a:spLocks noGrp="1"/>
          </p:cNvSpPr>
          <p:nvPr>
            <p:ph type="sldNum" sz="quarter" idx="10"/>
          </p:nvPr>
        </p:nvSpPr>
        <p:spPr/>
        <p:txBody>
          <a:bodyPr/>
          <a:lstStyle/>
          <a:p>
            <a:fld id="{2A57583B-711B-468C-B164-6D02F076BD33}" type="slidenum">
              <a:rPr lang="en-US" smtClean="0"/>
              <a:pPr/>
              <a:t>54</a:t>
            </a:fld>
            <a:endParaRPr lang="en-US"/>
          </a:p>
        </p:txBody>
      </p:sp>
    </p:spTree>
    <p:extLst>
      <p:ext uri="{BB962C8B-B14F-4D97-AF65-F5344CB8AC3E}">
        <p14:creationId xmlns:p14="http://schemas.microsoft.com/office/powerpoint/2010/main" val="3412774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There’s A</a:t>
            </a:r>
            <a:r>
              <a:rPr lang="en-US" baseline="0" dirty="0"/>
              <a:t> LOT of info you could collect. This is awesome. This is also overwhelming.</a:t>
            </a:r>
            <a:endParaRPr lang="en-US" dirty="0"/>
          </a:p>
        </p:txBody>
      </p:sp>
      <p:sp>
        <p:nvSpPr>
          <p:cNvPr id="4" name="Slide Number Placeholder 3"/>
          <p:cNvSpPr>
            <a:spLocks noGrp="1"/>
          </p:cNvSpPr>
          <p:nvPr>
            <p:ph type="sldNum" sz="quarter" idx="10"/>
          </p:nvPr>
        </p:nvSpPr>
        <p:spPr/>
        <p:txBody>
          <a:bodyPr/>
          <a:lstStyle/>
          <a:p>
            <a:fld id="{5079ABCE-5A8A-44CC-A926-E566511D72D6}" type="slidenum">
              <a:rPr lang="en-US" altLang="en-US" smtClean="0"/>
              <a:pPr/>
              <a:t>6</a:t>
            </a:fld>
            <a:endParaRPr lang="en-US" altLang="en-US"/>
          </a:p>
        </p:txBody>
      </p:sp>
    </p:spTree>
    <p:extLst>
      <p:ext uri="{BB962C8B-B14F-4D97-AF65-F5344CB8AC3E}">
        <p14:creationId xmlns:p14="http://schemas.microsoft.com/office/powerpoint/2010/main" val="3178768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None/>
              <a:defRPr/>
            </a:pPr>
            <a:r>
              <a:rPr lang="en-US" b="1" dirty="0"/>
              <a:t>FOUND</a:t>
            </a:r>
          </a:p>
          <a:p>
            <a:r>
              <a:rPr lang="en-US" altLang="en-US" dirty="0">
                <a:latin typeface="Arial" panose="020B0604020202020204" pitchFamily="34" charset="0"/>
              </a:rPr>
              <a:t>Sometimes people who find an animal keep it for a time before bringing it to the shelter. Maybe they try to find the owner themselves or they find it during a time when the shelter is closed or it’s inconvenient</a:t>
            </a:r>
            <a:r>
              <a:rPr lang="en-US" altLang="en-US" baseline="0" dirty="0">
                <a:latin typeface="Arial" panose="020B0604020202020204" pitchFamily="34" charset="0"/>
              </a:rPr>
              <a:t> for them to come </a:t>
            </a:r>
            <a:r>
              <a:rPr lang="en-US" altLang="en-US" dirty="0">
                <a:latin typeface="Arial" panose="020B0604020202020204" pitchFamily="34" charset="0"/>
              </a:rPr>
              <a:t>or they think they might want to keep it and then change their mind.</a:t>
            </a:r>
          </a:p>
          <a:p>
            <a:r>
              <a:rPr lang="en-US" altLang="en-US" dirty="0">
                <a:latin typeface="Arial" panose="020B0604020202020204" pitchFamily="34" charset="0"/>
              </a:rPr>
              <a:t>Obviously only</a:t>
            </a:r>
            <a:r>
              <a:rPr lang="en-US" altLang="en-US" baseline="0" dirty="0">
                <a:latin typeface="Arial" panose="020B0604020202020204" pitchFamily="34" charset="0"/>
              </a:rPr>
              <a:t> available for some animals. Value of this information is a function of the extent and nature of the interactions between the finder and the animal.</a:t>
            </a:r>
          </a:p>
          <a:p>
            <a:r>
              <a:rPr lang="en-US" altLang="en-US" baseline="0" dirty="0">
                <a:latin typeface="Arial" panose="020B0604020202020204" pitchFamily="34" charset="0"/>
              </a:rPr>
              <a:t>Presumably use the same process as for gathering info from relinquishing owner.</a:t>
            </a:r>
          </a:p>
          <a:p>
            <a:endParaRPr lang="en-US" altLang="en-US" baseline="0" dirty="0">
              <a:latin typeface="Arial" panose="020B0604020202020204" pitchFamily="34" charset="0"/>
            </a:endParaRPr>
          </a:p>
          <a:p>
            <a:r>
              <a:rPr lang="en-US" altLang="en-US" b="1" baseline="0" dirty="0">
                <a:latin typeface="Arial" panose="020B0604020202020204" pitchFamily="34" charset="0"/>
              </a:rPr>
              <a:t>No research on this source of info.</a:t>
            </a:r>
          </a:p>
          <a:p>
            <a:endParaRPr lang="en-US" altLang="en-US" b="1" baseline="0" dirty="0">
              <a:latin typeface="Arial" panose="020B0604020202020204" pitchFamily="34" charset="0"/>
            </a:endParaRPr>
          </a:p>
          <a:p>
            <a:pPr>
              <a:buNone/>
            </a:pPr>
            <a:r>
              <a:rPr lang="en-US" altLang="en-US" b="1" dirty="0">
                <a:latin typeface="Arial" panose="020B0604020202020204" pitchFamily="34" charset="0"/>
              </a:rPr>
              <a:t>OWNER</a:t>
            </a:r>
          </a:p>
          <a:p>
            <a:r>
              <a:rPr lang="en-US" altLang="en-US" dirty="0">
                <a:latin typeface="Arial" panose="020B0604020202020204" pitchFamily="34" charset="0"/>
              </a:rPr>
              <a:t>This person knows the animal better than anyone else. How best to extract that information? Informal interview or some type of questionnaire?</a:t>
            </a:r>
          </a:p>
          <a:p>
            <a:r>
              <a:rPr lang="en-US" altLang="en-US" dirty="0">
                <a:latin typeface="Arial" panose="020B0604020202020204" pitchFamily="34" charset="0"/>
              </a:rPr>
              <a:t>Obviously</a:t>
            </a:r>
            <a:r>
              <a:rPr lang="en-US" altLang="en-US" baseline="0" dirty="0">
                <a:latin typeface="Arial" panose="020B0604020202020204" pitchFamily="34" charset="0"/>
              </a:rPr>
              <a:t> not available for all animals. Requires staff to spend time with </a:t>
            </a:r>
            <a:r>
              <a:rPr lang="en-US" altLang="en-US" baseline="0" dirty="0" err="1">
                <a:latin typeface="Arial" panose="020B0604020202020204" pitchFamily="34" charset="0"/>
              </a:rPr>
              <a:t>relinquisher</a:t>
            </a:r>
            <a:r>
              <a:rPr lang="en-US" altLang="en-US" baseline="0" dirty="0">
                <a:latin typeface="Arial" panose="020B0604020202020204" pitchFamily="34" charset="0"/>
              </a:rPr>
              <a:t>. Special type of person who can be non-judgmental.</a:t>
            </a:r>
          </a:p>
          <a:p>
            <a:endParaRPr lang="en-US" baseline="0" dirty="0">
              <a:latin typeface="Arial" panose="020B0604020202020204" pitchFamily="34" charset="0"/>
            </a:endParaRPr>
          </a:p>
          <a:p>
            <a:r>
              <a:rPr lang="en-US" b="1" baseline="0" dirty="0">
                <a:latin typeface="Arial" panose="020B0604020202020204" pitchFamily="34" charset="0"/>
              </a:rPr>
              <a:t>Relevant studies: </a:t>
            </a:r>
            <a:r>
              <a:rPr lang="en-US" b="1" baseline="0" dirty="0" err="1">
                <a:latin typeface="Arial" panose="020B0604020202020204" pitchFamily="34" charset="0"/>
              </a:rPr>
              <a:t>D’Arpino</a:t>
            </a:r>
            <a:r>
              <a:rPr lang="en-US" b="1" baseline="0" dirty="0">
                <a:latin typeface="Arial" panose="020B0604020202020204" pitchFamily="34" charset="0"/>
              </a:rPr>
              <a:t> (maybe </a:t>
            </a:r>
            <a:r>
              <a:rPr lang="en-US" b="1" baseline="0" dirty="0" err="1">
                <a:latin typeface="Arial" panose="020B0604020202020204" pitchFamily="34" charset="0"/>
              </a:rPr>
              <a:t>Segurson</a:t>
            </a:r>
            <a:r>
              <a:rPr lang="en-US" b="1" baseline="0" dirty="0">
                <a:latin typeface="Arial" panose="020B0604020202020204" pitchFamily="34" charset="0"/>
              </a:rPr>
              <a:t>). Rebecca Ledger. </a:t>
            </a:r>
            <a:r>
              <a:rPr lang="en-US" b="1" baseline="0" dirty="0" err="1">
                <a:latin typeface="Arial" panose="020B0604020202020204" pitchFamily="34" charset="0"/>
              </a:rPr>
              <a:t>Serpell</a:t>
            </a:r>
            <a:r>
              <a:rPr lang="en-US" b="1" baseline="0" dirty="0">
                <a:latin typeface="Arial" panose="020B0604020202020204" pitchFamily="34" charset="0"/>
              </a:rPr>
              <a:t>. I believe </a:t>
            </a:r>
            <a:r>
              <a:rPr lang="en-US" b="1" baseline="0" dirty="0" err="1">
                <a:latin typeface="Arial" panose="020B0604020202020204" pitchFamily="34" charset="0"/>
              </a:rPr>
              <a:t>Serpell</a:t>
            </a:r>
            <a:r>
              <a:rPr lang="en-US" b="1" baseline="0" dirty="0">
                <a:latin typeface="Arial" panose="020B0604020202020204" pitchFamily="34" charset="0"/>
              </a:rPr>
              <a:t> discounted </a:t>
            </a:r>
            <a:r>
              <a:rPr lang="en-US" b="1" baseline="0" dirty="0" err="1">
                <a:latin typeface="Arial" panose="020B0604020202020204" pitchFamily="34" charset="0"/>
              </a:rPr>
              <a:t>Segurson</a:t>
            </a:r>
            <a:r>
              <a:rPr lang="en-US" b="1" baseline="0" dirty="0">
                <a:latin typeface="Arial" panose="020B0604020202020204" pitchFamily="34" charset="0"/>
              </a:rPr>
              <a:t>.</a:t>
            </a:r>
          </a:p>
          <a:p>
            <a:endParaRPr lang="en-US" baseline="0" dirty="0">
              <a:latin typeface="Arial" panose="020B0604020202020204" pitchFamily="34" charset="0"/>
            </a:endParaRPr>
          </a:p>
          <a:p>
            <a:r>
              <a:rPr lang="en-US" dirty="0"/>
              <a:t>Ledger compared </a:t>
            </a:r>
            <a:r>
              <a:rPr lang="en-US" dirty="0" err="1"/>
              <a:t>relinquisher</a:t>
            </a:r>
            <a:r>
              <a:rPr lang="en-US" dirty="0"/>
              <a:t> </a:t>
            </a:r>
            <a:r>
              <a:rPr lang="en-US" dirty="0" err="1"/>
              <a:t>rpts</a:t>
            </a:r>
            <a:r>
              <a:rPr lang="en-US" dirty="0"/>
              <a:t> with owner </a:t>
            </a:r>
            <a:r>
              <a:rPr lang="en-US" dirty="0" err="1"/>
              <a:t>rpts</a:t>
            </a:r>
            <a:r>
              <a:rPr lang="en-US" dirty="0"/>
              <a:t> 2 </a:t>
            </a:r>
            <a:r>
              <a:rPr lang="en-US" dirty="0" err="1"/>
              <a:t>wks</a:t>
            </a:r>
            <a:r>
              <a:rPr lang="en-US" dirty="0"/>
              <a:t> and 6 </a:t>
            </a:r>
            <a:r>
              <a:rPr lang="en-US" dirty="0" err="1"/>
              <a:t>wks</a:t>
            </a:r>
            <a:r>
              <a:rPr lang="en-US" dirty="0"/>
              <a:t> post-adoption</a:t>
            </a:r>
          </a:p>
          <a:p>
            <a:pPr>
              <a:defRPr/>
            </a:pPr>
            <a:r>
              <a:rPr lang="en-US" dirty="0"/>
              <a:t>Some behaviors correlated: </a:t>
            </a:r>
            <a:r>
              <a:rPr lang="en-US" dirty="0" err="1"/>
              <a:t>sep</a:t>
            </a:r>
            <a:r>
              <a:rPr lang="en-US" dirty="0"/>
              <a:t> </a:t>
            </a:r>
            <a:r>
              <a:rPr lang="en-US" dirty="0" err="1"/>
              <a:t>anx</a:t>
            </a:r>
            <a:r>
              <a:rPr lang="en-US" dirty="0"/>
              <a:t>, </a:t>
            </a:r>
            <a:r>
              <a:rPr lang="en-US" dirty="0" err="1"/>
              <a:t>agg</a:t>
            </a:r>
            <a:r>
              <a:rPr lang="en-US" dirty="0"/>
              <a:t> to vet, fear at vet clinic, </a:t>
            </a:r>
            <a:r>
              <a:rPr lang="en-US" dirty="0" err="1"/>
              <a:t>agg</a:t>
            </a:r>
            <a:r>
              <a:rPr lang="en-US" dirty="0"/>
              <a:t> to strangers, dog aggression</a:t>
            </a:r>
          </a:p>
          <a:p>
            <a:endParaRPr lang="en-US" altLang="en-US" b="1" dirty="0">
              <a:latin typeface="Arial" panose="020B0604020202020204" pitchFamily="34" charset="0"/>
            </a:endParaRPr>
          </a:p>
          <a:p>
            <a:pPr>
              <a:buNone/>
              <a:defRPr/>
            </a:pPr>
            <a:endParaRPr lang="en-US" dirty="0"/>
          </a:p>
          <a:p>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7</a:t>
            </a:fld>
            <a:endParaRPr lang="en-US" altLang="en-US" sz="1200">
              <a:solidFill>
                <a:schemeClr val="tx1"/>
              </a:solidFill>
            </a:endParaRPr>
          </a:p>
        </p:txBody>
      </p:sp>
    </p:spTree>
    <p:extLst>
      <p:ext uri="{BB962C8B-B14F-4D97-AF65-F5344CB8AC3E}">
        <p14:creationId xmlns:p14="http://schemas.microsoft.com/office/powerpoint/2010/main" val="286241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 face-to-face interview may bias the owner toward giving answers they</a:t>
            </a:r>
            <a:r>
              <a:rPr lang="en-US" altLang="en-US" baseline="0" dirty="0">
                <a:latin typeface="Arial" panose="020B0604020202020204" pitchFamily="34" charset="0"/>
              </a:rPr>
              <a:t> believe the shelter staff wants.</a:t>
            </a:r>
          </a:p>
          <a:p>
            <a:r>
              <a:rPr lang="en-US" altLang="en-US" baseline="0" dirty="0">
                <a:latin typeface="Arial" panose="020B0604020202020204" pitchFamily="34" charset="0"/>
              </a:rPr>
              <a:t>You can record the responses on paper or digitally. You want to make sure each animal has their own folder with all the information accumulated in one location (paper folder, digital folder, customized database)</a:t>
            </a:r>
          </a:p>
          <a:p>
            <a:endParaRPr lang="en-US" altLang="en-US" baseline="0" dirty="0">
              <a:latin typeface="Arial" panose="020B0604020202020204" pitchFamily="34" charset="0"/>
            </a:endParaRPr>
          </a:p>
          <a:p>
            <a:r>
              <a:rPr lang="en-US" altLang="en-US" baseline="0" dirty="0">
                <a:latin typeface="Arial" panose="020B0604020202020204" pitchFamily="34" charset="0"/>
              </a:rPr>
              <a:t>Same if dog is being transferred from another shelter – have someone who is familiar with the dog fill out the questionnaire</a:t>
            </a:r>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8</a:t>
            </a:fld>
            <a:endParaRPr lang="en-US" altLang="en-US" sz="1200">
              <a:solidFill>
                <a:schemeClr val="tx1"/>
              </a:solidFill>
            </a:endParaRPr>
          </a:p>
        </p:txBody>
      </p:sp>
    </p:spTree>
    <p:extLst>
      <p:ext uri="{BB962C8B-B14F-4D97-AF65-F5344CB8AC3E}">
        <p14:creationId xmlns:p14="http://schemas.microsoft.com/office/powerpoint/2010/main" val="2786019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Animals undergo some</a:t>
            </a:r>
            <a:r>
              <a:rPr lang="en-US" altLang="en-US" baseline="0" dirty="0">
                <a:latin typeface="Arial" panose="020B0604020202020204" pitchFamily="34" charset="0"/>
              </a:rPr>
              <a:t> form of intake process, even if it’s just taking the animal to a kennel. </a:t>
            </a:r>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9</a:t>
            </a:fld>
            <a:endParaRPr lang="en-US" altLang="en-US" sz="1200">
              <a:solidFill>
                <a:schemeClr val="tx1"/>
              </a:solidFill>
            </a:endParaRPr>
          </a:p>
        </p:txBody>
      </p:sp>
    </p:spTree>
    <p:extLst>
      <p:ext uri="{BB962C8B-B14F-4D97-AF65-F5344CB8AC3E}">
        <p14:creationId xmlns:p14="http://schemas.microsoft.com/office/powerpoint/2010/main" val="1951682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a:p>
            <a:pPr>
              <a:defRPr/>
            </a:pPr>
            <a:r>
              <a:rPr lang="en-US"/>
              <a:t>COPYRIGHT </a:t>
            </a:r>
            <a:r>
              <a:rPr lang="en-US">
                <a:cs typeface="Arial" charset="0"/>
              </a:rPr>
              <a:t>© 2006. ASPCA®. ALL RIGHTS RESERVED.</a:t>
            </a:r>
          </a:p>
        </p:txBody>
      </p:sp>
      <p:sp>
        <p:nvSpPr>
          <p:cNvPr id="5" name="Rectangle 6"/>
          <p:cNvSpPr>
            <a:spLocks noGrp="1" noChangeArrowheads="1"/>
          </p:cNvSpPr>
          <p:nvPr>
            <p:ph type="sldNum" sz="quarter" idx="11"/>
          </p:nvPr>
        </p:nvSpPr>
        <p:spPr>
          <a:ln/>
        </p:spPr>
        <p:txBody>
          <a:bodyPr/>
          <a:lstStyle>
            <a:lvl1pPr>
              <a:defRPr/>
            </a:lvl1pPr>
          </a:lstStyle>
          <a:p>
            <a:fld id="{14E17BFF-4D8E-4060-B83F-634A5A789FCE}" type="slidenum">
              <a:rPr lang="en-US" altLang="en-US"/>
              <a:pPr/>
              <a:t>‹#›</a:t>
            </a:fld>
            <a:endParaRPr lang="en-US" altLang="en-US"/>
          </a:p>
        </p:txBody>
      </p:sp>
    </p:spTree>
    <p:extLst>
      <p:ext uri="{BB962C8B-B14F-4D97-AF65-F5344CB8AC3E}">
        <p14:creationId xmlns:p14="http://schemas.microsoft.com/office/powerpoint/2010/main" val="2438328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a:p>
            <a:pPr>
              <a:defRPr/>
            </a:pPr>
            <a:r>
              <a:rPr lang="en-US"/>
              <a:t>COPYRIGHT </a:t>
            </a:r>
            <a:r>
              <a:rPr lang="en-US">
                <a:cs typeface="Arial" charset="0"/>
              </a:rPr>
              <a:t>© 2006. ASPCA®. ALL RIGHTS RESERVED.</a:t>
            </a:r>
          </a:p>
        </p:txBody>
      </p:sp>
      <p:sp>
        <p:nvSpPr>
          <p:cNvPr id="5" name="Rectangle 6"/>
          <p:cNvSpPr>
            <a:spLocks noGrp="1" noChangeArrowheads="1"/>
          </p:cNvSpPr>
          <p:nvPr>
            <p:ph type="sldNum" sz="quarter" idx="11"/>
          </p:nvPr>
        </p:nvSpPr>
        <p:spPr>
          <a:ln/>
        </p:spPr>
        <p:txBody>
          <a:bodyPr/>
          <a:lstStyle>
            <a:lvl1pPr>
              <a:defRPr/>
            </a:lvl1pPr>
          </a:lstStyle>
          <a:p>
            <a:fld id="{385F2DD8-471A-4E5E-994E-9B08A51F0AA6}" type="slidenum">
              <a:rPr lang="en-US" altLang="en-US"/>
              <a:pPr/>
              <a:t>‹#›</a:t>
            </a:fld>
            <a:endParaRPr lang="en-US" altLang="en-US"/>
          </a:p>
        </p:txBody>
      </p:sp>
    </p:spTree>
    <p:extLst>
      <p:ext uri="{BB962C8B-B14F-4D97-AF65-F5344CB8AC3E}">
        <p14:creationId xmlns:p14="http://schemas.microsoft.com/office/powerpoint/2010/main" val="3671105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a:p>
            <a:pPr>
              <a:defRPr/>
            </a:pPr>
            <a:r>
              <a:rPr lang="en-US"/>
              <a:t>COPYRIGHT </a:t>
            </a:r>
            <a:r>
              <a:rPr lang="en-US">
                <a:cs typeface="Arial" charset="0"/>
              </a:rPr>
              <a:t>© 2006. ASPCA®. ALL RIGHTS RESERVED.</a:t>
            </a:r>
          </a:p>
        </p:txBody>
      </p:sp>
      <p:sp>
        <p:nvSpPr>
          <p:cNvPr id="5" name="Rectangle 6"/>
          <p:cNvSpPr>
            <a:spLocks noGrp="1" noChangeArrowheads="1"/>
          </p:cNvSpPr>
          <p:nvPr>
            <p:ph type="sldNum" sz="quarter" idx="11"/>
          </p:nvPr>
        </p:nvSpPr>
        <p:spPr>
          <a:ln/>
        </p:spPr>
        <p:txBody>
          <a:bodyPr/>
          <a:lstStyle>
            <a:lvl1pPr>
              <a:defRPr/>
            </a:lvl1pPr>
          </a:lstStyle>
          <a:p>
            <a:fld id="{754F33B2-8501-4ACC-9E1A-2EE165032AFD}" type="slidenum">
              <a:rPr lang="en-US" altLang="en-US"/>
              <a:pPr/>
              <a:t>‹#›</a:t>
            </a:fld>
            <a:endParaRPr lang="en-US" altLang="en-US"/>
          </a:p>
        </p:txBody>
      </p:sp>
    </p:spTree>
    <p:extLst>
      <p:ext uri="{BB962C8B-B14F-4D97-AF65-F5344CB8AC3E}">
        <p14:creationId xmlns:p14="http://schemas.microsoft.com/office/powerpoint/2010/main" val="3017734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tent Slide ASPCA">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371600" y="304800"/>
            <a:ext cx="7162800" cy="1066800"/>
          </a:xfrm>
          <a:prstGeom prst="rect">
            <a:avLst/>
          </a:prstGeom>
        </p:spPr>
        <p:txBody>
          <a:bodyPr/>
          <a:lstStyle>
            <a:lvl1pPr>
              <a:buNone/>
              <a:defRPr lang="en-US" sz="4400" b="1" kern="1200" baseline="0" dirty="0" smtClean="0">
                <a:solidFill>
                  <a:schemeClr val="accent1">
                    <a:lumMod val="75000"/>
                  </a:schemeClr>
                </a:solidFill>
                <a:latin typeface="Arial Narrow" pitchFamily="34" charset="0"/>
                <a:ea typeface="+mj-ea"/>
                <a:cs typeface="+mj-cs"/>
              </a:defRPr>
            </a:lvl1pPr>
          </a:lstStyle>
          <a:p>
            <a:pPr lvl="0"/>
            <a:r>
              <a:rPr lang="en-US" dirty="0"/>
              <a:t>CLICK TO EDIT TITLE</a:t>
            </a:r>
          </a:p>
        </p:txBody>
      </p:sp>
      <p:sp>
        <p:nvSpPr>
          <p:cNvPr id="10" name="Text Placeholder 9"/>
          <p:cNvSpPr>
            <a:spLocks noGrp="1"/>
          </p:cNvSpPr>
          <p:nvPr>
            <p:ph type="body" sz="quarter" idx="11" hasCustomPrompt="1"/>
          </p:nvPr>
        </p:nvSpPr>
        <p:spPr>
          <a:xfrm>
            <a:off x="1371600" y="1371600"/>
            <a:ext cx="7162800" cy="4953000"/>
          </a:xfrm>
          <a:prstGeom prst="rect">
            <a:avLst/>
          </a:prstGeom>
        </p:spPr>
        <p:txBody>
          <a:bodyPr/>
          <a:lstStyle>
            <a:lvl1pPr>
              <a:buNone/>
              <a:defRPr lang="en-US" sz="3200" kern="1200" dirty="0" smtClean="0">
                <a:solidFill>
                  <a:schemeClr val="tx1">
                    <a:lumMod val="50000"/>
                    <a:lumOff val="50000"/>
                  </a:schemeClr>
                </a:solidFill>
                <a:latin typeface="Helvetica Neue" charset="0"/>
                <a:ea typeface="+mn-ea"/>
                <a:cs typeface="+mn-cs"/>
              </a:defRPr>
            </a:lvl1pPr>
          </a:lstStyle>
          <a:p>
            <a:pPr lvl="0"/>
            <a:r>
              <a:rPr lang="en-US" dirty="0"/>
              <a:t>Click to edit Subtitle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2858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a:p>
            <a:pPr>
              <a:defRPr/>
            </a:pPr>
            <a:r>
              <a:rPr lang="en-US"/>
              <a:t>COPYRIGHT </a:t>
            </a:r>
            <a:r>
              <a:rPr lang="en-US">
                <a:cs typeface="Arial" charset="0"/>
              </a:rPr>
              <a:t>© 2006. ASPCA®. ALL RIGHTS RESERVED.</a:t>
            </a:r>
          </a:p>
        </p:txBody>
      </p:sp>
      <p:sp>
        <p:nvSpPr>
          <p:cNvPr id="5" name="Rectangle 6"/>
          <p:cNvSpPr>
            <a:spLocks noGrp="1" noChangeArrowheads="1"/>
          </p:cNvSpPr>
          <p:nvPr>
            <p:ph type="sldNum" sz="quarter" idx="11"/>
          </p:nvPr>
        </p:nvSpPr>
        <p:spPr>
          <a:ln/>
        </p:spPr>
        <p:txBody>
          <a:bodyPr/>
          <a:lstStyle>
            <a:lvl1pPr>
              <a:defRPr/>
            </a:lvl1pPr>
          </a:lstStyle>
          <a:p>
            <a:fld id="{3F756530-5510-426E-86EB-043C5752D599}" type="slidenum">
              <a:rPr lang="en-US" altLang="en-US"/>
              <a:pPr/>
              <a:t>‹#›</a:t>
            </a:fld>
            <a:endParaRPr lang="en-US" altLang="en-US"/>
          </a:p>
        </p:txBody>
      </p:sp>
    </p:spTree>
    <p:extLst>
      <p:ext uri="{BB962C8B-B14F-4D97-AF65-F5344CB8AC3E}">
        <p14:creationId xmlns:p14="http://schemas.microsoft.com/office/powerpoint/2010/main" val="3810114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a:p>
            <a:pPr>
              <a:defRPr/>
            </a:pPr>
            <a:r>
              <a:rPr lang="en-US"/>
              <a:t>COPYRIGHT </a:t>
            </a:r>
            <a:r>
              <a:rPr lang="en-US">
                <a:cs typeface="Arial" charset="0"/>
              </a:rPr>
              <a:t>© 2006. ASPCA®. ALL RIGHTS RESERVED.</a:t>
            </a:r>
          </a:p>
        </p:txBody>
      </p:sp>
      <p:sp>
        <p:nvSpPr>
          <p:cNvPr id="5" name="Rectangle 6"/>
          <p:cNvSpPr>
            <a:spLocks noGrp="1" noChangeArrowheads="1"/>
          </p:cNvSpPr>
          <p:nvPr>
            <p:ph type="sldNum" sz="quarter" idx="11"/>
          </p:nvPr>
        </p:nvSpPr>
        <p:spPr>
          <a:ln/>
        </p:spPr>
        <p:txBody>
          <a:bodyPr/>
          <a:lstStyle>
            <a:lvl1pPr>
              <a:defRPr/>
            </a:lvl1pPr>
          </a:lstStyle>
          <a:p>
            <a:fld id="{94C48436-BBA8-485D-A554-7FBCA0FD06D7}" type="slidenum">
              <a:rPr lang="en-US" altLang="en-US"/>
              <a:pPr/>
              <a:t>‹#›</a:t>
            </a:fld>
            <a:endParaRPr lang="en-US" altLang="en-US"/>
          </a:p>
        </p:txBody>
      </p:sp>
    </p:spTree>
    <p:extLst>
      <p:ext uri="{BB962C8B-B14F-4D97-AF65-F5344CB8AC3E}">
        <p14:creationId xmlns:p14="http://schemas.microsoft.com/office/powerpoint/2010/main" val="1057731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a:p>
            <a:pPr>
              <a:defRPr/>
            </a:pPr>
            <a:r>
              <a:rPr lang="en-US"/>
              <a:t>COPYRIGHT </a:t>
            </a:r>
            <a:r>
              <a:rPr lang="en-US">
                <a:cs typeface="Arial" charset="0"/>
              </a:rPr>
              <a:t>© 2006. ASPCA®. ALL RIGHTS RESERVED.</a:t>
            </a:r>
          </a:p>
        </p:txBody>
      </p:sp>
      <p:sp>
        <p:nvSpPr>
          <p:cNvPr id="6" name="Rectangle 6"/>
          <p:cNvSpPr>
            <a:spLocks noGrp="1" noChangeArrowheads="1"/>
          </p:cNvSpPr>
          <p:nvPr>
            <p:ph type="sldNum" sz="quarter" idx="11"/>
          </p:nvPr>
        </p:nvSpPr>
        <p:spPr>
          <a:ln/>
        </p:spPr>
        <p:txBody>
          <a:bodyPr/>
          <a:lstStyle>
            <a:lvl1pPr>
              <a:defRPr/>
            </a:lvl1pPr>
          </a:lstStyle>
          <a:p>
            <a:fld id="{1D78D3E8-1991-4FDE-B68A-B6B25489FCEC}" type="slidenum">
              <a:rPr lang="en-US" altLang="en-US"/>
              <a:pPr/>
              <a:t>‹#›</a:t>
            </a:fld>
            <a:endParaRPr lang="en-US" altLang="en-US"/>
          </a:p>
        </p:txBody>
      </p:sp>
    </p:spTree>
    <p:extLst>
      <p:ext uri="{BB962C8B-B14F-4D97-AF65-F5344CB8AC3E}">
        <p14:creationId xmlns:p14="http://schemas.microsoft.com/office/powerpoint/2010/main" val="870272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a:p>
            <a:pPr>
              <a:defRPr/>
            </a:pPr>
            <a:r>
              <a:rPr lang="en-US"/>
              <a:t>COPYRIGHT </a:t>
            </a:r>
            <a:r>
              <a:rPr lang="en-US">
                <a:cs typeface="Arial" charset="0"/>
              </a:rPr>
              <a:t>© 2006. ASPCA®. ALL RIGHTS RESERVED.</a:t>
            </a:r>
          </a:p>
        </p:txBody>
      </p:sp>
      <p:sp>
        <p:nvSpPr>
          <p:cNvPr id="8" name="Rectangle 6"/>
          <p:cNvSpPr>
            <a:spLocks noGrp="1" noChangeArrowheads="1"/>
          </p:cNvSpPr>
          <p:nvPr>
            <p:ph type="sldNum" sz="quarter" idx="11"/>
          </p:nvPr>
        </p:nvSpPr>
        <p:spPr>
          <a:ln/>
        </p:spPr>
        <p:txBody>
          <a:bodyPr/>
          <a:lstStyle>
            <a:lvl1pPr>
              <a:defRPr/>
            </a:lvl1pPr>
          </a:lstStyle>
          <a:p>
            <a:fld id="{2CEE5583-FEF4-415C-B405-4A2AF283C53C}" type="slidenum">
              <a:rPr lang="en-US" altLang="en-US"/>
              <a:pPr/>
              <a:t>‹#›</a:t>
            </a:fld>
            <a:endParaRPr lang="en-US" altLang="en-US"/>
          </a:p>
        </p:txBody>
      </p:sp>
    </p:spTree>
    <p:extLst>
      <p:ext uri="{BB962C8B-B14F-4D97-AF65-F5344CB8AC3E}">
        <p14:creationId xmlns:p14="http://schemas.microsoft.com/office/powerpoint/2010/main" val="585162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a:p>
            <a:pPr>
              <a:defRPr/>
            </a:pPr>
            <a:r>
              <a:rPr lang="en-US"/>
              <a:t>COPYRIGHT </a:t>
            </a:r>
            <a:r>
              <a:rPr lang="en-US">
                <a:cs typeface="Arial" charset="0"/>
              </a:rPr>
              <a:t>© 2006. ASPCA®. ALL RIGHTS RESERVED.</a:t>
            </a:r>
          </a:p>
        </p:txBody>
      </p:sp>
      <p:sp>
        <p:nvSpPr>
          <p:cNvPr id="4" name="Rectangle 6"/>
          <p:cNvSpPr>
            <a:spLocks noGrp="1" noChangeArrowheads="1"/>
          </p:cNvSpPr>
          <p:nvPr>
            <p:ph type="sldNum" sz="quarter" idx="11"/>
          </p:nvPr>
        </p:nvSpPr>
        <p:spPr>
          <a:ln/>
        </p:spPr>
        <p:txBody>
          <a:bodyPr/>
          <a:lstStyle>
            <a:lvl1pPr>
              <a:defRPr/>
            </a:lvl1pPr>
          </a:lstStyle>
          <a:p>
            <a:fld id="{88264F04-0345-454C-82BC-2F7674F4F305}" type="slidenum">
              <a:rPr lang="en-US" altLang="en-US"/>
              <a:pPr/>
              <a:t>‹#›</a:t>
            </a:fld>
            <a:endParaRPr lang="en-US" altLang="en-US"/>
          </a:p>
        </p:txBody>
      </p:sp>
    </p:spTree>
    <p:extLst>
      <p:ext uri="{BB962C8B-B14F-4D97-AF65-F5344CB8AC3E}">
        <p14:creationId xmlns:p14="http://schemas.microsoft.com/office/powerpoint/2010/main" val="1164784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a:p>
            <a:pPr>
              <a:defRPr/>
            </a:pPr>
            <a:r>
              <a:rPr lang="en-US"/>
              <a:t>COPYRIGHT </a:t>
            </a:r>
            <a:r>
              <a:rPr lang="en-US">
                <a:cs typeface="Arial" charset="0"/>
              </a:rPr>
              <a:t>© 2006. ASPCA®. ALL RIGHTS RESERVED.</a:t>
            </a:r>
          </a:p>
        </p:txBody>
      </p:sp>
      <p:sp>
        <p:nvSpPr>
          <p:cNvPr id="3" name="Rectangle 6"/>
          <p:cNvSpPr>
            <a:spLocks noGrp="1" noChangeArrowheads="1"/>
          </p:cNvSpPr>
          <p:nvPr>
            <p:ph type="sldNum" sz="quarter" idx="11"/>
          </p:nvPr>
        </p:nvSpPr>
        <p:spPr>
          <a:ln/>
        </p:spPr>
        <p:txBody>
          <a:bodyPr/>
          <a:lstStyle>
            <a:lvl1pPr>
              <a:defRPr/>
            </a:lvl1pPr>
          </a:lstStyle>
          <a:p>
            <a:fld id="{2F8A5D26-037A-4275-91AC-6DA6BBA25E4D}" type="slidenum">
              <a:rPr lang="en-US" altLang="en-US"/>
              <a:pPr/>
              <a:t>‹#›</a:t>
            </a:fld>
            <a:endParaRPr lang="en-US" altLang="en-US"/>
          </a:p>
        </p:txBody>
      </p:sp>
    </p:spTree>
    <p:extLst>
      <p:ext uri="{BB962C8B-B14F-4D97-AF65-F5344CB8AC3E}">
        <p14:creationId xmlns:p14="http://schemas.microsoft.com/office/powerpoint/2010/main" val="94595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a:p>
            <a:pPr>
              <a:defRPr/>
            </a:pPr>
            <a:r>
              <a:rPr lang="en-US"/>
              <a:t>COPYRIGHT </a:t>
            </a:r>
            <a:r>
              <a:rPr lang="en-US">
                <a:cs typeface="Arial" charset="0"/>
              </a:rPr>
              <a:t>© 2006. ASPCA®. ALL RIGHTS RESERVED.</a:t>
            </a:r>
          </a:p>
        </p:txBody>
      </p:sp>
      <p:sp>
        <p:nvSpPr>
          <p:cNvPr id="6" name="Rectangle 6"/>
          <p:cNvSpPr>
            <a:spLocks noGrp="1" noChangeArrowheads="1"/>
          </p:cNvSpPr>
          <p:nvPr>
            <p:ph type="sldNum" sz="quarter" idx="11"/>
          </p:nvPr>
        </p:nvSpPr>
        <p:spPr>
          <a:ln/>
        </p:spPr>
        <p:txBody>
          <a:bodyPr/>
          <a:lstStyle>
            <a:lvl1pPr>
              <a:defRPr/>
            </a:lvl1pPr>
          </a:lstStyle>
          <a:p>
            <a:fld id="{4CFA1BC1-5AEE-4F35-A62B-212ADB71AD2A}" type="slidenum">
              <a:rPr lang="en-US" altLang="en-US"/>
              <a:pPr/>
              <a:t>‹#›</a:t>
            </a:fld>
            <a:endParaRPr lang="en-US" altLang="en-US"/>
          </a:p>
        </p:txBody>
      </p:sp>
    </p:spTree>
    <p:extLst>
      <p:ext uri="{BB962C8B-B14F-4D97-AF65-F5344CB8AC3E}">
        <p14:creationId xmlns:p14="http://schemas.microsoft.com/office/powerpoint/2010/main" val="1789797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a:p>
            <a:pPr>
              <a:defRPr/>
            </a:pPr>
            <a:r>
              <a:rPr lang="en-US"/>
              <a:t>COPYRIGHT </a:t>
            </a:r>
            <a:r>
              <a:rPr lang="en-US">
                <a:cs typeface="Arial" charset="0"/>
              </a:rPr>
              <a:t>© 2006. ASPCA®. ALL RIGHTS RESERVED.</a:t>
            </a:r>
          </a:p>
        </p:txBody>
      </p:sp>
      <p:sp>
        <p:nvSpPr>
          <p:cNvPr id="6" name="Rectangle 6"/>
          <p:cNvSpPr>
            <a:spLocks noGrp="1" noChangeArrowheads="1"/>
          </p:cNvSpPr>
          <p:nvPr>
            <p:ph type="sldNum" sz="quarter" idx="11"/>
          </p:nvPr>
        </p:nvSpPr>
        <p:spPr>
          <a:ln/>
        </p:spPr>
        <p:txBody>
          <a:bodyPr/>
          <a:lstStyle>
            <a:lvl1pPr>
              <a:defRPr/>
            </a:lvl1pPr>
          </a:lstStyle>
          <a:p>
            <a:fld id="{BF2586FC-0FA0-4651-B770-F648C186889A}" type="slidenum">
              <a:rPr lang="en-US" altLang="en-US"/>
              <a:pPr/>
              <a:t>‹#›</a:t>
            </a:fld>
            <a:endParaRPr lang="en-US" altLang="en-US"/>
          </a:p>
        </p:txBody>
      </p:sp>
    </p:spTree>
    <p:extLst>
      <p:ext uri="{BB962C8B-B14F-4D97-AF65-F5344CB8AC3E}">
        <p14:creationId xmlns:p14="http://schemas.microsoft.com/office/powerpoint/2010/main" val="1865157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457200" y="6248400"/>
            <a:ext cx="594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FontTx/>
              <a:buNone/>
              <a:defRPr sz="1200" b="1">
                <a:solidFill>
                  <a:srgbClr val="FF7003"/>
                </a:solidFill>
                <a:latin typeface="Century Gothic" pitchFamily="34" charset="0"/>
              </a:defRPr>
            </a:lvl1pPr>
          </a:lstStyle>
          <a:p>
            <a:pPr>
              <a:defRPr/>
            </a:pPr>
            <a:endParaRPr lang="en-US"/>
          </a:p>
          <a:p>
            <a:pPr>
              <a:defRPr/>
            </a:pPr>
            <a:r>
              <a:rPr lang="en-US"/>
              <a:t>COPYRIGHT </a:t>
            </a:r>
            <a:r>
              <a:rPr lang="en-US">
                <a:cs typeface="Arial" charset="0"/>
              </a:rPr>
              <a:t>© 2006. ASPCA®. ALL RIGHTS RESERVED.</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FontTx/>
              <a:buNone/>
              <a:defRPr sz="1400"/>
            </a:lvl1pPr>
          </a:lstStyle>
          <a:p>
            <a:fld id="{8B7D5CE5-749E-4F41-B03F-3F0FB1756A2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Lst>
  <p:hf sldNum="0" hdr="0" dt="0"/>
  <p:txStyles>
    <p:title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p:titleStyle>
    <p:bodyStyle>
      <a:lvl1pPr marL="342900" indent="-342900" algn="l" rtl="0" eaLnBrk="0" fontAlgn="base" hangingPunct="0">
        <a:spcBef>
          <a:spcPct val="20000"/>
        </a:spcBef>
        <a:spcAft>
          <a:spcPct val="0"/>
        </a:spcAft>
        <a:buClr>
          <a:srgbClr val="FF7003"/>
        </a:buClr>
        <a:buFont typeface="Arial" panose="020B0604020202020204" pitchFamily="34" charset="0"/>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7003"/>
        </a:buClr>
        <a:buFont typeface="Wingdings" panose="05000000000000000000" pitchFamily="2" charset="2"/>
        <a:buChar char="§"/>
        <a:defRPr sz="2800" b="1">
          <a:solidFill>
            <a:schemeClr val="bg1"/>
          </a:solidFill>
          <a:latin typeface="+mn-lt"/>
        </a:defRPr>
      </a:lvl2pPr>
      <a:lvl3pPr marL="1143000" indent="-228600" algn="l" rtl="0" eaLnBrk="0" fontAlgn="base" hangingPunct="0">
        <a:spcBef>
          <a:spcPct val="20000"/>
        </a:spcBef>
        <a:spcAft>
          <a:spcPct val="0"/>
        </a:spcAft>
        <a:buClr>
          <a:srgbClr val="FF7003"/>
        </a:buClr>
        <a:buChar char="•"/>
        <a:defRPr sz="2400" b="1">
          <a:solidFill>
            <a:schemeClr val="bg1"/>
          </a:solidFill>
          <a:latin typeface="+mn-lt"/>
        </a:defRPr>
      </a:lvl3pPr>
      <a:lvl4pPr marL="16002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4pPr>
      <a:lvl5pPr marL="20574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5pPr>
      <a:lvl6pPr marL="2514600" indent="-228600" algn="l" rtl="0" fontAlgn="base">
        <a:spcBef>
          <a:spcPct val="20000"/>
        </a:spcBef>
        <a:spcAft>
          <a:spcPct val="0"/>
        </a:spcAft>
        <a:buClr>
          <a:srgbClr val="FF7003"/>
        </a:buClr>
        <a:buFont typeface="Arial" charset="0"/>
        <a:buChar char="▬"/>
        <a:defRPr sz="2000" b="1">
          <a:solidFill>
            <a:schemeClr val="bg1"/>
          </a:solidFill>
          <a:latin typeface="+mn-lt"/>
        </a:defRPr>
      </a:lvl6pPr>
      <a:lvl7pPr marL="2971800" indent="-228600" algn="l" rtl="0" fontAlgn="base">
        <a:spcBef>
          <a:spcPct val="20000"/>
        </a:spcBef>
        <a:spcAft>
          <a:spcPct val="0"/>
        </a:spcAft>
        <a:buClr>
          <a:srgbClr val="FF7003"/>
        </a:buClr>
        <a:buFont typeface="Arial" charset="0"/>
        <a:buChar char="▬"/>
        <a:defRPr sz="2000" b="1">
          <a:solidFill>
            <a:schemeClr val="bg1"/>
          </a:solidFill>
          <a:latin typeface="+mn-lt"/>
        </a:defRPr>
      </a:lvl7pPr>
      <a:lvl8pPr marL="3429000" indent="-228600" algn="l" rtl="0" fontAlgn="base">
        <a:spcBef>
          <a:spcPct val="20000"/>
        </a:spcBef>
        <a:spcAft>
          <a:spcPct val="0"/>
        </a:spcAft>
        <a:buClr>
          <a:srgbClr val="FF7003"/>
        </a:buClr>
        <a:buFont typeface="Arial" charset="0"/>
        <a:buChar char="▬"/>
        <a:defRPr sz="2000" b="1">
          <a:solidFill>
            <a:schemeClr val="bg1"/>
          </a:solidFill>
          <a:latin typeface="+mn-lt"/>
        </a:defRPr>
      </a:lvl8pPr>
      <a:lvl9pPr marL="3886200" indent="-228600" algn="l" rtl="0" fontAlgn="base">
        <a:spcBef>
          <a:spcPct val="20000"/>
        </a:spcBef>
        <a:spcAft>
          <a:spcPct val="0"/>
        </a:spcAft>
        <a:buClr>
          <a:srgbClr val="FF7003"/>
        </a:buClr>
        <a:buFont typeface="Arial" charset="0"/>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hyperlink" Target="https://youtu.be/CkcLL0A2IrA"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hyperlink" Target="https://youtu.be/HWP3AbO9AI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hyperlink" Target="https://youtu.be/LbOpQOnxbm0"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9.emf"/><Relationship Id="rId5" Type="http://schemas.openxmlformats.org/officeDocument/2006/relationships/package" Target="../embeddings/Microsoft_Word_Document.docx"/><Relationship Id="rId4" Type="http://schemas.openxmlformats.org/officeDocument/2006/relationships/image" Target="../media/image6.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0.emf"/><Relationship Id="rId5" Type="http://schemas.openxmlformats.org/officeDocument/2006/relationships/package" Target="../embeddings/Microsoft_Word_Document1.docx"/><Relationship Id="rId4" Type="http://schemas.openxmlformats.org/officeDocument/2006/relationships/image" Target="../media/image6.jpg"/></Relationships>
</file>

<file path=ppt/slides/_rels/slide3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microsoft.com/office/2007/relationships/hdphoto" Target="../media/hdphoto6.wdp"/><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5.wdp"/><Relationship Id="rId10" Type="http://schemas.openxmlformats.org/officeDocument/2006/relationships/image" Target="../media/image6.jpg"/><Relationship Id="rId4" Type="http://schemas.openxmlformats.org/officeDocument/2006/relationships/image" Target="../media/image47.png"/><Relationship Id="rId9" Type="http://schemas.microsoft.com/office/2007/relationships/hdphoto" Target="../media/hdphoto7.wdp"/></Relationships>
</file>

<file path=ppt/slides/_rels/slide4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55.png"/><Relationship Id="rId5" Type="http://schemas.openxmlformats.org/officeDocument/2006/relationships/oleObject" Target="../embeddings/oleObject1.bin"/><Relationship Id="rId4" Type="http://schemas.openxmlformats.org/officeDocument/2006/relationships/image" Target="../media/image6.jpg"/></Relationships>
</file>

<file path=ppt/slides/_rels/slide52.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jpeg"/><Relationship Id="rId3" Type="http://schemas.openxmlformats.org/officeDocument/2006/relationships/image" Target="../media/image6.jp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5" Type="http://schemas.openxmlformats.org/officeDocument/2006/relationships/image" Target="../media/image6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 Id="rId14" Type="http://schemas.openxmlformats.org/officeDocument/2006/relationships/image" Target="../media/image67.jpeg"/></Relationships>
</file>

<file path=ppt/slides/_rels/slide5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jp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1.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4139952" y="4531587"/>
            <a:ext cx="4401050" cy="1144477"/>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600"/>
              </a:spcBef>
              <a:spcAft>
                <a:spcPts val="600"/>
              </a:spcAft>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00000"/>
              </a:lnSpc>
              <a:spcBef>
                <a:spcPts val="600"/>
              </a:spcBef>
              <a:spcAft>
                <a:spcPts val="60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ysClr val="windowText" lastClr="000000"/>
                </a:solidFill>
                <a:effectLst/>
                <a:uLnTx/>
                <a:uFillTx/>
                <a:latin typeface="Helvetica Neue"/>
              </a:rPr>
              <a:t>Pamela Reid, </a:t>
            </a:r>
            <a:r>
              <a:rPr kumimoji="0" lang="en-US" sz="1800" i="0" u="none" strike="noStrike" kern="1200" cap="none" spc="0" normalizeH="0" baseline="0" noProof="0" dirty="0">
                <a:ln>
                  <a:noFill/>
                </a:ln>
                <a:solidFill>
                  <a:sysClr val="windowText" lastClr="000000"/>
                </a:solidFill>
                <a:effectLst/>
                <a:uLnTx/>
                <a:uFillTx/>
                <a:latin typeface="Helvetica Neue"/>
              </a:rPr>
              <a:t>PhD</a:t>
            </a:r>
            <a:r>
              <a:rPr lang="en-US" sz="1800" dirty="0">
                <a:latin typeface="Helvetica Neue"/>
              </a:rPr>
              <a:t>, CAAB</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1600" dirty="0">
                <a:latin typeface="Helvetica Neue"/>
              </a:rPr>
              <a:t>Vice President, Anti-Cruelty Behavior Team</a:t>
            </a:r>
          </a:p>
          <a:p>
            <a:pPr algn="l" fontAlgn="auto">
              <a:lnSpc>
                <a:spcPct val="110000"/>
              </a:lnSpc>
              <a:spcBef>
                <a:spcPts val="0"/>
              </a:spcBef>
              <a:spcAft>
                <a:spcPts val="0"/>
              </a:spcAft>
              <a:buClrTx/>
              <a:defRPr/>
            </a:pPr>
            <a:r>
              <a:rPr lang="en-US" sz="1600" dirty="0">
                <a:solidFill>
                  <a:sysClr val="windowText" lastClr="000000"/>
                </a:solidFill>
                <a:latin typeface="Helvetica Neue"/>
              </a:rPr>
              <a:t>ASPCA Policy, Response &amp; Engagement</a:t>
            </a:r>
            <a:r>
              <a:rPr lang="en-US" sz="1600" dirty="0">
                <a:latin typeface="Helvetica Neue"/>
              </a:rPr>
              <a:t>   </a:t>
            </a:r>
            <a:endParaRPr kumimoji="0" lang="en-US" sz="1600" b="0" i="0" u="none" strike="noStrike" kern="1200" cap="none" spc="0" normalizeH="0" baseline="0" noProof="0" dirty="0">
              <a:ln>
                <a:noFill/>
              </a:ln>
              <a:solidFill>
                <a:sysClr val="windowText" lastClr="000000"/>
              </a:solidFill>
              <a:effectLst/>
              <a:uLnTx/>
              <a:uFillTx/>
              <a:latin typeface="Helvetica Neue"/>
            </a:endParaRPr>
          </a:p>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kumimoji="0" lang="en-US" sz="4000" b="0" i="0" u="none" strike="noStrike" kern="1200" cap="none" spc="0" normalizeH="0" baseline="0" noProof="0" dirty="0">
              <a:ln>
                <a:noFill/>
              </a:ln>
              <a:solidFill>
                <a:sysClr val="windowText" lastClr="000000"/>
              </a:solidFill>
              <a:effectLst/>
              <a:uLnTx/>
              <a:uFillTx/>
              <a:latin typeface="Helvetica Neue" charset="0"/>
              <a:ea typeface="+mn-ea"/>
              <a:cs typeface="+mn-cs"/>
            </a:endParaRPr>
          </a:p>
          <a:p>
            <a:pPr marL="0" marR="0" lvl="0" indent="0" algn="ctr"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Helvetica Neue" charset="0"/>
              <a:ea typeface="+mn-ea"/>
              <a:cs typeface="+mn-cs"/>
            </a:endParaRPr>
          </a:p>
          <a:p>
            <a:pPr marL="0" marR="0" lvl="0" indent="0" algn="ctr"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Helvetica Neue" charset="0"/>
              <a:ea typeface="+mn-ea"/>
              <a:cs typeface="+mn-cs"/>
            </a:endParaRPr>
          </a:p>
        </p:txBody>
      </p:sp>
      <p:sp>
        <p:nvSpPr>
          <p:cNvPr id="9" name="TextBox 8"/>
          <p:cNvSpPr txBox="1"/>
          <p:nvPr/>
        </p:nvSpPr>
        <p:spPr>
          <a:xfrm>
            <a:off x="4239491" y="1868669"/>
            <a:ext cx="3325091" cy="1661993"/>
          </a:xfrm>
          <a:prstGeom prst="rect">
            <a:avLst/>
          </a:prstGeom>
          <a:noFill/>
        </p:spPr>
        <p:txBody>
          <a:bodyPr wrap="square" rtlCol="0">
            <a:spAutoFit/>
          </a:bodyPr>
          <a:lstStyle/>
          <a:p>
            <a:r>
              <a:rPr lang="en-US" sz="2200" b="1" dirty="0">
                <a:latin typeface="Helvetica Neue" charset="0"/>
                <a:ea typeface="Helvetica Neue" charset="0"/>
                <a:cs typeface="Helvetica Neue" charset="0"/>
              </a:rPr>
              <a:t>Kendra Sinclair</a:t>
            </a:r>
          </a:p>
          <a:p>
            <a:r>
              <a:rPr lang="en-US" sz="2000" dirty="0">
                <a:latin typeface="Helvetica Neue" charset="0"/>
                <a:ea typeface="Helvetica Neue" charset="0"/>
                <a:cs typeface="Helvetica Neue" charset="0"/>
              </a:rPr>
              <a:t>Strategic Partner Manager for North American Nonprofits</a:t>
            </a:r>
          </a:p>
          <a:p>
            <a:r>
              <a:rPr lang="en-US" sz="2000" dirty="0">
                <a:latin typeface="Helvetica Neue" charset="0"/>
                <a:ea typeface="Helvetica Neue" charset="0"/>
                <a:cs typeface="Helvetica Neue" charset="0"/>
              </a:rPr>
              <a:t>Facebook</a:t>
            </a:r>
          </a:p>
        </p:txBody>
      </p:sp>
      <p:pic>
        <p:nvPicPr>
          <p:cNvPr id="2" name="Picture 1">
            <a:extLst>
              <a:ext uri="{FF2B5EF4-FFF2-40B4-BE49-F238E27FC236}">
                <a16:creationId xmlns:a16="http://schemas.microsoft.com/office/drawing/2014/main" id="{397797FE-F41A-4BE4-B3EF-A1A2646B3E96}"/>
              </a:ext>
            </a:extLst>
          </p:cNvPr>
          <p:cNvPicPr>
            <a:picLocks noChangeAspect="1"/>
          </p:cNvPicPr>
          <p:nvPr/>
        </p:nvPicPr>
        <p:blipFill>
          <a:blip r:embed="rId3"/>
          <a:stretch>
            <a:fillRect/>
          </a:stretch>
        </p:blipFill>
        <p:spPr>
          <a:xfrm>
            <a:off x="7564582" y="6384982"/>
            <a:ext cx="1390650" cy="485775"/>
          </a:xfrm>
          <a:prstGeom prst="rect">
            <a:avLst/>
          </a:prstGeom>
        </p:spPr>
      </p:pic>
      <p:pic>
        <p:nvPicPr>
          <p:cNvPr id="11" name="Picture 10">
            <a:extLst>
              <a:ext uri="{FF2B5EF4-FFF2-40B4-BE49-F238E27FC236}">
                <a16:creationId xmlns:a16="http://schemas.microsoft.com/office/drawing/2014/main" id="{A537AF6D-976F-4DDD-BD3E-575DF4D63E6A}"/>
              </a:ext>
            </a:extLst>
          </p:cNvPr>
          <p:cNvPicPr>
            <a:picLocks noChangeAspect="1"/>
          </p:cNvPicPr>
          <p:nvPr/>
        </p:nvPicPr>
        <p:blipFill>
          <a:blip r:embed="rId4"/>
          <a:stretch>
            <a:fillRect/>
          </a:stretch>
        </p:blipFill>
        <p:spPr>
          <a:xfrm>
            <a:off x="289013" y="153913"/>
            <a:ext cx="8565973" cy="1427662"/>
          </a:xfrm>
          <a:prstGeom prst="rect">
            <a:avLst/>
          </a:prstGeom>
        </p:spPr>
      </p:pic>
      <p:sp>
        <p:nvSpPr>
          <p:cNvPr id="13" name="Subtitle 2">
            <a:extLst>
              <a:ext uri="{FF2B5EF4-FFF2-40B4-BE49-F238E27FC236}">
                <a16:creationId xmlns:a16="http://schemas.microsoft.com/office/drawing/2014/main" id="{B309A071-CCB2-45EE-9773-3A873CA06137}"/>
              </a:ext>
            </a:extLst>
          </p:cNvPr>
          <p:cNvSpPr txBox="1">
            <a:spLocks/>
          </p:cNvSpPr>
          <p:nvPr/>
        </p:nvSpPr>
        <p:spPr>
          <a:xfrm>
            <a:off x="4139952" y="2164610"/>
            <a:ext cx="4275097" cy="126981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100000"/>
              </a:lnSpc>
              <a:spcBef>
                <a:spcPts val="600"/>
              </a:spcBef>
              <a:spcAft>
                <a:spcPts val="600"/>
              </a:spcAft>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00000"/>
              </a:lnSpc>
              <a:spcBef>
                <a:spcPts val="600"/>
              </a:spcBef>
              <a:spcAft>
                <a:spcPts val="60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sysClr val="windowText" lastClr="000000"/>
                </a:solidFill>
                <a:effectLst/>
                <a:uLnTx/>
                <a:uFillTx/>
                <a:latin typeface="Helvetica Neue"/>
              </a:rPr>
              <a:t>Kristen Collins, </a:t>
            </a:r>
            <a:r>
              <a:rPr lang="en-US" sz="2600" dirty="0">
                <a:latin typeface="Helvetica Neue"/>
              </a:rPr>
              <a:t>MS, ACAAB </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2300" dirty="0">
                <a:latin typeface="Helvetica Neue"/>
              </a:rPr>
              <a:t>Vice President, Behavioral Rehabilitation Center  </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ysClr val="windowText" lastClr="000000"/>
                </a:solidFill>
                <a:effectLst/>
                <a:uLnTx/>
                <a:uFillTx/>
                <a:latin typeface="Helvetica Neue"/>
              </a:rPr>
              <a:t>ASPCA Policy, Response &amp; Engagement</a:t>
            </a:r>
            <a:endParaRPr kumimoji="0" lang="en-US" sz="2300" b="0" i="0" u="none" strike="noStrike" kern="1200" cap="none" spc="0" normalizeH="0" baseline="0" noProof="0" dirty="0">
              <a:ln>
                <a:noFill/>
              </a:ln>
              <a:solidFill>
                <a:sysClr val="windowText" lastClr="000000"/>
              </a:solidFill>
              <a:effectLst/>
              <a:uLnTx/>
              <a:uFillTx/>
              <a:latin typeface="Helvetica Neue" charset="0"/>
              <a:ea typeface="+mn-ea"/>
              <a:cs typeface="+mn-cs"/>
            </a:endParaRPr>
          </a:p>
          <a:p>
            <a:pPr marL="0" marR="0" lvl="0" indent="0" algn="ctr"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Helvetica Neue" charset="0"/>
              <a:ea typeface="+mn-ea"/>
              <a:cs typeface="+mn-cs"/>
            </a:endParaRPr>
          </a:p>
        </p:txBody>
      </p:sp>
      <p:pic>
        <p:nvPicPr>
          <p:cNvPr id="18" name="Picture 17">
            <a:extLst>
              <a:ext uri="{FF2B5EF4-FFF2-40B4-BE49-F238E27FC236}">
                <a16:creationId xmlns:a16="http://schemas.microsoft.com/office/drawing/2014/main" id="{DA7FAD43-B4E0-4251-BF8D-4F39125D4BE3}"/>
              </a:ext>
            </a:extLst>
          </p:cNvPr>
          <p:cNvPicPr>
            <a:picLocks noChangeAspect="1"/>
          </p:cNvPicPr>
          <p:nvPr/>
        </p:nvPicPr>
        <p:blipFill>
          <a:blip r:embed="rId5"/>
          <a:stretch>
            <a:fillRect/>
          </a:stretch>
        </p:blipFill>
        <p:spPr>
          <a:xfrm>
            <a:off x="1321630" y="1489446"/>
            <a:ext cx="2387148" cy="2420438"/>
          </a:xfrm>
          <a:prstGeom prst="rect">
            <a:avLst/>
          </a:prstGeom>
        </p:spPr>
      </p:pic>
      <p:pic>
        <p:nvPicPr>
          <p:cNvPr id="19" name="Picture 18">
            <a:extLst>
              <a:ext uri="{FF2B5EF4-FFF2-40B4-BE49-F238E27FC236}">
                <a16:creationId xmlns:a16="http://schemas.microsoft.com/office/drawing/2014/main" id="{EC4A27CA-893A-4A8A-899A-7A25DA9C7E1F}"/>
              </a:ext>
            </a:extLst>
          </p:cNvPr>
          <p:cNvPicPr>
            <a:picLocks noChangeAspect="1"/>
          </p:cNvPicPr>
          <p:nvPr/>
        </p:nvPicPr>
        <p:blipFill>
          <a:blip r:embed="rId6"/>
          <a:stretch>
            <a:fillRect/>
          </a:stretch>
        </p:blipFill>
        <p:spPr>
          <a:xfrm>
            <a:off x="1321630" y="4023044"/>
            <a:ext cx="2321447" cy="2361938"/>
          </a:xfrm>
          <a:prstGeom prst="rect">
            <a:avLst/>
          </a:prstGeom>
        </p:spPr>
      </p:pic>
    </p:spTree>
    <p:extLst>
      <p:ext uri="{BB962C8B-B14F-4D97-AF65-F5344CB8AC3E}">
        <p14:creationId xmlns:p14="http://schemas.microsoft.com/office/powerpoint/2010/main" val="4107665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40" y="344850"/>
            <a:ext cx="9079321" cy="646331"/>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rPr>
              <a:t>3. Medical exam observations</a:t>
            </a:r>
          </a:p>
        </p:txBody>
      </p:sp>
      <p:pic>
        <p:nvPicPr>
          <p:cNvPr id="8" name="Picture 7">
            <a:extLst>
              <a:ext uri="{FF2B5EF4-FFF2-40B4-BE49-F238E27FC236}">
                <a16:creationId xmlns:a16="http://schemas.microsoft.com/office/drawing/2014/main" id="{A6D9EA0E-6C26-49D5-BB9D-86B7FFDA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9"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5159" y="1340768"/>
            <a:ext cx="4353683" cy="5006216"/>
          </a:xfrm>
          <a:prstGeom prst="rect">
            <a:avLst/>
          </a:prstGeom>
          <a:ln w="38100">
            <a:solidFill>
              <a:srgbClr val="F5A01A"/>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58823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40" y="344850"/>
            <a:ext cx="9079321" cy="646331"/>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rPr>
              <a:t>4. Behavior evaluations</a:t>
            </a:r>
          </a:p>
        </p:txBody>
      </p:sp>
      <p:pic>
        <p:nvPicPr>
          <p:cNvPr id="8" name="Picture 7">
            <a:extLst>
              <a:ext uri="{FF2B5EF4-FFF2-40B4-BE49-F238E27FC236}">
                <a16:creationId xmlns:a16="http://schemas.microsoft.com/office/drawing/2014/main" id="{A6D9EA0E-6C26-49D5-BB9D-86B7FFDA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9"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pic>
        <p:nvPicPr>
          <p:cNvPr id="6" name="Picture 5" descr="_MG_9908_MI_dogs_Behavior_Evals.jpg"/>
          <p:cNvPicPr>
            <a:picLocks noChangeAspect="1"/>
          </p:cNvPicPr>
          <p:nvPr/>
        </p:nvPicPr>
        <p:blipFill>
          <a:blip r:embed="rId4"/>
          <a:stretch>
            <a:fillRect/>
          </a:stretch>
        </p:blipFill>
        <p:spPr>
          <a:xfrm>
            <a:off x="2751832" y="1196752"/>
            <a:ext cx="3640336" cy="5111141"/>
          </a:xfrm>
          <a:prstGeom prst="rect">
            <a:avLst/>
          </a:prstGeom>
          <a:ln w="38100">
            <a:solidFill>
              <a:srgbClr val="F5A01A"/>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29483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40" y="344850"/>
            <a:ext cx="9079321" cy="646331"/>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rPr>
              <a:t>4. Behavior evaluations</a:t>
            </a:r>
          </a:p>
        </p:txBody>
      </p:sp>
      <p:pic>
        <p:nvPicPr>
          <p:cNvPr id="8" name="Picture 7">
            <a:extLst>
              <a:ext uri="{FF2B5EF4-FFF2-40B4-BE49-F238E27FC236}">
                <a16:creationId xmlns:a16="http://schemas.microsoft.com/office/drawing/2014/main" id="{A6D9EA0E-6C26-49D5-BB9D-86B7FFDA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9"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
        <p:nvSpPr>
          <p:cNvPr id="10" name="Content Placeholder 2"/>
          <p:cNvSpPr>
            <a:spLocks noGrp="1"/>
          </p:cNvSpPr>
          <p:nvPr>
            <p:ph idx="1"/>
          </p:nvPr>
        </p:nvSpPr>
        <p:spPr>
          <a:xfrm>
            <a:off x="371550" y="1509072"/>
            <a:ext cx="8088882" cy="4559937"/>
          </a:xfrm>
          <a:effectLst/>
        </p:spPr>
        <p:txBody>
          <a:bodyPr/>
          <a:lstStyle/>
          <a:p>
            <a:pPr>
              <a:spcAft>
                <a:spcPts val="800"/>
              </a:spcAft>
              <a:buClr>
                <a:srgbClr val="F5A01A"/>
              </a:buClr>
              <a:buFont typeface="Arial" charset="0"/>
              <a:buChar char="♦"/>
              <a:defRPr/>
            </a:pPr>
            <a:r>
              <a:rPr lang="en-US" sz="2800" dirty="0">
                <a:solidFill>
                  <a:schemeClr val="tx2">
                    <a:lumMod val="65000"/>
                    <a:lumOff val="35000"/>
                  </a:schemeClr>
                </a:solidFill>
                <a:latin typeface="Arial" panose="020B0604020202020204" pitchFamily="34" charset="0"/>
                <a:cs typeface="Arial" panose="020B0604020202020204" pitchFamily="34" charset="0"/>
              </a:rPr>
              <a:t>Just a snapshot – and just one puzzle piece</a:t>
            </a:r>
          </a:p>
          <a:p>
            <a:pPr>
              <a:spcAft>
                <a:spcPts val="800"/>
              </a:spcAft>
              <a:buClr>
                <a:srgbClr val="F5A01A"/>
              </a:buClr>
              <a:buFont typeface="Arial" charset="0"/>
              <a:buChar char="♦"/>
              <a:defRPr/>
            </a:pPr>
            <a:r>
              <a:rPr lang="en-US" sz="2800" dirty="0">
                <a:solidFill>
                  <a:schemeClr val="tx2">
                    <a:lumMod val="65000"/>
                    <a:lumOff val="35000"/>
                  </a:schemeClr>
                </a:solidFill>
                <a:latin typeface="Arial" panose="020B0604020202020204" pitchFamily="34" charset="0"/>
                <a:cs typeface="Arial" panose="020B0604020202020204" pitchFamily="34" charset="0"/>
              </a:rPr>
              <a:t>When to evaluate?</a:t>
            </a:r>
          </a:p>
          <a:p>
            <a:pPr>
              <a:spcAft>
                <a:spcPts val="800"/>
              </a:spcAft>
              <a:buClr>
                <a:srgbClr val="F5A01A"/>
              </a:buClr>
              <a:buFont typeface="Arial" charset="0"/>
              <a:buChar char="♦"/>
              <a:defRPr/>
            </a:pPr>
            <a:r>
              <a:rPr lang="en-US" sz="2800" dirty="0">
                <a:solidFill>
                  <a:schemeClr val="tx2">
                    <a:lumMod val="65000"/>
                    <a:lumOff val="35000"/>
                  </a:schemeClr>
                </a:solidFill>
                <a:latin typeface="Arial" panose="020B0604020202020204" pitchFamily="34" charset="0"/>
                <a:cs typeface="Arial" panose="020B0604020202020204" pitchFamily="34" charset="0"/>
              </a:rPr>
              <a:t>Examples</a:t>
            </a:r>
          </a:p>
          <a:p>
            <a:pPr lvl="1">
              <a:spcAft>
                <a:spcPts val="800"/>
              </a:spcAft>
              <a:buClr>
                <a:srgbClr val="F5A01A"/>
              </a:buClr>
              <a:buFont typeface="Arial" panose="020B0604020202020204" pitchFamily="34" charset="0"/>
              <a:buChar char="•"/>
              <a:defRPr/>
            </a:pPr>
            <a:r>
              <a:rPr lang="en-US" sz="2400" b="0" dirty="0">
                <a:solidFill>
                  <a:schemeClr val="tx2">
                    <a:lumMod val="65000"/>
                    <a:lumOff val="35000"/>
                  </a:schemeClr>
                </a:solidFill>
                <a:latin typeface="Arial" panose="020B0604020202020204" pitchFamily="34" charset="0"/>
                <a:cs typeface="Arial" panose="020B0604020202020204" pitchFamily="34" charset="0"/>
              </a:rPr>
              <a:t>Fast-track cases</a:t>
            </a:r>
          </a:p>
          <a:p>
            <a:pPr lvl="1">
              <a:spcAft>
                <a:spcPts val="800"/>
              </a:spcAft>
              <a:buClr>
                <a:srgbClr val="F5A01A"/>
              </a:buClr>
              <a:buFont typeface="Arial" panose="020B0604020202020204" pitchFamily="34" charset="0"/>
              <a:buChar char="•"/>
              <a:defRPr/>
            </a:pPr>
            <a:r>
              <a:rPr lang="en-US" sz="2400" b="0" dirty="0">
                <a:solidFill>
                  <a:schemeClr val="tx2">
                    <a:lumMod val="65000"/>
                    <a:lumOff val="35000"/>
                  </a:schemeClr>
                </a:solidFill>
                <a:latin typeface="Arial" panose="020B0604020202020204" pitchFamily="34" charset="0"/>
                <a:cs typeface="Arial" panose="020B0604020202020204" pitchFamily="34" charset="0"/>
              </a:rPr>
              <a:t>More info needed</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7944" y="3147033"/>
            <a:ext cx="4392488" cy="2921976"/>
          </a:xfrm>
          <a:prstGeom prst="rect">
            <a:avLst/>
          </a:prstGeom>
          <a:ln w="38100">
            <a:solidFill>
              <a:srgbClr val="F5A01A"/>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8298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4679" y="3068960"/>
            <a:ext cx="9079321" cy="646331"/>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hlinkClick r:id="rId3"/>
              </a:rPr>
              <a:t>Click to view Zeke</a:t>
            </a:r>
            <a:endParaRPr lang="en-US" sz="3600" b="1" dirty="0">
              <a:solidFill>
                <a:srgbClr val="F5A01A"/>
              </a:solidFill>
              <a:latin typeface="Arial Black" pitchFamily="34" charset="0"/>
              <a:cs typeface="Arial" pitchFamily="34" charset="0"/>
            </a:endParaRPr>
          </a:p>
        </p:txBody>
      </p:sp>
      <p:pic>
        <p:nvPicPr>
          <p:cNvPr id="8" name="Picture 7">
            <a:extLst>
              <a:ext uri="{FF2B5EF4-FFF2-40B4-BE49-F238E27FC236}">
                <a16:creationId xmlns:a16="http://schemas.microsoft.com/office/drawing/2014/main" id="{A6D9EA0E-6C26-49D5-BB9D-86B7FFDAE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9"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Tree>
    <p:extLst>
      <p:ext uri="{BB962C8B-B14F-4D97-AF65-F5344CB8AC3E}">
        <p14:creationId xmlns:p14="http://schemas.microsoft.com/office/powerpoint/2010/main" val="1080455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3068960"/>
            <a:ext cx="9079321" cy="646331"/>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hlinkClick r:id="rId3"/>
              </a:rPr>
              <a:t>Click to view Freida</a:t>
            </a:r>
            <a:endParaRPr lang="en-US" sz="3600" b="1" dirty="0">
              <a:solidFill>
                <a:srgbClr val="F5A01A"/>
              </a:solidFill>
              <a:latin typeface="Arial Black" pitchFamily="34" charset="0"/>
              <a:cs typeface="Arial" pitchFamily="34" charset="0"/>
            </a:endParaRPr>
          </a:p>
        </p:txBody>
      </p:sp>
      <p:pic>
        <p:nvPicPr>
          <p:cNvPr id="8" name="Picture 7">
            <a:extLst>
              <a:ext uri="{FF2B5EF4-FFF2-40B4-BE49-F238E27FC236}">
                <a16:creationId xmlns:a16="http://schemas.microsoft.com/office/drawing/2014/main" id="{A6D9EA0E-6C26-49D5-BB9D-86B7FFDAE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9"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Tree>
    <p:extLst>
      <p:ext uri="{BB962C8B-B14F-4D97-AF65-F5344CB8AC3E}">
        <p14:creationId xmlns:p14="http://schemas.microsoft.com/office/powerpoint/2010/main" val="3554147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24" y="3068960"/>
            <a:ext cx="9079321" cy="646331"/>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hlinkClick r:id="rId3"/>
              </a:rPr>
              <a:t>Click to view Dale</a:t>
            </a:r>
            <a:endParaRPr lang="en-US" sz="3600" b="1" dirty="0">
              <a:solidFill>
                <a:srgbClr val="F5A01A"/>
              </a:solidFill>
              <a:latin typeface="Arial Black" pitchFamily="34" charset="0"/>
              <a:cs typeface="Arial" pitchFamily="34" charset="0"/>
            </a:endParaRPr>
          </a:p>
        </p:txBody>
      </p:sp>
      <p:pic>
        <p:nvPicPr>
          <p:cNvPr id="8" name="Picture 7">
            <a:extLst>
              <a:ext uri="{FF2B5EF4-FFF2-40B4-BE49-F238E27FC236}">
                <a16:creationId xmlns:a16="http://schemas.microsoft.com/office/drawing/2014/main" id="{A6D9EA0E-6C26-49D5-BB9D-86B7FFDAE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9"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Tree>
    <p:extLst>
      <p:ext uri="{BB962C8B-B14F-4D97-AF65-F5344CB8AC3E}">
        <p14:creationId xmlns:p14="http://schemas.microsoft.com/office/powerpoint/2010/main" val="1791835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40" y="344850"/>
            <a:ext cx="9079321" cy="646331"/>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rPr>
              <a:t>5. Daily care team observations</a:t>
            </a:r>
          </a:p>
        </p:txBody>
      </p:sp>
      <p:pic>
        <p:nvPicPr>
          <p:cNvPr id="8" name="Picture 7">
            <a:extLst>
              <a:ext uri="{FF2B5EF4-FFF2-40B4-BE49-F238E27FC236}">
                <a16:creationId xmlns:a16="http://schemas.microsoft.com/office/drawing/2014/main" id="{A6D9EA0E-6C26-49D5-BB9D-86B7FFDA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9"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pic>
        <p:nvPicPr>
          <p:cNvPr id="5" name="Picture 4">
            <a:extLst>
              <a:ext uri="{FF2B5EF4-FFF2-40B4-BE49-F238E27FC236}">
                <a16:creationId xmlns:a16="http://schemas.microsoft.com/office/drawing/2014/main" id="{1F4940A2-71D3-4344-81CC-116B0CB88A00}"/>
              </a:ext>
            </a:extLst>
          </p:cNvPr>
          <p:cNvPicPr>
            <a:picLocks noChangeAspect="1"/>
          </p:cNvPicPr>
          <p:nvPr/>
        </p:nvPicPr>
        <p:blipFill rotWithShape="1">
          <a:blip r:embed="rId4"/>
          <a:srcRect l="16667" r="17500"/>
          <a:stretch/>
        </p:blipFill>
        <p:spPr>
          <a:xfrm>
            <a:off x="1641741" y="1323879"/>
            <a:ext cx="5860518" cy="5002953"/>
          </a:xfrm>
          <a:prstGeom prst="rect">
            <a:avLst/>
          </a:prstGeom>
          <a:ln w="38100">
            <a:solidFill>
              <a:srgbClr val="F5A01A"/>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14559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40" y="344850"/>
            <a:ext cx="9079321" cy="646331"/>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rPr>
              <a:t>6. Playgroups</a:t>
            </a:r>
          </a:p>
        </p:txBody>
      </p:sp>
      <p:pic>
        <p:nvPicPr>
          <p:cNvPr id="8" name="Picture 7">
            <a:extLst>
              <a:ext uri="{FF2B5EF4-FFF2-40B4-BE49-F238E27FC236}">
                <a16:creationId xmlns:a16="http://schemas.microsoft.com/office/drawing/2014/main" id="{A6D9EA0E-6C26-49D5-BB9D-86B7FFDA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9"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pic>
        <p:nvPicPr>
          <p:cNvPr id="5" name="Picture 4"/>
          <p:cNvPicPr>
            <a:picLocks noChangeAspect="1"/>
          </p:cNvPicPr>
          <p:nvPr/>
        </p:nvPicPr>
        <p:blipFill rotWithShape="1">
          <a:blip r:embed="rId4"/>
          <a:srcRect l="11429"/>
          <a:stretch/>
        </p:blipFill>
        <p:spPr>
          <a:xfrm>
            <a:off x="1370229" y="1203095"/>
            <a:ext cx="6403542" cy="4818193"/>
          </a:xfrm>
          <a:prstGeom prst="rect">
            <a:avLst/>
          </a:prstGeom>
          <a:ln w="38100">
            <a:solidFill>
              <a:srgbClr val="F5A01A"/>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29550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43121" y="287549"/>
            <a:ext cx="7057758" cy="5447448"/>
          </a:xfrm>
          <a:prstGeom prst="rect">
            <a:avLst/>
          </a:prstGeom>
          <a:ln w="38100">
            <a:solidFill>
              <a:srgbClr val="F5A01A"/>
            </a:solidFill>
          </a:ln>
          <a:effectLst>
            <a:outerShdw blurRad="50800" dist="38100" dir="2700000" algn="tl" rotWithShape="0">
              <a:prstClr val="black">
                <a:alpha val="40000"/>
              </a:prstClr>
            </a:outerShdw>
          </a:effectLst>
        </p:spPr>
      </p:pic>
      <p:sp>
        <p:nvSpPr>
          <p:cNvPr id="7" name="TextBox 6"/>
          <p:cNvSpPr txBox="1"/>
          <p:nvPr/>
        </p:nvSpPr>
        <p:spPr>
          <a:xfrm>
            <a:off x="32340" y="5919663"/>
            <a:ext cx="9079321" cy="461665"/>
          </a:xfrm>
          <a:prstGeom prst="rect">
            <a:avLst/>
          </a:prstGeom>
          <a:noFill/>
        </p:spPr>
        <p:txBody>
          <a:bodyPr wrap="square" rtlCol="0">
            <a:spAutoFit/>
          </a:bodyPr>
          <a:lstStyle/>
          <a:p>
            <a:pPr algn="ctr"/>
            <a:r>
              <a:rPr lang="en-US" sz="2400" b="1" dirty="0">
                <a:solidFill>
                  <a:srgbClr val="F5A01A"/>
                </a:solidFill>
                <a:latin typeface="Arial Black" pitchFamily="34" charset="0"/>
                <a:cs typeface="Arial" pitchFamily="34" charset="0"/>
              </a:rPr>
              <a:t>www.dogsplayingforlife.com</a:t>
            </a:r>
          </a:p>
        </p:txBody>
      </p:sp>
      <p:sp>
        <p:nvSpPr>
          <p:cNvPr id="8"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pic>
        <p:nvPicPr>
          <p:cNvPr id="9" name="Picture 8">
            <a:extLst>
              <a:ext uri="{FF2B5EF4-FFF2-40B4-BE49-F238E27FC236}">
                <a16:creationId xmlns:a16="http://schemas.microsoft.com/office/drawing/2014/main" id="{A6D9EA0E-6C26-49D5-BB9D-86B7FFDAE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Tree>
    <p:extLst>
      <p:ext uri="{BB962C8B-B14F-4D97-AF65-F5344CB8AC3E}">
        <p14:creationId xmlns:p14="http://schemas.microsoft.com/office/powerpoint/2010/main" val="2918610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40" y="5919663"/>
            <a:ext cx="9079321" cy="461665"/>
          </a:xfrm>
          <a:prstGeom prst="rect">
            <a:avLst/>
          </a:prstGeom>
          <a:noFill/>
        </p:spPr>
        <p:txBody>
          <a:bodyPr wrap="square" rtlCol="0">
            <a:spAutoFit/>
          </a:bodyPr>
          <a:lstStyle/>
          <a:p>
            <a:pPr algn="ctr"/>
            <a:r>
              <a:rPr lang="en-US" sz="2400" b="1" dirty="0">
                <a:solidFill>
                  <a:srgbClr val="F5A01A"/>
                </a:solidFill>
                <a:latin typeface="Arial Black" pitchFamily="34" charset="0"/>
                <a:cs typeface="Arial" pitchFamily="34" charset="0"/>
              </a:rPr>
              <a:t>www.shelterdogplay.org</a:t>
            </a:r>
          </a:p>
        </p:txBody>
      </p:sp>
      <p:sp>
        <p:nvSpPr>
          <p:cNvPr id="8"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pic>
        <p:nvPicPr>
          <p:cNvPr id="9" name="Picture 8">
            <a:extLst>
              <a:ext uri="{FF2B5EF4-FFF2-40B4-BE49-F238E27FC236}">
                <a16:creationId xmlns:a16="http://schemas.microsoft.com/office/drawing/2014/main" id="{A6D9EA0E-6C26-49D5-BB9D-86B7FFDA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819" y="1390321"/>
            <a:ext cx="8444363" cy="4077358"/>
          </a:xfrm>
          <a:prstGeom prst="rect">
            <a:avLst/>
          </a:prstGeom>
          <a:ln w="38100">
            <a:solidFill>
              <a:srgbClr val="F5A01A"/>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01446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IZ_4335.jpg"/>
          <p:cNvPicPr>
            <a:picLocks noChangeAspect="1"/>
          </p:cNvPicPr>
          <p:nvPr/>
        </p:nvPicPr>
        <p:blipFill rotWithShape="1">
          <a:blip r:embed="rId3"/>
          <a:srcRect l="5940" r="5411" b="30003"/>
          <a:stretch/>
        </p:blipFill>
        <p:spPr>
          <a:xfrm>
            <a:off x="-54150" y="-665183"/>
            <a:ext cx="9252300" cy="4979419"/>
          </a:xfrm>
          <a:prstGeom prst="rect">
            <a:avLst/>
          </a:prstGeom>
          <a:ln w="76200">
            <a:solidFill>
              <a:srgbClr val="F5A01A"/>
            </a:solidFill>
          </a:ln>
          <a:effectLst/>
        </p:spPr>
      </p:pic>
      <p:sp>
        <p:nvSpPr>
          <p:cNvPr id="4" name="Footer Placeholder 3"/>
          <p:cNvSpPr>
            <a:spLocks noGrp="1"/>
          </p:cNvSpPr>
          <p:nvPr>
            <p:ph type="ftr" sz="quarter" idx="10"/>
          </p:nvPr>
        </p:nvSpPr>
        <p:spPr>
          <a:xfrm>
            <a:off x="140568" y="6553150"/>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r>
              <a:rPr lang="en-US" altLang="en-US" sz="1000" dirty="0">
                <a:solidFill>
                  <a:schemeClr val="bg1">
                    <a:lumMod val="65000"/>
                  </a:schemeClr>
                </a:solidFill>
                <a:cs typeface="Arial" panose="020B0604020202020204" pitchFamily="34" charset="0"/>
              </a:rPr>
              <a:t>COPYRIGHT © 2018. ASPCA®. ALL RIGHTS RESERVED.</a:t>
            </a:r>
          </a:p>
        </p:txBody>
      </p:sp>
      <p:pic>
        <p:nvPicPr>
          <p:cNvPr id="7" name="Picture 6">
            <a:extLst>
              <a:ext uri="{FF2B5EF4-FFF2-40B4-BE49-F238E27FC236}">
                <a16:creationId xmlns:a16="http://schemas.microsoft.com/office/drawing/2014/main" id="{BA20F081-1A08-4424-B47B-8116F31E56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3" name="TextBox 2"/>
          <p:cNvSpPr txBox="1"/>
          <p:nvPr/>
        </p:nvSpPr>
        <p:spPr>
          <a:xfrm>
            <a:off x="528303" y="4581128"/>
            <a:ext cx="8087394" cy="1754326"/>
          </a:xfrm>
          <a:prstGeom prst="rect">
            <a:avLst/>
          </a:prstGeom>
          <a:noFill/>
        </p:spPr>
        <p:txBody>
          <a:bodyPr wrap="square" rtlCol="0">
            <a:spAutoFit/>
          </a:bodyPr>
          <a:lstStyle/>
          <a:p>
            <a:pPr algn="ctr"/>
            <a:r>
              <a:rPr lang="en-US" sz="5400" dirty="0">
                <a:solidFill>
                  <a:srgbClr val="F5A01A"/>
                </a:solidFill>
                <a:effectLst>
                  <a:outerShdw blurRad="38100" dist="38100" dir="2700000" algn="tl">
                    <a:srgbClr val="000000">
                      <a:alpha val="43137"/>
                    </a:srgbClr>
                  </a:outerShdw>
                </a:effectLst>
                <a:latin typeface="Arial Black" panose="020B0A04020102020204" pitchFamily="34" charset="0"/>
              </a:rPr>
              <a:t>Assessing Behavior </a:t>
            </a:r>
            <a:br>
              <a:rPr lang="en-US" sz="5400" dirty="0">
                <a:solidFill>
                  <a:srgbClr val="F5A01A"/>
                </a:solidFill>
                <a:effectLst>
                  <a:outerShdw blurRad="38100" dist="38100" dir="2700000" algn="tl">
                    <a:srgbClr val="000000">
                      <a:alpha val="43137"/>
                    </a:srgbClr>
                  </a:outerShdw>
                </a:effectLst>
                <a:latin typeface="Arial Black" panose="020B0A04020102020204" pitchFamily="34" charset="0"/>
              </a:rPr>
            </a:br>
            <a:r>
              <a:rPr lang="en-US" sz="5400" dirty="0">
                <a:solidFill>
                  <a:srgbClr val="F5A01A"/>
                </a:solidFill>
                <a:effectLst>
                  <a:outerShdw blurRad="38100" dist="38100" dir="2700000" algn="tl">
                    <a:srgbClr val="000000">
                      <a:alpha val="43137"/>
                    </a:srgbClr>
                  </a:outerShdw>
                </a:effectLst>
                <a:latin typeface="Arial Black" panose="020B0A04020102020204" pitchFamily="34" charset="0"/>
              </a:rPr>
              <a:t>in the Shelter: Part 2</a:t>
            </a:r>
          </a:p>
        </p:txBody>
      </p:sp>
    </p:spTree>
    <p:extLst>
      <p:ext uri="{BB962C8B-B14F-4D97-AF65-F5344CB8AC3E}">
        <p14:creationId xmlns:p14="http://schemas.microsoft.com/office/powerpoint/2010/main" val="3717098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40" y="344850"/>
            <a:ext cx="9079321" cy="646331"/>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rPr>
              <a:t>7. Walks outside</a:t>
            </a:r>
          </a:p>
        </p:txBody>
      </p:sp>
      <p:pic>
        <p:nvPicPr>
          <p:cNvPr id="8" name="Picture 7">
            <a:extLst>
              <a:ext uri="{FF2B5EF4-FFF2-40B4-BE49-F238E27FC236}">
                <a16:creationId xmlns:a16="http://schemas.microsoft.com/office/drawing/2014/main" id="{A6D9EA0E-6C26-49D5-BB9D-86B7FFDA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9"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pic>
        <p:nvPicPr>
          <p:cNvPr id="5" name="Picture 2" descr="C:\Users\jsweeney\Desktop\BEHAVIOR TEAM\BEHAVIOR TEAM\Conferences\EXPO\Binder 1 - Rehab Center\Photos\IMG_6539.JPG"/>
          <p:cNvPicPr>
            <a:picLocks noChangeAspect="1" noChangeArrowheads="1"/>
          </p:cNvPicPr>
          <p:nvPr/>
        </p:nvPicPr>
        <p:blipFill rotWithShape="1">
          <a:blip r:embed="rId4" cstate="print"/>
          <a:srcRect l="11111" r="21694" b="14667"/>
          <a:stretch/>
        </p:blipFill>
        <p:spPr bwMode="auto">
          <a:xfrm>
            <a:off x="1653172" y="1180237"/>
            <a:ext cx="5837656" cy="4942309"/>
          </a:xfrm>
          <a:prstGeom prst="rect">
            <a:avLst/>
          </a:prstGeom>
          <a:ln w="38100">
            <a:solidFill>
              <a:srgbClr val="F5A01A"/>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76578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40" y="344850"/>
            <a:ext cx="9079321" cy="646331"/>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rPr>
              <a:t>8. Adopter intros</a:t>
            </a:r>
          </a:p>
        </p:txBody>
      </p:sp>
      <p:pic>
        <p:nvPicPr>
          <p:cNvPr id="8" name="Picture 7">
            <a:extLst>
              <a:ext uri="{FF2B5EF4-FFF2-40B4-BE49-F238E27FC236}">
                <a16:creationId xmlns:a16="http://schemas.microsoft.com/office/drawing/2014/main" id="{A6D9EA0E-6C26-49D5-BB9D-86B7FFDA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9"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pic>
        <p:nvPicPr>
          <p:cNvPr id="5" name="Picture 2" descr="Celia Inthamavong, 8, plays with a puppy while she visits the Wisconsin Humane Society in Milwaukee with her grandfather, Thong Inthamavong. Adoption counselor Kim Hotchkiss (right) works with prospective pet owners, helping to match the right pet to family nee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1196752"/>
            <a:ext cx="7488832" cy="4992557"/>
          </a:xfrm>
          <a:prstGeom prst="rect">
            <a:avLst/>
          </a:prstGeom>
          <a:ln w="38100">
            <a:solidFill>
              <a:srgbClr val="F5A01A"/>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36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40" y="344850"/>
            <a:ext cx="9079321" cy="646331"/>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rPr>
              <a:t>9. Socialization or b-mod sessions</a:t>
            </a:r>
          </a:p>
        </p:txBody>
      </p:sp>
      <p:pic>
        <p:nvPicPr>
          <p:cNvPr id="8" name="Picture 7">
            <a:extLst>
              <a:ext uri="{FF2B5EF4-FFF2-40B4-BE49-F238E27FC236}">
                <a16:creationId xmlns:a16="http://schemas.microsoft.com/office/drawing/2014/main" id="{A6D9EA0E-6C26-49D5-BB9D-86B7FFDA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9"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pic>
        <p:nvPicPr>
          <p:cNvPr id="5" name="Picture 4" descr="DSP_ASPCA_2013-07-10_KC_0976_-_Shelter.jpg"/>
          <p:cNvPicPr>
            <a:picLocks noChangeAspect="1"/>
          </p:cNvPicPr>
          <p:nvPr/>
        </p:nvPicPr>
        <p:blipFill>
          <a:blip r:embed="rId4"/>
          <a:stretch>
            <a:fillRect/>
          </a:stretch>
        </p:blipFill>
        <p:spPr>
          <a:xfrm>
            <a:off x="1202697" y="1246341"/>
            <a:ext cx="6738606" cy="4907632"/>
          </a:xfrm>
          <a:prstGeom prst="rect">
            <a:avLst/>
          </a:prstGeom>
          <a:ln w="38100">
            <a:solidFill>
              <a:srgbClr val="F5A01A"/>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35281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40" y="344850"/>
            <a:ext cx="9079321" cy="646331"/>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rPr>
              <a:t>10. Volunteer interactions</a:t>
            </a:r>
          </a:p>
        </p:txBody>
      </p:sp>
      <p:pic>
        <p:nvPicPr>
          <p:cNvPr id="8" name="Picture 7">
            <a:extLst>
              <a:ext uri="{FF2B5EF4-FFF2-40B4-BE49-F238E27FC236}">
                <a16:creationId xmlns:a16="http://schemas.microsoft.com/office/drawing/2014/main" id="{A6D9EA0E-6C26-49D5-BB9D-86B7FFDA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9"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055" y="1412776"/>
            <a:ext cx="7569216" cy="4541529"/>
          </a:xfrm>
          <a:prstGeom prst="rect">
            <a:avLst/>
          </a:prstGeom>
          <a:ln w="38100">
            <a:solidFill>
              <a:srgbClr val="F5A01A"/>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14310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40" y="344850"/>
            <a:ext cx="9079321" cy="646331"/>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rPr>
              <a:t>11. Foster home info</a:t>
            </a:r>
          </a:p>
        </p:txBody>
      </p:sp>
      <p:pic>
        <p:nvPicPr>
          <p:cNvPr id="8" name="Picture 7">
            <a:extLst>
              <a:ext uri="{FF2B5EF4-FFF2-40B4-BE49-F238E27FC236}">
                <a16:creationId xmlns:a16="http://schemas.microsoft.com/office/drawing/2014/main" id="{A6D9EA0E-6C26-49D5-BB9D-86B7FFDA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9"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4124" t="4551" r="4124" b="8188"/>
          <a:stretch/>
        </p:blipFill>
        <p:spPr>
          <a:xfrm>
            <a:off x="1367644" y="1340768"/>
            <a:ext cx="6408712" cy="4608512"/>
          </a:xfrm>
          <a:prstGeom prst="rect">
            <a:avLst/>
          </a:prstGeom>
          <a:ln w="38100">
            <a:solidFill>
              <a:srgbClr val="F5A01A"/>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2455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40" y="344850"/>
            <a:ext cx="9079321" cy="646331"/>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rPr>
              <a:t>Adoption Ambassadors</a:t>
            </a:r>
          </a:p>
        </p:txBody>
      </p:sp>
      <p:pic>
        <p:nvPicPr>
          <p:cNvPr id="8" name="Picture 7">
            <a:extLst>
              <a:ext uri="{FF2B5EF4-FFF2-40B4-BE49-F238E27FC236}">
                <a16:creationId xmlns:a16="http://schemas.microsoft.com/office/drawing/2014/main" id="{A6D9EA0E-6C26-49D5-BB9D-86B7FFDA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9"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370" y="1268760"/>
            <a:ext cx="7421261" cy="4912799"/>
          </a:xfrm>
          <a:prstGeom prst="rect">
            <a:avLst/>
          </a:prstGeom>
          <a:ln w="38100">
            <a:solidFill>
              <a:srgbClr val="F5A01A"/>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24830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0728" y="-6734853"/>
            <a:ext cx="11421808" cy="1592449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6D9EA0E-6C26-49D5-BB9D-86B7FFDAE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9"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
        <p:nvSpPr>
          <p:cNvPr id="11" name="TextBox 10"/>
          <p:cNvSpPr txBox="1"/>
          <p:nvPr/>
        </p:nvSpPr>
        <p:spPr>
          <a:xfrm>
            <a:off x="4283968" y="908720"/>
            <a:ext cx="4760601" cy="1938992"/>
          </a:xfrm>
          <a:prstGeom prst="rect">
            <a:avLst/>
          </a:prstGeom>
          <a:noFill/>
        </p:spPr>
        <p:txBody>
          <a:bodyPr wrap="square" rtlCol="0">
            <a:spAutoFit/>
          </a:bodyPr>
          <a:lstStyle/>
          <a:p>
            <a:pPr algn="ctr"/>
            <a:r>
              <a:rPr lang="en-US" sz="6000" b="1" cap="small" dirty="0">
                <a:solidFill>
                  <a:srgbClr val="8CC63F"/>
                </a:solidFill>
                <a:latin typeface="Arial Black" pitchFamily="34" charset="0"/>
                <a:cs typeface="Arial" pitchFamily="34" charset="0"/>
              </a:rPr>
              <a:t>Info Collection</a:t>
            </a:r>
          </a:p>
        </p:txBody>
      </p:sp>
    </p:spTree>
    <p:extLst>
      <p:ext uri="{BB962C8B-B14F-4D97-AF65-F5344CB8AC3E}">
        <p14:creationId xmlns:p14="http://schemas.microsoft.com/office/powerpoint/2010/main" val="1067584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1413"/>
          <a:stretch/>
        </p:blipFill>
        <p:spPr>
          <a:xfrm>
            <a:off x="1539709" y="1196752"/>
            <a:ext cx="6064582" cy="4920623"/>
          </a:xfrm>
          <a:prstGeom prst="rect">
            <a:avLst/>
          </a:prstGeom>
          <a:ln w="38100">
            <a:solidFill>
              <a:srgbClr val="F5A01A"/>
            </a:solidFill>
          </a:ln>
          <a:effectLst>
            <a:outerShdw blurRad="50800" dist="38100" dir="2700000" algn="tl" rotWithShape="0">
              <a:prstClr val="black">
                <a:alpha val="40000"/>
              </a:prstClr>
            </a:outerShdw>
          </a:effectLst>
        </p:spPr>
      </p:pic>
      <p:sp>
        <p:nvSpPr>
          <p:cNvPr id="7" name="TextBox 6"/>
          <p:cNvSpPr txBox="1"/>
          <p:nvPr/>
        </p:nvSpPr>
        <p:spPr>
          <a:xfrm>
            <a:off x="32340" y="344850"/>
            <a:ext cx="9079321" cy="646331"/>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rPr>
              <a:t>Conversation-Based Collection</a:t>
            </a:r>
          </a:p>
        </p:txBody>
      </p:sp>
      <p:sp>
        <p:nvSpPr>
          <p:cNvPr id="8"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pic>
        <p:nvPicPr>
          <p:cNvPr id="9" name="Picture 8">
            <a:extLst>
              <a:ext uri="{FF2B5EF4-FFF2-40B4-BE49-F238E27FC236}">
                <a16:creationId xmlns:a16="http://schemas.microsoft.com/office/drawing/2014/main" id="{A6D9EA0E-6C26-49D5-BB9D-86B7FFDAE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Tree>
    <p:extLst>
      <p:ext uri="{BB962C8B-B14F-4D97-AF65-F5344CB8AC3E}">
        <p14:creationId xmlns:p14="http://schemas.microsoft.com/office/powerpoint/2010/main" val="16694427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40" y="344850"/>
            <a:ext cx="9079321" cy="646331"/>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rPr>
              <a:t>Written Logs &amp; Forms</a:t>
            </a:r>
          </a:p>
        </p:txBody>
      </p:sp>
      <p:sp>
        <p:nvSpPr>
          <p:cNvPr id="8"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pic>
        <p:nvPicPr>
          <p:cNvPr id="9" name="Picture 8">
            <a:extLst>
              <a:ext uri="{FF2B5EF4-FFF2-40B4-BE49-F238E27FC236}">
                <a16:creationId xmlns:a16="http://schemas.microsoft.com/office/drawing/2014/main" id="{A6D9EA0E-6C26-49D5-BB9D-86B7FFDA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6688" r="16139" b="7318"/>
          <a:stretch/>
        </p:blipFill>
        <p:spPr>
          <a:xfrm>
            <a:off x="1390493" y="1161714"/>
            <a:ext cx="6363014" cy="5075598"/>
          </a:xfrm>
          <a:prstGeom prst="rect">
            <a:avLst/>
          </a:prstGeom>
          <a:ln w="38100">
            <a:solidFill>
              <a:srgbClr val="F5A01A"/>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06915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40" y="344850"/>
            <a:ext cx="9079321" cy="646331"/>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rPr>
              <a:t>Whiteboards</a:t>
            </a:r>
          </a:p>
        </p:txBody>
      </p:sp>
      <p:sp>
        <p:nvSpPr>
          <p:cNvPr id="8"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pic>
        <p:nvPicPr>
          <p:cNvPr id="9" name="Picture 8">
            <a:extLst>
              <a:ext uri="{FF2B5EF4-FFF2-40B4-BE49-F238E27FC236}">
                <a16:creationId xmlns:a16="http://schemas.microsoft.com/office/drawing/2014/main" id="{A6D9EA0E-6C26-49D5-BB9D-86B7FFDA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pic>
        <p:nvPicPr>
          <p:cNvPr id="10" name="Picture 9">
            <a:extLst>
              <a:ext uri="{FF2B5EF4-FFF2-40B4-BE49-F238E27FC236}">
                <a16:creationId xmlns:a16="http://schemas.microsoft.com/office/drawing/2014/main" id="{0D57FAB3-181E-4020-A55F-2535B34AF1A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8000" contrast="20000"/>
                    </a14:imgEffect>
                  </a14:imgLayer>
                </a14:imgProps>
              </a:ext>
              <a:ext uri="{28A0092B-C50C-407E-A947-70E740481C1C}">
                <a14:useLocalDpi xmlns:a14="http://schemas.microsoft.com/office/drawing/2010/main" val="0"/>
              </a:ext>
            </a:extLst>
          </a:blip>
          <a:stretch>
            <a:fillRect/>
          </a:stretch>
        </p:blipFill>
        <p:spPr>
          <a:xfrm>
            <a:off x="301443" y="1196752"/>
            <a:ext cx="8532440" cy="4799498"/>
          </a:xfrm>
          <a:prstGeom prst="rect">
            <a:avLst/>
          </a:prstGeom>
          <a:ln w="38100">
            <a:solidFill>
              <a:srgbClr val="F5A01A"/>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51484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1550" y="1509072"/>
            <a:ext cx="3984426" cy="4559937"/>
          </a:xfrm>
          <a:effectLst/>
        </p:spPr>
        <p:txBody>
          <a:bodyPr/>
          <a:lstStyle/>
          <a:p>
            <a:pPr>
              <a:spcAft>
                <a:spcPts val="800"/>
              </a:spcAft>
              <a:buClr>
                <a:srgbClr val="F5A01A"/>
              </a:buClr>
              <a:buFont typeface="Arial" charset="0"/>
              <a:buChar char="♦"/>
              <a:defRPr/>
            </a:pPr>
            <a:r>
              <a:rPr lang="en-US" sz="2800" dirty="0">
                <a:solidFill>
                  <a:schemeClr val="tx2">
                    <a:lumMod val="65000"/>
                    <a:lumOff val="35000"/>
                  </a:schemeClr>
                </a:solidFill>
                <a:latin typeface="Arial" panose="020B0604020202020204" pitchFamily="34" charset="0"/>
                <a:cs typeface="Arial" panose="020B0604020202020204" pitchFamily="34" charset="0"/>
              </a:rPr>
              <a:t>Sources: </a:t>
            </a:r>
            <a:br>
              <a:rPr lang="en-US" sz="2800" dirty="0">
                <a:solidFill>
                  <a:schemeClr val="tx2">
                    <a:lumMod val="65000"/>
                    <a:lumOff val="35000"/>
                  </a:schemeClr>
                </a:solidFill>
                <a:latin typeface="Arial" panose="020B0604020202020204" pitchFamily="34" charset="0"/>
                <a:cs typeface="Arial" panose="020B0604020202020204" pitchFamily="34" charset="0"/>
              </a:rPr>
            </a:br>
            <a:r>
              <a:rPr lang="en-US" sz="2800" dirty="0">
                <a:solidFill>
                  <a:schemeClr val="tx2">
                    <a:lumMod val="65000"/>
                    <a:lumOff val="35000"/>
                  </a:schemeClr>
                </a:solidFill>
                <a:latin typeface="Arial" panose="020B0604020202020204" pitchFamily="34" charset="0"/>
                <a:cs typeface="Arial" panose="020B0604020202020204" pitchFamily="34" charset="0"/>
              </a:rPr>
              <a:t>pros and cons</a:t>
            </a:r>
          </a:p>
          <a:p>
            <a:pPr>
              <a:spcAft>
                <a:spcPts val="800"/>
              </a:spcAft>
              <a:buClr>
                <a:srgbClr val="F5A01A"/>
              </a:buClr>
              <a:buFont typeface="Arial" charset="0"/>
              <a:buChar char="♦"/>
              <a:defRPr/>
            </a:pPr>
            <a:endParaRPr lang="en-US" sz="2800" dirty="0">
              <a:solidFill>
                <a:schemeClr val="tx2">
                  <a:lumMod val="65000"/>
                  <a:lumOff val="35000"/>
                </a:schemeClr>
              </a:solidFill>
              <a:latin typeface="Arial" panose="020B0604020202020204" pitchFamily="34" charset="0"/>
              <a:cs typeface="Arial" panose="020B0604020202020204" pitchFamily="34" charset="0"/>
            </a:endParaRPr>
          </a:p>
          <a:p>
            <a:pPr>
              <a:spcAft>
                <a:spcPts val="800"/>
              </a:spcAft>
              <a:buClr>
                <a:srgbClr val="F5A01A"/>
              </a:buClr>
              <a:buFont typeface="Arial" charset="0"/>
              <a:buChar char="♦"/>
              <a:defRPr/>
            </a:pPr>
            <a:r>
              <a:rPr lang="en-US" sz="2800" dirty="0">
                <a:solidFill>
                  <a:schemeClr val="tx2">
                    <a:lumMod val="65000"/>
                    <a:lumOff val="35000"/>
                  </a:schemeClr>
                </a:solidFill>
                <a:latin typeface="Arial" panose="020B0604020202020204" pitchFamily="34" charset="0"/>
                <a:cs typeface="Arial" panose="020B0604020202020204" pitchFamily="34" charset="0"/>
              </a:rPr>
              <a:t>How to collect info</a:t>
            </a:r>
          </a:p>
          <a:p>
            <a:pPr>
              <a:spcAft>
                <a:spcPts val="800"/>
              </a:spcAft>
              <a:buClr>
                <a:srgbClr val="F5A01A"/>
              </a:buClr>
              <a:buFont typeface="Arial" charset="0"/>
              <a:buChar char="♦"/>
              <a:defRPr/>
            </a:pPr>
            <a:endParaRPr lang="en-US" sz="2800" dirty="0">
              <a:solidFill>
                <a:schemeClr val="tx2">
                  <a:lumMod val="65000"/>
                  <a:lumOff val="35000"/>
                </a:schemeClr>
              </a:solidFill>
              <a:latin typeface="Arial" panose="020B0604020202020204" pitchFamily="34" charset="0"/>
              <a:cs typeface="Arial" panose="020B0604020202020204" pitchFamily="34" charset="0"/>
            </a:endParaRPr>
          </a:p>
          <a:p>
            <a:pPr>
              <a:spcAft>
                <a:spcPts val="800"/>
              </a:spcAft>
              <a:buClr>
                <a:srgbClr val="F5A01A"/>
              </a:buClr>
              <a:buFont typeface="Arial" charset="0"/>
              <a:buChar char="♦"/>
              <a:defRPr/>
            </a:pPr>
            <a:r>
              <a:rPr lang="en-US" sz="2800" dirty="0">
                <a:solidFill>
                  <a:schemeClr val="tx2">
                    <a:lumMod val="65000"/>
                    <a:lumOff val="35000"/>
                  </a:schemeClr>
                </a:solidFill>
                <a:latin typeface="Arial" panose="020B0604020202020204" pitchFamily="34" charset="0"/>
                <a:cs typeface="Arial" panose="020B0604020202020204" pitchFamily="34" charset="0"/>
              </a:rPr>
              <a:t>What to do with your info</a:t>
            </a:r>
          </a:p>
          <a:p>
            <a:pPr>
              <a:spcAft>
                <a:spcPts val="800"/>
              </a:spcAft>
              <a:buClr>
                <a:srgbClr val="F5A01A"/>
              </a:buClr>
              <a:buFont typeface="Arial" charset="0"/>
              <a:buChar char="♦"/>
              <a:defRPr/>
            </a:pPr>
            <a:endParaRPr lang="en-US" sz="2800" dirty="0">
              <a:solidFill>
                <a:schemeClr val="tx2">
                  <a:lumMod val="65000"/>
                  <a:lumOff val="35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FB6F1F2-1D4E-4D7B-A964-D6F529390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8" name="TextBox 7"/>
          <p:cNvSpPr txBox="1"/>
          <p:nvPr/>
        </p:nvSpPr>
        <p:spPr>
          <a:xfrm>
            <a:off x="742950" y="344850"/>
            <a:ext cx="7658100" cy="707886"/>
          </a:xfrm>
          <a:prstGeom prst="rect">
            <a:avLst/>
          </a:prstGeom>
          <a:noFill/>
        </p:spPr>
        <p:txBody>
          <a:bodyPr wrap="square" rtlCol="0">
            <a:spAutoFit/>
          </a:bodyPr>
          <a:lstStyle/>
          <a:p>
            <a:pPr algn="ctr"/>
            <a:r>
              <a:rPr lang="en-US" sz="4000" b="1" dirty="0">
                <a:solidFill>
                  <a:srgbClr val="F5A01A"/>
                </a:solidFill>
                <a:latin typeface="Arial Black" pitchFamily="34" charset="0"/>
                <a:cs typeface="Arial" pitchFamily="34" charset="0"/>
              </a:rPr>
              <a:t>Agenda: The How</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484784"/>
            <a:ext cx="4034117" cy="4608512"/>
          </a:xfrm>
          <a:prstGeom prst="rect">
            <a:avLst/>
          </a:prstGeom>
          <a:ln w="38100">
            <a:solidFill>
              <a:srgbClr val="F5A01A"/>
            </a:solidFill>
          </a:ln>
          <a:effectLst>
            <a:outerShdw blurRad="50800" dist="38100" dir="2700000" algn="tl" rotWithShape="0">
              <a:prstClr val="black">
                <a:alpha val="40000"/>
              </a:prstClr>
            </a:outerShdw>
          </a:effectLst>
        </p:spPr>
      </p:pic>
      <p:sp>
        <p:nvSpPr>
          <p:cNvPr id="12" name="Footer Placeholder 3"/>
          <p:cNvSpPr>
            <a:spLocks noGrp="1"/>
          </p:cNvSpPr>
          <p:nvPr>
            <p:ph type="ftr" sz="quarter" idx="10"/>
          </p:nvPr>
        </p:nvSpPr>
        <p:spPr>
          <a:xfrm>
            <a:off x="140568" y="6553150"/>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r>
              <a:rPr lang="en-US" altLang="en-US" sz="1000" dirty="0">
                <a:solidFill>
                  <a:schemeClr val="bg1">
                    <a:lumMod val="65000"/>
                  </a:schemeClr>
                </a:solidFill>
                <a:cs typeface="Arial" panose="020B0604020202020204" pitchFamily="34" charset="0"/>
              </a:rPr>
              <a:t>COPYRIGHT © 2018. ASPCA®. ALL RIGHTS RESERVED.</a:t>
            </a:r>
          </a:p>
        </p:txBody>
      </p:sp>
    </p:spTree>
    <p:extLst>
      <p:ext uri="{BB962C8B-B14F-4D97-AF65-F5344CB8AC3E}">
        <p14:creationId xmlns:p14="http://schemas.microsoft.com/office/powerpoint/2010/main" val="3371593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40" y="344850"/>
            <a:ext cx="9079321" cy="646331"/>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rPr>
              <a:t>Technology</a:t>
            </a:r>
          </a:p>
        </p:txBody>
      </p:sp>
      <p:sp>
        <p:nvSpPr>
          <p:cNvPr id="8"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pic>
        <p:nvPicPr>
          <p:cNvPr id="9" name="Picture 8">
            <a:extLst>
              <a:ext uri="{FF2B5EF4-FFF2-40B4-BE49-F238E27FC236}">
                <a16:creationId xmlns:a16="http://schemas.microsoft.com/office/drawing/2014/main" id="{A6D9EA0E-6C26-49D5-BB9D-86B7FFDA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pic>
        <p:nvPicPr>
          <p:cNvPr id="10" name="Picture 9" descr="Puppy Mill_Missaukee County MI_May2013_0238.jpg">
            <a:extLst>
              <a:ext uri="{FF2B5EF4-FFF2-40B4-BE49-F238E27FC236}">
                <a16:creationId xmlns:a16="http://schemas.microsoft.com/office/drawing/2014/main" id="{77795951-DA08-40B8-B9B0-E14F8C84BBE9}"/>
              </a:ext>
            </a:extLst>
          </p:cNvPr>
          <p:cNvPicPr>
            <a:picLocks noChangeAspect="1"/>
          </p:cNvPicPr>
          <p:nvPr/>
        </p:nvPicPr>
        <p:blipFill>
          <a:blip r:embed="rId4" cstate="print"/>
          <a:stretch>
            <a:fillRect/>
          </a:stretch>
        </p:blipFill>
        <p:spPr>
          <a:xfrm>
            <a:off x="889485" y="1359886"/>
            <a:ext cx="2962435" cy="4443652"/>
          </a:xfrm>
          <a:prstGeom prst="rect">
            <a:avLst/>
          </a:prstGeom>
          <a:ln w="38100">
            <a:solidFill>
              <a:srgbClr val="F5A01A"/>
            </a:solidFill>
          </a:ln>
          <a:effectLst>
            <a:outerShdw blurRad="50800" dist="38100" dir="2700000" algn="tl" rotWithShape="0">
              <a:prstClr val="black">
                <a:alpha val="40000"/>
              </a:prstClr>
            </a:outerShdw>
          </a:effectLst>
        </p:spPr>
      </p:pic>
      <p:sp>
        <p:nvSpPr>
          <p:cNvPr id="11" name="Content Placeholder 2"/>
          <p:cNvSpPr>
            <a:spLocks noGrp="1"/>
          </p:cNvSpPr>
          <p:nvPr>
            <p:ph idx="1"/>
          </p:nvPr>
        </p:nvSpPr>
        <p:spPr>
          <a:xfrm>
            <a:off x="4211960" y="1533359"/>
            <a:ext cx="4536504" cy="4559937"/>
          </a:xfrm>
          <a:effectLst/>
        </p:spPr>
        <p:txBody>
          <a:bodyPr/>
          <a:lstStyle/>
          <a:p>
            <a:pPr>
              <a:spcAft>
                <a:spcPts val="800"/>
              </a:spcAft>
              <a:buClr>
                <a:srgbClr val="F5A01A"/>
              </a:buClr>
              <a:buFont typeface="Arial" charset="0"/>
              <a:buChar char="♦"/>
              <a:defRPr/>
            </a:pPr>
            <a:r>
              <a:rPr lang="en-US" sz="2800" dirty="0" err="1">
                <a:solidFill>
                  <a:schemeClr val="tx2">
                    <a:lumMod val="65000"/>
                    <a:lumOff val="35000"/>
                  </a:schemeClr>
                </a:solidFill>
                <a:latin typeface="Arial" panose="020B0604020202020204" pitchFamily="34" charset="0"/>
                <a:cs typeface="Arial" panose="020B0604020202020204" pitchFamily="34" charset="0"/>
              </a:rPr>
              <a:t>PetPoint</a:t>
            </a:r>
            <a:r>
              <a:rPr lang="en-US" sz="2800" dirty="0">
                <a:solidFill>
                  <a:schemeClr val="tx2">
                    <a:lumMod val="65000"/>
                    <a:lumOff val="35000"/>
                  </a:schemeClr>
                </a:solidFill>
                <a:latin typeface="Arial" panose="020B0604020202020204" pitchFamily="34" charset="0"/>
                <a:cs typeface="Arial" panose="020B0604020202020204" pitchFamily="34" charset="0"/>
              </a:rPr>
              <a:t>, Shelter Buddy or other shelter software</a:t>
            </a:r>
          </a:p>
          <a:p>
            <a:pPr>
              <a:spcAft>
                <a:spcPts val="800"/>
              </a:spcAft>
              <a:buClr>
                <a:srgbClr val="F5A01A"/>
              </a:buClr>
              <a:buFont typeface="Arial" charset="0"/>
              <a:buChar char="♦"/>
              <a:defRPr/>
            </a:pPr>
            <a:r>
              <a:rPr lang="en-US" sz="2800" dirty="0">
                <a:solidFill>
                  <a:schemeClr val="tx2">
                    <a:lumMod val="65000"/>
                    <a:lumOff val="35000"/>
                  </a:schemeClr>
                </a:solidFill>
                <a:latin typeface="Arial" panose="020B0604020202020204" pitchFamily="34" charset="0"/>
                <a:cs typeface="Arial" panose="020B0604020202020204" pitchFamily="34" charset="0"/>
              </a:rPr>
              <a:t>Excel</a:t>
            </a:r>
          </a:p>
          <a:p>
            <a:pPr>
              <a:spcAft>
                <a:spcPts val="800"/>
              </a:spcAft>
              <a:buClr>
                <a:srgbClr val="F5A01A"/>
              </a:buClr>
              <a:buFont typeface="Arial" charset="0"/>
              <a:buChar char="♦"/>
              <a:defRPr/>
            </a:pPr>
            <a:r>
              <a:rPr lang="en-US" sz="2800" dirty="0">
                <a:solidFill>
                  <a:schemeClr val="tx2">
                    <a:lumMod val="65000"/>
                    <a:lumOff val="35000"/>
                  </a:schemeClr>
                </a:solidFill>
                <a:latin typeface="Arial" panose="020B0604020202020204" pitchFamily="34" charset="0"/>
                <a:cs typeface="Arial" panose="020B0604020202020204" pitchFamily="34" charset="0"/>
              </a:rPr>
              <a:t>Customized databases</a:t>
            </a:r>
          </a:p>
          <a:p>
            <a:pPr>
              <a:spcAft>
                <a:spcPts val="800"/>
              </a:spcAft>
              <a:buClr>
                <a:srgbClr val="F5A01A"/>
              </a:buClr>
              <a:buFont typeface="Arial" charset="0"/>
              <a:buChar char="♦"/>
              <a:defRPr/>
            </a:pPr>
            <a:endParaRPr lang="en-US" sz="2800" dirty="0">
              <a:solidFill>
                <a:schemeClr val="tx2">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68119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40" y="344850"/>
            <a:ext cx="9079321" cy="646331"/>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rPr>
              <a:t>Database: Playgroup Info</a:t>
            </a:r>
          </a:p>
        </p:txBody>
      </p:sp>
      <p:sp>
        <p:nvSpPr>
          <p:cNvPr id="8"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pic>
        <p:nvPicPr>
          <p:cNvPr id="9" name="Picture 8">
            <a:extLst>
              <a:ext uri="{FF2B5EF4-FFF2-40B4-BE49-F238E27FC236}">
                <a16:creationId xmlns:a16="http://schemas.microsoft.com/office/drawing/2014/main" id="{A6D9EA0E-6C26-49D5-BB9D-86B7FFDA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pic>
        <p:nvPicPr>
          <p:cNvPr id="5" name="Picture 4"/>
          <p:cNvPicPr>
            <a:picLocks noChangeAspect="1"/>
          </p:cNvPicPr>
          <p:nvPr/>
        </p:nvPicPr>
        <p:blipFill>
          <a:blip r:embed="rId4"/>
          <a:stretch>
            <a:fillRect/>
          </a:stretch>
        </p:blipFill>
        <p:spPr>
          <a:xfrm>
            <a:off x="629816" y="1196752"/>
            <a:ext cx="7884368" cy="4832855"/>
          </a:xfrm>
          <a:prstGeom prst="rect">
            <a:avLst/>
          </a:prstGeom>
          <a:ln w="38100">
            <a:solidFill>
              <a:srgbClr val="F5A01A"/>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87174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40" y="344850"/>
            <a:ext cx="9079321" cy="646331"/>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rPr>
              <a:t>Database: BRC CET Log</a:t>
            </a:r>
          </a:p>
        </p:txBody>
      </p:sp>
      <p:sp>
        <p:nvSpPr>
          <p:cNvPr id="8"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pic>
        <p:nvPicPr>
          <p:cNvPr id="9" name="Picture 8">
            <a:extLst>
              <a:ext uri="{FF2B5EF4-FFF2-40B4-BE49-F238E27FC236}">
                <a16:creationId xmlns:a16="http://schemas.microsoft.com/office/drawing/2014/main" id="{A6D9EA0E-6C26-49D5-BB9D-86B7FFDA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pic>
        <p:nvPicPr>
          <p:cNvPr id="6" name="Picture 5">
            <a:extLst>
              <a:ext uri="{FF2B5EF4-FFF2-40B4-BE49-F238E27FC236}">
                <a16:creationId xmlns:a16="http://schemas.microsoft.com/office/drawing/2014/main" id="{D64BF250-3CF6-4DA2-B1E5-0C1145E63BB4}"/>
              </a:ext>
            </a:extLst>
          </p:cNvPr>
          <p:cNvPicPr>
            <a:picLocks noChangeAspect="1"/>
          </p:cNvPicPr>
          <p:nvPr/>
        </p:nvPicPr>
        <p:blipFill>
          <a:blip r:embed="rId4"/>
          <a:stretch>
            <a:fillRect/>
          </a:stretch>
        </p:blipFill>
        <p:spPr>
          <a:xfrm>
            <a:off x="228600" y="1068614"/>
            <a:ext cx="8686800" cy="2293939"/>
          </a:xfrm>
          <a:prstGeom prst="rect">
            <a:avLst/>
          </a:prstGeom>
          <a:ln w="38100">
            <a:solidFill>
              <a:srgbClr val="F5A01A"/>
            </a:solidFill>
          </a:ln>
          <a:effectLst>
            <a:outerShdw blurRad="50800" dist="38100" dir="2700000" algn="tl" rotWithShape="0">
              <a:prstClr val="black">
                <a:alpha val="40000"/>
              </a:prstClr>
            </a:outerShdw>
          </a:effectLst>
        </p:spPr>
      </p:pic>
      <p:sp>
        <p:nvSpPr>
          <p:cNvPr id="10" name="Content Placeholder 2"/>
          <p:cNvSpPr>
            <a:spLocks noGrp="1"/>
          </p:cNvSpPr>
          <p:nvPr>
            <p:ph idx="1"/>
          </p:nvPr>
        </p:nvSpPr>
        <p:spPr>
          <a:xfrm>
            <a:off x="527559" y="3669312"/>
            <a:ext cx="8088882" cy="3360088"/>
          </a:xfrm>
          <a:effectLst/>
        </p:spPr>
        <p:txBody>
          <a:bodyPr/>
          <a:lstStyle/>
          <a:p>
            <a:pPr>
              <a:spcAft>
                <a:spcPts val="800"/>
              </a:spcAft>
              <a:buClr>
                <a:srgbClr val="F5A01A"/>
              </a:buClr>
              <a:buFont typeface="Arial" charset="0"/>
              <a:buChar char="♦"/>
              <a:defRPr/>
            </a:pPr>
            <a:r>
              <a:rPr lang="en-US" sz="2800" dirty="0">
                <a:solidFill>
                  <a:schemeClr val="tx2">
                    <a:lumMod val="65000"/>
                    <a:lumOff val="35000"/>
                  </a:schemeClr>
                </a:solidFill>
                <a:latin typeface="Arial" panose="020B0604020202020204" pitchFamily="34" charset="0"/>
                <a:cs typeface="Arial" panose="020B0604020202020204" pitchFamily="34" charset="0"/>
              </a:rPr>
              <a:t>Observations re: health (eating, drinking, signs of potential illness or injury)</a:t>
            </a:r>
          </a:p>
          <a:p>
            <a:pPr>
              <a:spcAft>
                <a:spcPts val="800"/>
              </a:spcAft>
              <a:buClr>
                <a:srgbClr val="F5A01A"/>
              </a:buClr>
              <a:buFont typeface="Arial" charset="0"/>
              <a:buChar char="♦"/>
              <a:defRPr/>
            </a:pPr>
            <a:r>
              <a:rPr lang="en-US" sz="2800" dirty="0">
                <a:solidFill>
                  <a:schemeClr val="tx2">
                    <a:lumMod val="65000"/>
                    <a:lumOff val="35000"/>
                  </a:schemeClr>
                </a:solidFill>
                <a:latin typeface="Arial" panose="020B0604020202020204" pitchFamily="34" charset="0"/>
                <a:cs typeface="Arial" panose="020B0604020202020204" pitchFamily="34" charset="0"/>
              </a:rPr>
              <a:t>Observations re: behavior </a:t>
            </a:r>
          </a:p>
          <a:p>
            <a:pPr lvl="1">
              <a:spcAft>
                <a:spcPts val="800"/>
              </a:spcAft>
              <a:buClr>
                <a:srgbClr val="F5A01A"/>
              </a:buClr>
              <a:buFont typeface="Arial" panose="020B0604020202020204" pitchFamily="34" charset="0"/>
              <a:buChar char="•"/>
              <a:defRPr/>
            </a:pPr>
            <a:r>
              <a:rPr lang="en-US" sz="2400" b="0" dirty="0">
                <a:solidFill>
                  <a:schemeClr val="tx2">
                    <a:lumMod val="65000"/>
                    <a:lumOff val="35000"/>
                  </a:schemeClr>
                </a:solidFill>
                <a:latin typeface="Arial" panose="020B0604020202020204" pitchFamily="34" charset="0"/>
                <a:cs typeface="Arial" panose="020B0604020202020204" pitchFamily="34" charset="0"/>
              </a:rPr>
              <a:t>Fearfulness, using a 5-point scale</a:t>
            </a:r>
          </a:p>
          <a:p>
            <a:pPr lvl="1">
              <a:spcAft>
                <a:spcPts val="800"/>
              </a:spcAft>
              <a:buClr>
                <a:srgbClr val="F5A01A"/>
              </a:buClr>
              <a:buFont typeface="Arial" panose="020B0604020202020204" pitchFamily="34" charset="0"/>
              <a:buChar char="•"/>
              <a:defRPr/>
            </a:pPr>
            <a:r>
              <a:rPr lang="en-US" sz="2400" b="0" dirty="0">
                <a:solidFill>
                  <a:schemeClr val="tx2">
                    <a:lumMod val="65000"/>
                    <a:lumOff val="35000"/>
                  </a:schemeClr>
                </a:solidFill>
                <a:latin typeface="Arial" panose="020B0604020202020204" pitchFamily="34" charset="0"/>
                <a:cs typeface="Arial" panose="020B0604020202020204" pitchFamily="34" charset="0"/>
              </a:rPr>
              <a:t>Use of enrichment items</a:t>
            </a:r>
          </a:p>
          <a:p>
            <a:pPr>
              <a:spcAft>
                <a:spcPts val="800"/>
              </a:spcAft>
              <a:buClr>
                <a:srgbClr val="F5A01A"/>
              </a:buClr>
              <a:buFont typeface="Arial" charset="0"/>
              <a:buChar char="♦"/>
              <a:defRPr/>
            </a:pPr>
            <a:endParaRPr lang="en-US" sz="2800" dirty="0">
              <a:solidFill>
                <a:schemeClr val="tx2">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5141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40" y="344850"/>
            <a:ext cx="9079321" cy="646331"/>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rPr>
              <a:t>Database: BRC CET Log</a:t>
            </a:r>
          </a:p>
        </p:txBody>
      </p:sp>
      <p:sp>
        <p:nvSpPr>
          <p:cNvPr id="8"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pic>
        <p:nvPicPr>
          <p:cNvPr id="9" name="Picture 8">
            <a:extLst>
              <a:ext uri="{FF2B5EF4-FFF2-40B4-BE49-F238E27FC236}">
                <a16:creationId xmlns:a16="http://schemas.microsoft.com/office/drawing/2014/main" id="{A6D9EA0E-6C26-49D5-BB9D-86B7FFDA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pic>
        <p:nvPicPr>
          <p:cNvPr id="6" name="Picture 5">
            <a:extLst>
              <a:ext uri="{FF2B5EF4-FFF2-40B4-BE49-F238E27FC236}">
                <a16:creationId xmlns:a16="http://schemas.microsoft.com/office/drawing/2014/main" id="{D64BF250-3CF6-4DA2-B1E5-0C1145E63BB4}"/>
              </a:ext>
            </a:extLst>
          </p:cNvPr>
          <p:cNvPicPr>
            <a:picLocks noChangeAspect="1"/>
          </p:cNvPicPr>
          <p:nvPr/>
        </p:nvPicPr>
        <p:blipFill>
          <a:blip r:embed="rId4"/>
          <a:stretch>
            <a:fillRect/>
          </a:stretch>
        </p:blipFill>
        <p:spPr>
          <a:xfrm>
            <a:off x="228600" y="1068614"/>
            <a:ext cx="8686800" cy="2293939"/>
          </a:xfrm>
          <a:prstGeom prst="rect">
            <a:avLst/>
          </a:prstGeom>
          <a:ln w="38100">
            <a:solidFill>
              <a:srgbClr val="F5A01A"/>
            </a:solidFill>
          </a:ln>
          <a:effectLst>
            <a:outerShdw blurRad="50800" dist="38100" dir="2700000" algn="tl" rotWithShape="0">
              <a:prstClr val="black">
                <a:alpha val="40000"/>
              </a:prstClr>
            </a:outerShdw>
          </a:effectLst>
        </p:spPr>
      </p:pic>
      <p:sp>
        <p:nvSpPr>
          <p:cNvPr id="10" name="Content Placeholder 2"/>
          <p:cNvSpPr>
            <a:spLocks noGrp="1"/>
          </p:cNvSpPr>
          <p:nvPr>
            <p:ph idx="1"/>
          </p:nvPr>
        </p:nvSpPr>
        <p:spPr>
          <a:xfrm>
            <a:off x="527559" y="3669312"/>
            <a:ext cx="8088882" cy="3360088"/>
          </a:xfrm>
          <a:effectLst/>
        </p:spPr>
        <p:txBody>
          <a:bodyPr/>
          <a:lstStyle/>
          <a:p>
            <a:pPr>
              <a:spcAft>
                <a:spcPts val="800"/>
              </a:spcAft>
              <a:buClr>
                <a:srgbClr val="F5A01A"/>
              </a:buClr>
              <a:buFont typeface="Arial" charset="0"/>
              <a:buChar char="♦"/>
              <a:defRPr/>
            </a:pPr>
            <a:r>
              <a:rPr lang="en-US" sz="2800" dirty="0">
                <a:solidFill>
                  <a:schemeClr val="tx2">
                    <a:lumMod val="65000"/>
                    <a:lumOff val="35000"/>
                  </a:schemeClr>
                </a:solidFill>
                <a:latin typeface="Arial" panose="020B0604020202020204" pitchFamily="34" charset="0"/>
                <a:cs typeface="Arial" panose="020B0604020202020204" pitchFamily="34" charset="0"/>
              </a:rPr>
              <a:t>Observations re: health (eating, drinking, signs of potential illness or injury)</a:t>
            </a:r>
          </a:p>
          <a:p>
            <a:pPr>
              <a:spcAft>
                <a:spcPts val="800"/>
              </a:spcAft>
              <a:buClr>
                <a:srgbClr val="F5A01A"/>
              </a:buClr>
              <a:buFont typeface="Arial" charset="0"/>
              <a:buChar char="♦"/>
              <a:defRPr/>
            </a:pPr>
            <a:r>
              <a:rPr lang="en-US" sz="2800" dirty="0">
                <a:solidFill>
                  <a:schemeClr val="tx2">
                    <a:lumMod val="65000"/>
                    <a:lumOff val="35000"/>
                  </a:schemeClr>
                </a:solidFill>
                <a:latin typeface="Arial" panose="020B0604020202020204" pitchFamily="34" charset="0"/>
                <a:cs typeface="Arial" panose="020B0604020202020204" pitchFamily="34" charset="0"/>
              </a:rPr>
              <a:t>Observations re: behavior </a:t>
            </a:r>
          </a:p>
          <a:p>
            <a:pPr lvl="1">
              <a:spcAft>
                <a:spcPts val="800"/>
              </a:spcAft>
              <a:buClr>
                <a:srgbClr val="F5A01A"/>
              </a:buClr>
              <a:buFont typeface="Arial" panose="020B0604020202020204" pitchFamily="34" charset="0"/>
              <a:buChar char="•"/>
              <a:defRPr/>
            </a:pPr>
            <a:r>
              <a:rPr lang="en-US" sz="2400" b="0" dirty="0">
                <a:solidFill>
                  <a:schemeClr val="tx2">
                    <a:lumMod val="65000"/>
                    <a:lumOff val="35000"/>
                  </a:schemeClr>
                </a:solidFill>
                <a:latin typeface="Arial" panose="020B0604020202020204" pitchFamily="34" charset="0"/>
                <a:cs typeface="Arial" panose="020B0604020202020204" pitchFamily="34" charset="0"/>
              </a:rPr>
              <a:t>Fearfulness, using a 5-point scale</a:t>
            </a:r>
          </a:p>
          <a:p>
            <a:pPr lvl="1">
              <a:spcAft>
                <a:spcPts val="800"/>
              </a:spcAft>
              <a:buClr>
                <a:srgbClr val="F5A01A"/>
              </a:buClr>
              <a:buFont typeface="Arial" panose="020B0604020202020204" pitchFamily="34" charset="0"/>
              <a:buChar char="•"/>
              <a:defRPr/>
            </a:pPr>
            <a:r>
              <a:rPr lang="en-US" sz="2400" b="0" dirty="0">
                <a:solidFill>
                  <a:schemeClr val="tx2">
                    <a:lumMod val="65000"/>
                    <a:lumOff val="35000"/>
                  </a:schemeClr>
                </a:solidFill>
                <a:latin typeface="Arial" panose="020B0604020202020204" pitchFamily="34" charset="0"/>
                <a:cs typeface="Arial" panose="020B0604020202020204" pitchFamily="34" charset="0"/>
              </a:rPr>
              <a:t>Use of enrichment items</a:t>
            </a:r>
          </a:p>
          <a:p>
            <a:pPr>
              <a:spcAft>
                <a:spcPts val="800"/>
              </a:spcAft>
              <a:buClr>
                <a:srgbClr val="F5A01A"/>
              </a:buClr>
              <a:buFont typeface="Arial" charset="0"/>
              <a:buChar char="♦"/>
              <a:defRPr/>
            </a:pPr>
            <a:endParaRPr lang="en-US" sz="2800" dirty="0">
              <a:solidFill>
                <a:schemeClr val="tx2">
                  <a:lumMod val="65000"/>
                  <a:lumOff val="35000"/>
                </a:schemeClr>
              </a:solidFill>
              <a:latin typeface="Arial" panose="020B0604020202020204" pitchFamily="34" charset="0"/>
              <a:cs typeface="Arial" panose="020B0604020202020204" pitchFamily="34" charset="0"/>
            </a:endParaRPr>
          </a:p>
        </p:txBody>
      </p:sp>
      <p:sp>
        <p:nvSpPr>
          <p:cNvPr id="2" name="Oval 1"/>
          <p:cNvSpPr/>
          <p:nvPr/>
        </p:nvSpPr>
        <p:spPr bwMode="auto">
          <a:xfrm>
            <a:off x="6228184" y="1279479"/>
            <a:ext cx="1080120" cy="936104"/>
          </a:xfrm>
          <a:prstGeom prst="ellipse">
            <a:avLst/>
          </a:prstGeom>
          <a:noFill/>
          <a:ln w="762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2501520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B6F1F2-1D4E-4D7B-A964-D6F529390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7" name="Footer Placeholder 3">
            <a:extLst>
              <a:ext uri="{FF2B5EF4-FFF2-40B4-BE49-F238E27FC236}">
                <a16:creationId xmlns:a16="http://schemas.microsoft.com/office/drawing/2014/main" id="{6AF9E2B2-3780-43A6-8641-F9DBDA023620}"/>
              </a:ext>
            </a:extLst>
          </p:cNvPr>
          <p:cNvSpPr>
            <a:spLocks noGrp="1"/>
          </p:cNvSpPr>
          <p:nvPr>
            <p:ph type="ftr" sz="quarter" idx="10"/>
          </p:nvPr>
        </p:nvSpPr>
        <p:spPr>
          <a:xfrm>
            <a:off x="-34117" y="6265118"/>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
        <p:nvSpPr>
          <p:cNvPr id="8" name="TextBox 7"/>
          <p:cNvSpPr txBox="1"/>
          <p:nvPr/>
        </p:nvSpPr>
        <p:spPr>
          <a:xfrm>
            <a:off x="742950" y="344850"/>
            <a:ext cx="7658100" cy="707886"/>
          </a:xfrm>
          <a:prstGeom prst="rect">
            <a:avLst/>
          </a:prstGeom>
          <a:noFill/>
        </p:spPr>
        <p:txBody>
          <a:bodyPr wrap="square" rtlCol="0">
            <a:spAutoFit/>
          </a:bodyPr>
          <a:lstStyle/>
          <a:p>
            <a:pPr algn="ctr"/>
            <a:r>
              <a:rPr lang="en-US" sz="4000" b="1" dirty="0">
                <a:solidFill>
                  <a:srgbClr val="F5A01A"/>
                </a:solidFill>
                <a:latin typeface="Arial Black" pitchFamily="34" charset="0"/>
                <a:cs typeface="Arial" pitchFamily="34" charset="0"/>
              </a:rPr>
              <a:t>Make It Fast &amp; Easy</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9838" r="18500"/>
          <a:stretch/>
        </p:blipFill>
        <p:spPr>
          <a:xfrm>
            <a:off x="1907704" y="1215327"/>
            <a:ext cx="5328592" cy="4933683"/>
          </a:xfrm>
          <a:prstGeom prst="rect">
            <a:avLst/>
          </a:prstGeom>
          <a:ln w="38100">
            <a:solidFill>
              <a:srgbClr val="F5A01A"/>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084170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B6F1F2-1D4E-4D7B-A964-D6F529390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7" name="Footer Placeholder 3">
            <a:extLst>
              <a:ext uri="{FF2B5EF4-FFF2-40B4-BE49-F238E27FC236}">
                <a16:creationId xmlns:a16="http://schemas.microsoft.com/office/drawing/2014/main" id="{6AF9E2B2-3780-43A6-8641-F9DBDA023620}"/>
              </a:ext>
            </a:extLst>
          </p:cNvPr>
          <p:cNvSpPr>
            <a:spLocks noGrp="1"/>
          </p:cNvSpPr>
          <p:nvPr>
            <p:ph type="ftr" sz="quarter" idx="10"/>
          </p:nvPr>
        </p:nvSpPr>
        <p:spPr>
          <a:xfrm>
            <a:off x="-34117" y="6265118"/>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grpSp>
        <p:nvGrpSpPr>
          <p:cNvPr id="4" name="Group 3"/>
          <p:cNvGrpSpPr/>
          <p:nvPr/>
        </p:nvGrpSpPr>
        <p:grpSpPr>
          <a:xfrm>
            <a:off x="893279" y="1916832"/>
            <a:ext cx="7357442" cy="3816424"/>
            <a:chOff x="1043608" y="1367219"/>
            <a:chExt cx="7357442" cy="3861137"/>
          </a:xfrm>
        </p:grpSpPr>
        <p:graphicFrame>
          <p:nvGraphicFramePr>
            <p:cNvPr id="2" name="Object 1"/>
            <p:cNvGraphicFramePr>
              <a:graphicFrameLocks noChangeAspect="1"/>
            </p:cNvGraphicFramePr>
            <p:nvPr>
              <p:extLst>
                <p:ext uri="{D42A27DB-BD31-4B8C-83A1-F6EECF244321}">
                  <p14:modId xmlns:p14="http://schemas.microsoft.com/office/powerpoint/2010/main" val="3889999861"/>
                </p:ext>
              </p:extLst>
            </p:nvPr>
          </p:nvGraphicFramePr>
          <p:xfrm>
            <a:off x="1629879" y="1905000"/>
            <a:ext cx="6184900" cy="3048000"/>
          </p:xfrm>
          <a:graphic>
            <a:graphicData uri="http://schemas.openxmlformats.org/presentationml/2006/ole">
              <mc:AlternateContent xmlns:mc="http://schemas.openxmlformats.org/markup-compatibility/2006">
                <mc:Choice xmlns:v="urn:schemas-microsoft-com:vml" Requires="v">
                  <p:oleObj spid="_x0000_s5136" name="Document" r:id="rId5" imgW="6185121" imgH="3069855" progId="Word.Document.12">
                    <p:embed/>
                  </p:oleObj>
                </mc:Choice>
                <mc:Fallback>
                  <p:oleObj name="Document" r:id="rId5" imgW="6185121" imgH="3069855" progId="Word.Document.12">
                    <p:embed/>
                    <p:pic>
                      <p:nvPicPr>
                        <p:cNvPr id="0" name=""/>
                        <p:cNvPicPr/>
                        <p:nvPr/>
                      </p:nvPicPr>
                      <p:blipFill>
                        <a:blip r:embed="rId6"/>
                        <a:stretch>
                          <a:fillRect/>
                        </a:stretch>
                      </p:blipFill>
                      <p:spPr>
                        <a:xfrm>
                          <a:off x="1629879" y="1905000"/>
                          <a:ext cx="6184900" cy="3048000"/>
                        </a:xfrm>
                        <a:prstGeom prst="rect">
                          <a:avLst/>
                        </a:prstGeom>
                        <a:ln w="12700">
                          <a:noFill/>
                        </a:ln>
                      </p:spPr>
                    </p:pic>
                  </p:oleObj>
                </mc:Fallback>
              </mc:AlternateContent>
            </a:graphicData>
          </a:graphic>
        </p:graphicFrame>
        <p:sp>
          <p:nvSpPr>
            <p:cNvPr id="3" name="Rectangle 2"/>
            <p:cNvSpPr/>
            <p:nvPr/>
          </p:nvSpPr>
          <p:spPr bwMode="auto">
            <a:xfrm>
              <a:off x="1043608" y="1367219"/>
              <a:ext cx="7357442" cy="386113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grpSp>
      <p:sp>
        <p:nvSpPr>
          <p:cNvPr id="11" name="TextBox 10"/>
          <p:cNvSpPr txBox="1"/>
          <p:nvPr/>
        </p:nvSpPr>
        <p:spPr>
          <a:xfrm>
            <a:off x="32340" y="344850"/>
            <a:ext cx="9079321" cy="1200329"/>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rPr>
              <a:t>Standardize &amp; Use </a:t>
            </a:r>
            <a:br>
              <a:rPr lang="en-US" sz="3600" b="1" dirty="0">
                <a:solidFill>
                  <a:srgbClr val="F5A01A"/>
                </a:solidFill>
                <a:latin typeface="Arial Black" pitchFamily="34" charset="0"/>
                <a:cs typeface="Arial" pitchFamily="34" charset="0"/>
              </a:rPr>
            </a:br>
            <a:r>
              <a:rPr lang="en-US" sz="3600" b="1" dirty="0">
                <a:solidFill>
                  <a:srgbClr val="F5A01A"/>
                </a:solidFill>
                <a:latin typeface="Arial Black" pitchFamily="34" charset="0"/>
                <a:cs typeface="Arial" pitchFamily="34" charset="0"/>
              </a:rPr>
              <a:t>Objective Language</a:t>
            </a:r>
          </a:p>
        </p:txBody>
      </p:sp>
    </p:spTree>
    <p:extLst>
      <p:ext uri="{BB962C8B-B14F-4D97-AF65-F5344CB8AC3E}">
        <p14:creationId xmlns:p14="http://schemas.microsoft.com/office/powerpoint/2010/main" val="30173471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B6F1F2-1D4E-4D7B-A964-D6F529390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7" name="Footer Placeholder 3">
            <a:extLst>
              <a:ext uri="{FF2B5EF4-FFF2-40B4-BE49-F238E27FC236}">
                <a16:creationId xmlns:a16="http://schemas.microsoft.com/office/drawing/2014/main" id="{6AF9E2B2-3780-43A6-8641-F9DBDA023620}"/>
              </a:ext>
            </a:extLst>
          </p:cNvPr>
          <p:cNvSpPr>
            <a:spLocks noGrp="1"/>
          </p:cNvSpPr>
          <p:nvPr>
            <p:ph type="ftr" sz="quarter" idx="10"/>
          </p:nvPr>
        </p:nvSpPr>
        <p:spPr>
          <a:xfrm>
            <a:off x="-34117" y="6265118"/>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grpSp>
        <p:nvGrpSpPr>
          <p:cNvPr id="3" name="Group 2"/>
          <p:cNvGrpSpPr/>
          <p:nvPr/>
        </p:nvGrpSpPr>
        <p:grpSpPr>
          <a:xfrm>
            <a:off x="971600" y="1872119"/>
            <a:ext cx="7128792" cy="4005153"/>
            <a:chOff x="971600" y="1440071"/>
            <a:chExt cx="7128792" cy="4161363"/>
          </a:xfrm>
        </p:grpSpPr>
        <p:graphicFrame>
          <p:nvGraphicFramePr>
            <p:cNvPr id="11" name="Object 10"/>
            <p:cNvGraphicFramePr>
              <a:graphicFrameLocks noChangeAspect="1"/>
            </p:cNvGraphicFramePr>
            <p:nvPr>
              <p:extLst>
                <p:ext uri="{D42A27DB-BD31-4B8C-83A1-F6EECF244321}">
                  <p14:modId xmlns:p14="http://schemas.microsoft.com/office/powerpoint/2010/main" val="862961728"/>
                </p:ext>
              </p:extLst>
            </p:nvPr>
          </p:nvGraphicFramePr>
          <p:xfrm>
            <a:off x="1541971" y="1622077"/>
            <a:ext cx="5988050" cy="3967163"/>
          </p:xfrm>
          <a:graphic>
            <a:graphicData uri="http://schemas.openxmlformats.org/presentationml/2006/ole">
              <mc:AlternateContent xmlns:mc="http://schemas.openxmlformats.org/markup-compatibility/2006">
                <mc:Choice xmlns:v="urn:schemas-microsoft-com:vml" Requires="v">
                  <p:oleObj spid="_x0000_s6160" name="Document" r:id="rId5" imgW="5956042" imgH="3980914" progId="Word.Document.12">
                    <p:embed/>
                  </p:oleObj>
                </mc:Choice>
                <mc:Fallback>
                  <p:oleObj name="Document" r:id="rId5" imgW="5956042" imgH="3980914" progId="Word.Document.12">
                    <p:embed/>
                    <p:pic>
                      <p:nvPicPr>
                        <p:cNvPr id="0" name=""/>
                        <p:cNvPicPr/>
                        <p:nvPr/>
                      </p:nvPicPr>
                      <p:blipFill>
                        <a:blip r:embed="rId6"/>
                        <a:stretch>
                          <a:fillRect/>
                        </a:stretch>
                      </p:blipFill>
                      <p:spPr>
                        <a:xfrm>
                          <a:off x="1541971" y="1622077"/>
                          <a:ext cx="5988050" cy="3967163"/>
                        </a:xfrm>
                        <a:prstGeom prst="rect">
                          <a:avLst/>
                        </a:prstGeom>
                        <a:ln w="12700">
                          <a:noFill/>
                        </a:ln>
                      </p:spPr>
                    </p:pic>
                  </p:oleObj>
                </mc:Fallback>
              </mc:AlternateContent>
            </a:graphicData>
          </a:graphic>
        </p:graphicFrame>
        <p:sp>
          <p:nvSpPr>
            <p:cNvPr id="2" name="Rectangle 1"/>
            <p:cNvSpPr/>
            <p:nvPr/>
          </p:nvSpPr>
          <p:spPr bwMode="auto">
            <a:xfrm>
              <a:off x="971600" y="1440071"/>
              <a:ext cx="7128792" cy="416136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gr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3688" y="4565825"/>
            <a:ext cx="360040" cy="375200"/>
          </a:xfrm>
          <a:prstGeom prst="rect">
            <a:avLst/>
          </a:prstGeom>
        </p:spPr>
      </p:pic>
      <p:sp>
        <p:nvSpPr>
          <p:cNvPr id="13" name="Oval 12"/>
          <p:cNvSpPr/>
          <p:nvPr/>
        </p:nvSpPr>
        <p:spPr bwMode="auto">
          <a:xfrm>
            <a:off x="1541971" y="5104495"/>
            <a:ext cx="1512168" cy="383969"/>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
        <p:nvSpPr>
          <p:cNvPr id="14" name="Oval 13"/>
          <p:cNvSpPr/>
          <p:nvPr/>
        </p:nvSpPr>
        <p:spPr bwMode="auto">
          <a:xfrm>
            <a:off x="4572000" y="4637729"/>
            <a:ext cx="1512168" cy="383969"/>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
        <p:nvSpPr>
          <p:cNvPr id="15" name="Oval 14"/>
          <p:cNvSpPr/>
          <p:nvPr/>
        </p:nvSpPr>
        <p:spPr bwMode="auto">
          <a:xfrm>
            <a:off x="2771800" y="4887331"/>
            <a:ext cx="1512168" cy="383969"/>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
        <p:nvSpPr>
          <p:cNvPr id="17" name="TextBox 16"/>
          <p:cNvSpPr txBox="1"/>
          <p:nvPr/>
        </p:nvSpPr>
        <p:spPr>
          <a:xfrm>
            <a:off x="32340" y="344850"/>
            <a:ext cx="9079321" cy="1200329"/>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rPr>
              <a:t>Standardize &amp; Use </a:t>
            </a:r>
            <a:br>
              <a:rPr lang="en-US" sz="3600" b="1" dirty="0">
                <a:solidFill>
                  <a:srgbClr val="F5A01A"/>
                </a:solidFill>
                <a:latin typeface="Arial Black" pitchFamily="34" charset="0"/>
                <a:cs typeface="Arial" pitchFamily="34" charset="0"/>
              </a:rPr>
            </a:br>
            <a:r>
              <a:rPr lang="en-US" sz="3600" b="1" dirty="0">
                <a:solidFill>
                  <a:srgbClr val="F5A01A"/>
                </a:solidFill>
                <a:latin typeface="Arial Black" pitchFamily="34" charset="0"/>
                <a:cs typeface="Arial" pitchFamily="34" charset="0"/>
              </a:rPr>
              <a:t>Objective Language</a:t>
            </a:r>
          </a:p>
        </p:txBody>
      </p:sp>
    </p:spTree>
    <p:extLst>
      <p:ext uri="{BB962C8B-B14F-4D97-AF65-F5344CB8AC3E}">
        <p14:creationId xmlns:p14="http://schemas.microsoft.com/office/powerpoint/2010/main" val="1838187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D9EA0E-6C26-49D5-BB9D-86B7FFDA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9"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
        <p:nvSpPr>
          <p:cNvPr id="5" name="TextBox 4"/>
          <p:cNvSpPr txBox="1"/>
          <p:nvPr/>
        </p:nvSpPr>
        <p:spPr>
          <a:xfrm>
            <a:off x="1096047" y="260648"/>
            <a:ext cx="6951907" cy="1015663"/>
          </a:xfrm>
          <a:prstGeom prst="rect">
            <a:avLst/>
          </a:prstGeom>
          <a:noFill/>
        </p:spPr>
        <p:txBody>
          <a:bodyPr wrap="square" rtlCol="0">
            <a:spAutoFit/>
          </a:bodyPr>
          <a:lstStyle/>
          <a:p>
            <a:pPr algn="ctr"/>
            <a:r>
              <a:rPr lang="en-US" sz="6000" b="1" cap="small" dirty="0">
                <a:solidFill>
                  <a:srgbClr val="8CC63F"/>
                </a:solidFill>
                <a:latin typeface="Arial Black" pitchFamily="34" charset="0"/>
                <a:cs typeface="Arial" pitchFamily="34" charset="0"/>
              </a:rPr>
              <a:t>Using the Info</a:t>
            </a:r>
          </a:p>
        </p:txBody>
      </p:sp>
      <p:pic>
        <p:nvPicPr>
          <p:cNvPr id="6" name="Picture 6" descr="Image result for dog what's next">
            <a:extLst>
              <a:ext uri="{FF2B5EF4-FFF2-40B4-BE49-F238E27FC236}">
                <a16:creationId xmlns:a16="http://schemas.microsoft.com/office/drawing/2014/main" id="{8EAD478D-1A52-483E-A26F-8E00A154F9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371" y="1469167"/>
            <a:ext cx="7341258" cy="4649579"/>
          </a:xfrm>
          <a:prstGeom prst="rect">
            <a:avLst/>
          </a:prstGeom>
          <a:noFill/>
          <a:ln w="38100">
            <a:solidFill>
              <a:srgbClr val="F5A01A"/>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9033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B6F1F2-1D4E-4D7B-A964-D6F529390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7" name="Footer Placeholder 3">
            <a:extLst>
              <a:ext uri="{FF2B5EF4-FFF2-40B4-BE49-F238E27FC236}">
                <a16:creationId xmlns:a16="http://schemas.microsoft.com/office/drawing/2014/main" id="{6AF9E2B2-3780-43A6-8641-F9DBDA023620}"/>
              </a:ext>
            </a:extLst>
          </p:cNvPr>
          <p:cNvSpPr>
            <a:spLocks noGrp="1"/>
          </p:cNvSpPr>
          <p:nvPr>
            <p:ph type="ftr" sz="quarter" idx="10"/>
          </p:nvPr>
        </p:nvSpPr>
        <p:spPr>
          <a:xfrm>
            <a:off x="-34117" y="6265118"/>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
        <p:nvSpPr>
          <p:cNvPr id="8" name="TextBox 7"/>
          <p:cNvSpPr txBox="1"/>
          <p:nvPr/>
        </p:nvSpPr>
        <p:spPr>
          <a:xfrm>
            <a:off x="742950" y="344850"/>
            <a:ext cx="7658100" cy="707886"/>
          </a:xfrm>
          <a:prstGeom prst="rect">
            <a:avLst/>
          </a:prstGeom>
          <a:noFill/>
        </p:spPr>
        <p:txBody>
          <a:bodyPr wrap="square" rtlCol="0">
            <a:spAutoFit/>
          </a:bodyPr>
          <a:lstStyle/>
          <a:p>
            <a:pPr algn="ctr"/>
            <a:r>
              <a:rPr lang="en-US" sz="4000" b="1" dirty="0">
                <a:solidFill>
                  <a:srgbClr val="F5A01A"/>
                </a:solidFill>
                <a:latin typeface="Arial Black" pitchFamily="34" charset="0"/>
                <a:cs typeface="Arial" pitchFamily="34" charset="0"/>
              </a:rPr>
              <a:t>Streamline Your Process</a:t>
            </a:r>
          </a:p>
        </p:txBody>
      </p:sp>
      <p:grpSp>
        <p:nvGrpSpPr>
          <p:cNvPr id="6" name="Group 5"/>
          <p:cNvGrpSpPr/>
          <p:nvPr/>
        </p:nvGrpSpPr>
        <p:grpSpPr>
          <a:xfrm>
            <a:off x="631751" y="1844824"/>
            <a:ext cx="7880498" cy="3528392"/>
            <a:chOff x="795958" y="1844824"/>
            <a:chExt cx="7880498" cy="3528392"/>
          </a:xfrm>
        </p:grpSpPr>
        <p:grpSp>
          <p:nvGrpSpPr>
            <p:cNvPr id="4" name="Group 3"/>
            <p:cNvGrpSpPr/>
            <p:nvPr/>
          </p:nvGrpSpPr>
          <p:grpSpPr>
            <a:xfrm>
              <a:off x="1802954" y="1844824"/>
              <a:ext cx="6873502" cy="3492986"/>
              <a:chOff x="1442914" y="1556792"/>
              <a:chExt cx="6873502" cy="3492986"/>
            </a:xfrm>
          </p:grpSpPr>
          <p:sp>
            <p:nvSpPr>
              <p:cNvPr id="3" name="TextBox 2"/>
              <p:cNvSpPr txBox="1"/>
              <p:nvPr/>
            </p:nvSpPr>
            <p:spPr>
              <a:xfrm>
                <a:off x="1442914" y="1556792"/>
                <a:ext cx="6840760" cy="936104"/>
              </a:xfrm>
              <a:prstGeom prst="rect">
                <a:avLst/>
              </a:prstGeom>
              <a:solidFill>
                <a:srgbClr val="C00000"/>
              </a:solidFill>
            </p:spPr>
            <p:txBody>
              <a:bodyPr wrap="square" rtlCol="0" anchor="ctr">
                <a:noAutofit/>
              </a:bodyPr>
              <a:lstStyle/>
              <a:p>
                <a:pPr algn="ctr"/>
                <a:r>
                  <a:rPr lang="en-US" b="1" dirty="0"/>
                  <a:t>Collect &amp; Compile</a:t>
                </a:r>
              </a:p>
            </p:txBody>
          </p:sp>
          <p:sp>
            <p:nvSpPr>
              <p:cNvPr id="11" name="TextBox 10"/>
              <p:cNvSpPr txBox="1"/>
              <p:nvPr/>
            </p:nvSpPr>
            <p:spPr>
              <a:xfrm>
                <a:off x="1453952" y="2835233"/>
                <a:ext cx="6840760" cy="936104"/>
              </a:xfrm>
              <a:prstGeom prst="rect">
                <a:avLst/>
              </a:prstGeom>
              <a:solidFill>
                <a:srgbClr val="F5A01A"/>
              </a:solidFill>
            </p:spPr>
            <p:txBody>
              <a:bodyPr wrap="square" rtlCol="0" anchor="ctr">
                <a:noAutofit/>
              </a:bodyPr>
              <a:lstStyle/>
              <a:p>
                <a:pPr algn="ctr"/>
                <a:r>
                  <a:rPr lang="en-US" b="1" dirty="0"/>
                  <a:t>Review</a:t>
                </a:r>
              </a:p>
            </p:txBody>
          </p:sp>
          <p:sp>
            <p:nvSpPr>
              <p:cNvPr id="12" name="TextBox 11"/>
              <p:cNvSpPr txBox="1"/>
              <p:nvPr/>
            </p:nvSpPr>
            <p:spPr>
              <a:xfrm>
                <a:off x="1475656" y="4113674"/>
                <a:ext cx="6840760" cy="936104"/>
              </a:xfrm>
              <a:prstGeom prst="rect">
                <a:avLst/>
              </a:prstGeom>
              <a:solidFill>
                <a:srgbClr val="8CC63F"/>
              </a:solidFill>
            </p:spPr>
            <p:txBody>
              <a:bodyPr wrap="square" rtlCol="0" anchor="ctr">
                <a:noAutofit/>
              </a:bodyPr>
              <a:lstStyle/>
              <a:p>
                <a:pPr algn="ctr"/>
                <a:r>
                  <a:rPr lang="en-US" b="1" dirty="0"/>
                  <a:t>Act/Decide </a:t>
                </a:r>
              </a:p>
            </p:txBody>
          </p:sp>
        </p:grpSp>
        <p:sp>
          <p:nvSpPr>
            <p:cNvPr id="2" name="TextBox 1"/>
            <p:cNvSpPr txBox="1"/>
            <p:nvPr/>
          </p:nvSpPr>
          <p:spPr>
            <a:xfrm>
              <a:off x="795958" y="2020488"/>
              <a:ext cx="792088" cy="769441"/>
            </a:xfrm>
            <a:prstGeom prst="rect">
              <a:avLst/>
            </a:prstGeom>
            <a:noFill/>
          </p:spPr>
          <p:txBody>
            <a:bodyPr wrap="square" rtlCol="0" anchor="ctr">
              <a:spAutoFit/>
            </a:bodyPr>
            <a:lstStyle/>
            <a:p>
              <a:pPr algn="ctr"/>
              <a:r>
                <a:rPr lang="en-US" sz="4400" b="1" dirty="0">
                  <a:solidFill>
                    <a:srgbClr val="008080"/>
                  </a:solidFill>
                  <a:latin typeface="Arial Black" panose="020B0A04020102020204" pitchFamily="34" charset="0"/>
                </a:rPr>
                <a:t>1.</a:t>
              </a:r>
            </a:p>
          </p:txBody>
        </p:sp>
        <p:sp>
          <p:nvSpPr>
            <p:cNvPr id="14" name="TextBox 13"/>
            <p:cNvSpPr txBox="1"/>
            <p:nvPr/>
          </p:nvSpPr>
          <p:spPr>
            <a:xfrm>
              <a:off x="795958" y="3307631"/>
              <a:ext cx="792088" cy="769441"/>
            </a:xfrm>
            <a:prstGeom prst="rect">
              <a:avLst/>
            </a:prstGeom>
            <a:noFill/>
          </p:spPr>
          <p:txBody>
            <a:bodyPr wrap="square" rtlCol="0" anchor="ctr">
              <a:spAutoFit/>
            </a:bodyPr>
            <a:lstStyle/>
            <a:p>
              <a:pPr algn="ctr"/>
              <a:r>
                <a:rPr lang="en-US" sz="4400" b="1" dirty="0">
                  <a:solidFill>
                    <a:srgbClr val="008080"/>
                  </a:solidFill>
                  <a:latin typeface="Arial Black" panose="020B0A04020102020204" pitchFamily="34" charset="0"/>
                </a:rPr>
                <a:t>2.</a:t>
              </a:r>
            </a:p>
          </p:txBody>
        </p:sp>
        <p:sp>
          <p:nvSpPr>
            <p:cNvPr id="15" name="TextBox 14"/>
            <p:cNvSpPr txBox="1"/>
            <p:nvPr/>
          </p:nvSpPr>
          <p:spPr>
            <a:xfrm>
              <a:off x="827584" y="4603775"/>
              <a:ext cx="792088" cy="769441"/>
            </a:xfrm>
            <a:prstGeom prst="rect">
              <a:avLst/>
            </a:prstGeom>
            <a:noFill/>
          </p:spPr>
          <p:txBody>
            <a:bodyPr wrap="square" rtlCol="0" anchor="ctr">
              <a:spAutoFit/>
            </a:bodyPr>
            <a:lstStyle/>
            <a:p>
              <a:pPr algn="ctr"/>
              <a:r>
                <a:rPr lang="en-US" sz="4400" b="1" dirty="0">
                  <a:solidFill>
                    <a:srgbClr val="008080"/>
                  </a:solidFill>
                  <a:latin typeface="Arial Black" panose="020B0A04020102020204" pitchFamily="34" charset="0"/>
                </a:rPr>
                <a:t>3.</a:t>
              </a:r>
            </a:p>
          </p:txBody>
        </p:sp>
      </p:grpSp>
    </p:spTree>
    <p:extLst>
      <p:ext uri="{BB962C8B-B14F-4D97-AF65-F5344CB8AC3E}">
        <p14:creationId xmlns:p14="http://schemas.microsoft.com/office/powerpoint/2010/main" val="39391217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D9EA0E-6C26-49D5-BB9D-86B7FFDA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9"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
        <p:nvSpPr>
          <p:cNvPr id="5" name="Oval 4"/>
          <p:cNvSpPr/>
          <p:nvPr/>
        </p:nvSpPr>
        <p:spPr bwMode="auto">
          <a:xfrm>
            <a:off x="323528" y="764704"/>
            <a:ext cx="1944216" cy="1602179"/>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
        <p:nvSpPr>
          <p:cNvPr id="16" name="TextBox 15"/>
          <p:cNvSpPr txBox="1"/>
          <p:nvPr/>
        </p:nvSpPr>
        <p:spPr>
          <a:xfrm>
            <a:off x="3565107" y="987949"/>
            <a:ext cx="2779025" cy="1558052"/>
          </a:xfrm>
          <a:prstGeom prst="ellipse">
            <a:avLst/>
          </a:prstGeom>
          <a:solidFill>
            <a:srgbClr val="008080"/>
          </a:solidFill>
        </p:spPr>
        <p:txBody>
          <a:bodyPr wrap="square" rtlCol="0" anchor="ctr">
            <a:noAutofit/>
          </a:bodyPr>
          <a:lstStyle/>
          <a:p>
            <a:pPr algn="ctr"/>
            <a:r>
              <a:rPr lang="en-US" sz="2200" b="1" dirty="0"/>
              <a:t>behavior team observations</a:t>
            </a:r>
          </a:p>
        </p:txBody>
      </p:sp>
      <p:sp>
        <p:nvSpPr>
          <p:cNvPr id="17" name="TextBox 16"/>
          <p:cNvSpPr txBox="1"/>
          <p:nvPr/>
        </p:nvSpPr>
        <p:spPr>
          <a:xfrm>
            <a:off x="6212382" y="1112582"/>
            <a:ext cx="2750241" cy="1512865"/>
          </a:xfrm>
          <a:prstGeom prst="ellipse">
            <a:avLst/>
          </a:prstGeom>
          <a:solidFill>
            <a:srgbClr val="8CC63F"/>
          </a:solidFill>
        </p:spPr>
        <p:txBody>
          <a:bodyPr wrap="square" rtlCol="0" anchor="ctr">
            <a:noAutofit/>
          </a:bodyPr>
          <a:lstStyle/>
          <a:p>
            <a:pPr algn="ctr"/>
            <a:r>
              <a:rPr lang="en-US" sz="2200" b="1" dirty="0"/>
              <a:t>playgroup</a:t>
            </a:r>
          </a:p>
          <a:p>
            <a:pPr algn="ctr"/>
            <a:r>
              <a:rPr lang="en-US" sz="2200" b="1" dirty="0"/>
              <a:t>observations</a:t>
            </a:r>
          </a:p>
        </p:txBody>
      </p:sp>
      <p:sp>
        <p:nvSpPr>
          <p:cNvPr id="18" name="TextBox 17"/>
          <p:cNvSpPr txBox="1"/>
          <p:nvPr/>
        </p:nvSpPr>
        <p:spPr>
          <a:xfrm>
            <a:off x="5768672" y="1855596"/>
            <a:ext cx="3139196" cy="1536798"/>
          </a:xfrm>
          <a:prstGeom prst="ellipse">
            <a:avLst/>
          </a:prstGeom>
          <a:solidFill>
            <a:srgbClr val="FF6600"/>
          </a:solidFill>
        </p:spPr>
        <p:txBody>
          <a:bodyPr wrap="square" rtlCol="0" anchor="ctr">
            <a:noAutofit/>
          </a:bodyPr>
          <a:lstStyle/>
          <a:p>
            <a:pPr algn="ctr"/>
            <a:r>
              <a:rPr lang="en-US" sz="2200" b="1" dirty="0"/>
              <a:t>intake/</a:t>
            </a:r>
            <a:br>
              <a:rPr lang="en-US" sz="2200" b="1" dirty="0"/>
            </a:br>
            <a:r>
              <a:rPr lang="en-US" sz="2200" b="1" dirty="0"/>
              <a:t>daily care staff observations</a:t>
            </a:r>
          </a:p>
        </p:txBody>
      </p:sp>
      <p:sp>
        <p:nvSpPr>
          <p:cNvPr id="19" name="TextBox 18"/>
          <p:cNvSpPr txBox="1"/>
          <p:nvPr/>
        </p:nvSpPr>
        <p:spPr>
          <a:xfrm>
            <a:off x="2003023" y="1211981"/>
            <a:ext cx="2708212" cy="1336501"/>
          </a:xfrm>
          <a:prstGeom prst="ellipse">
            <a:avLst/>
          </a:prstGeom>
          <a:solidFill>
            <a:schemeClr val="bg2"/>
          </a:solidFill>
        </p:spPr>
        <p:txBody>
          <a:bodyPr wrap="square" rtlCol="0" anchor="ctr">
            <a:noAutofit/>
          </a:bodyPr>
          <a:lstStyle/>
          <a:p>
            <a:pPr algn="ctr"/>
            <a:r>
              <a:rPr lang="en-US" sz="2200" b="1" dirty="0"/>
              <a:t>behavior evaluation(s)</a:t>
            </a:r>
          </a:p>
        </p:txBody>
      </p:sp>
      <p:sp>
        <p:nvSpPr>
          <p:cNvPr id="20" name="TextBox 19"/>
          <p:cNvSpPr txBox="1"/>
          <p:nvPr/>
        </p:nvSpPr>
        <p:spPr>
          <a:xfrm>
            <a:off x="4119997" y="2312933"/>
            <a:ext cx="2813248" cy="1398745"/>
          </a:xfrm>
          <a:prstGeom prst="ellipse">
            <a:avLst/>
          </a:prstGeom>
          <a:solidFill>
            <a:srgbClr val="7DC4C9"/>
          </a:solidFill>
        </p:spPr>
        <p:txBody>
          <a:bodyPr wrap="square" rtlCol="0" anchor="ctr">
            <a:noAutofit/>
          </a:bodyPr>
          <a:lstStyle/>
          <a:p>
            <a:pPr algn="ctr"/>
            <a:r>
              <a:rPr lang="en-US" sz="2200" b="1" dirty="0"/>
              <a:t>volunteer observations</a:t>
            </a:r>
          </a:p>
        </p:txBody>
      </p:sp>
      <p:sp>
        <p:nvSpPr>
          <p:cNvPr id="21" name="TextBox 20"/>
          <p:cNvSpPr txBox="1"/>
          <p:nvPr/>
        </p:nvSpPr>
        <p:spPr>
          <a:xfrm>
            <a:off x="5241665" y="1078060"/>
            <a:ext cx="2520280" cy="1222177"/>
          </a:xfrm>
          <a:prstGeom prst="ellipse">
            <a:avLst/>
          </a:prstGeom>
          <a:solidFill>
            <a:srgbClr val="F5A01A"/>
          </a:solidFill>
        </p:spPr>
        <p:txBody>
          <a:bodyPr wrap="square" rtlCol="0" anchor="ctr">
            <a:noAutofit/>
          </a:bodyPr>
          <a:lstStyle/>
          <a:p>
            <a:pPr algn="ctr"/>
            <a:r>
              <a:rPr lang="en-US" sz="2200" b="1" dirty="0"/>
              <a:t>owner reports</a:t>
            </a:r>
          </a:p>
        </p:txBody>
      </p:sp>
      <p:sp>
        <p:nvSpPr>
          <p:cNvPr id="22" name="TextBox 21"/>
          <p:cNvSpPr txBox="1"/>
          <p:nvPr/>
        </p:nvSpPr>
        <p:spPr>
          <a:xfrm>
            <a:off x="391918" y="1297983"/>
            <a:ext cx="2520280" cy="1737201"/>
          </a:xfrm>
          <a:prstGeom prst="ellipse">
            <a:avLst/>
          </a:prstGeom>
          <a:solidFill>
            <a:srgbClr val="990000"/>
          </a:solidFill>
        </p:spPr>
        <p:txBody>
          <a:bodyPr wrap="square" rtlCol="0" anchor="ctr">
            <a:noAutofit/>
          </a:bodyPr>
          <a:lstStyle/>
          <a:p>
            <a:pPr algn="ctr"/>
            <a:r>
              <a:rPr lang="en-US" sz="2200" b="1" dirty="0"/>
              <a:t>info from person who found dog</a:t>
            </a:r>
          </a:p>
        </p:txBody>
      </p:sp>
      <p:sp>
        <p:nvSpPr>
          <p:cNvPr id="23" name="TextBox 22"/>
          <p:cNvSpPr txBox="1"/>
          <p:nvPr/>
        </p:nvSpPr>
        <p:spPr>
          <a:xfrm>
            <a:off x="2145027" y="2146909"/>
            <a:ext cx="3096344" cy="1465213"/>
          </a:xfrm>
          <a:prstGeom prst="ellipse">
            <a:avLst/>
          </a:prstGeom>
          <a:solidFill>
            <a:srgbClr val="660033"/>
          </a:solidFill>
        </p:spPr>
        <p:txBody>
          <a:bodyPr wrap="square" rtlCol="0" anchor="ctr">
            <a:noAutofit/>
          </a:bodyPr>
          <a:lstStyle/>
          <a:p>
            <a:pPr algn="ctr"/>
            <a:r>
              <a:rPr lang="en-US" sz="2200" b="1" dirty="0"/>
              <a:t>info from medical team</a:t>
            </a:r>
          </a:p>
        </p:txBody>
      </p:sp>
      <p:sp>
        <p:nvSpPr>
          <p:cNvPr id="29" name="TextBox 28"/>
          <p:cNvSpPr txBox="1"/>
          <p:nvPr/>
        </p:nvSpPr>
        <p:spPr>
          <a:xfrm>
            <a:off x="5982618" y="2492896"/>
            <a:ext cx="1643794" cy="1465213"/>
          </a:xfrm>
          <a:prstGeom prst="ellipse">
            <a:avLst/>
          </a:prstGeom>
          <a:solidFill>
            <a:srgbClr val="CCCC00"/>
          </a:solidFill>
        </p:spPr>
        <p:txBody>
          <a:bodyPr wrap="square" rtlCol="0" anchor="ctr">
            <a:noAutofit/>
          </a:bodyPr>
          <a:lstStyle/>
          <a:p>
            <a:pPr algn="ctr"/>
            <a:r>
              <a:rPr lang="en-US" sz="2200" b="1" dirty="0"/>
              <a:t>foster reports</a:t>
            </a:r>
          </a:p>
        </p:txBody>
      </p:sp>
      <p:sp>
        <p:nvSpPr>
          <p:cNvPr id="30" name="TextBox 29"/>
          <p:cNvSpPr txBox="1"/>
          <p:nvPr/>
        </p:nvSpPr>
        <p:spPr>
          <a:xfrm>
            <a:off x="1716331" y="2944981"/>
            <a:ext cx="1762922" cy="1465213"/>
          </a:xfrm>
          <a:prstGeom prst="ellipse">
            <a:avLst/>
          </a:prstGeom>
          <a:solidFill>
            <a:srgbClr val="336600"/>
          </a:solidFill>
        </p:spPr>
        <p:txBody>
          <a:bodyPr wrap="square" rtlCol="0" anchor="ctr">
            <a:noAutofit/>
          </a:bodyPr>
          <a:lstStyle/>
          <a:p>
            <a:pPr algn="ctr"/>
            <a:r>
              <a:rPr lang="en-US" sz="2200" b="1" dirty="0"/>
              <a:t>adopter intros</a:t>
            </a:r>
          </a:p>
        </p:txBody>
      </p:sp>
      <p:sp>
        <p:nvSpPr>
          <p:cNvPr id="32" name="TextBox 31"/>
          <p:cNvSpPr txBox="1"/>
          <p:nvPr/>
        </p:nvSpPr>
        <p:spPr>
          <a:xfrm>
            <a:off x="32340" y="344850"/>
            <a:ext cx="9079321" cy="646331"/>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rPr>
              <a:t>Info From the Many to the Few</a:t>
            </a:r>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9019">
            <a:off x="2779651" y="2444389"/>
            <a:ext cx="1196752" cy="1196752"/>
          </a:xfrm>
          <a:prstGeom prst="rect">
            <a:avLst/>
          </a:prstGeom>
          <a:effectLst>
            <a:glow rad="228600">
              <a:schemeClr val="accent3">
                <a:satMod val="175000"/>
                <a:alpha val="40000"/>
              </a:schemeClr>
            </a:glow>
          </a:effectLst>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589752">
            <a:off x="2404464" y="1353781"/>
            <a:ext cx="1196752" cy="1196752"/>
          </a:xfrm>
          <a:prstGeom prst="rect">
            <a:avLst/>
          </a:prstGeom>
          <a:effectLst>
            <a:glow rad="228600">
              <a:schemeClr val="accent3">
                <a:satMod val="175000"/>
                <a:alpha val="40000"/>
              </a:schemeClr>
            </a:glow>
          </a:effectLst>
        </p:spPr>
      </p:pic>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204765">
            <a:off x="3742059" y="2298460"/>
            <a:ext cx="1196752" cy="1196752"/>
          </a:xfrm>
          <a:prstGeom prst="rect">
            <a:avLst/>
          </a:prstGeom>
          <a:effectLst>
            <a:glow rad="228600">
              <a:schemeClr val="accent3">
                <a:satMod val="175000"/>
                <a:alpha val="40000"/>
              </a:schemeClr>
            </a:glow>
          </a:effectLst>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957773">
            <a:off x="5542785" y="1922707"/>
            <a:ext cx="1196752" cy="1196752"/>
          </a:xfrm>
          <a:prstGeom prst="rect">
            <a:avLst/>
          </a:prstGeom>
          <a:effectLst>
            <a:glow rad="228600">
              <a:schemeClr val="accent3">
                <a:satMod val="175000"/>
                <a:alpha val="40000"/>
              </a:schemeClr>
            </a:glow>
          </a:effectLst>
        </p:spPr>
      </p:pic>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261198">
            <a:off x="3643116" y="1239362"/>
            <a:ext cx="1196752" cy="1196752"/>
          </a:xfrm>
          <a:prstGeom prst="rect">
            <a:avLst/>
          </a:prstGeom>
          <a:effectLst>
            <a:glow rad="228600">
              <a:schemeClr val="accent3">
                <a:satMod val="175000"/>
                <a:alpha val="40000"/>
              </a:schemeClr>
            </a:glow>
          </a:effectLst>
        </p:spPr>
      </p:pic>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7798" y="1124744"/>
            <a:ext cx="1196752" cy="1196752"/>
          </a:xfrm>
          <a:prstGeom prst="rect">
            <a:avLst/>
          </a:prstGeom>
          <a:effectLst>
            <a:glow rad="228600">
              <a:schemeClr val="accent3">
                <a:satMod val="175000"/>
                <a:alpha val="40000"/>
              </a:schemeClr>
            </a:glow>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9608" y="4939610"/>
            <a:ext cx="1204784" cy="141277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94222">
            <a:off x="5229822" y="5601404"/>
            <a:ext cx="1078120" cy="1008112"/>
          </a:xfrm>
          <a:prstGeom prst="rect">
            <a:avLst/>
          </a:prstGeom>
        </p:spPr>
      </p:pic>
      <p:sp>
        <p:nvSpPr>
          <p:cNvPr id="11" name="Down Arrow 10"/>
          <p:cNvSpPr/>
          <p:nvPr/>
        </p:nvSpPr>
        <p:spPr bwMode="auto">
          <a:xfrm>
            <a:off x="4031940" y="3730005"/>
            <a:ext cx="1080120" cy="1067147"/>
          </a:xfrm>
          <a:prstGeom prst="downArrow">
            <a:avLst/>
          </a:prstGeom>
          <a:noFill/>
          <a:ln w="76200" cap="flat" cmpd="sng" algn="ctr">
            <a:solidFill>
              <a:srgbClr val="F5A01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513609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1550" y="1340768"/>
            <a:ext cx="8448922" cy="4513094"/>
          </a:xfrm>
          <a:effectLst/>
        </p:spPr>
        <p:txBody>
          <a:bodyPr/>
          <a:lstStyle/>
          <a:p>
            <a:pPr>
              <a:spcAft>
                <a:spcPts val="800"/>
              </a:spcAft>
              <a:buClr>
                <a:srgbClr val="F5A01A"/>
              </a:buClr>
              <a:buFont typeface="Arial" charset="0"/>
              <a:buChar char="♦"/>
              <a:defRPr/>
            </a:pPr>
            <a:r>
              <a:rPr lang="en-US" sz="2800" dirty="0">
                <a:solidFill>
                  <a:schemeClr val="tx2">
                    <a:lumMod val="65000"/>
                    <a:lumOff val="35000"/>
                  </a:schemeClr>
                </a:solidFill>
                <a:latin typeface="Arial" panose="020B0604020202020204" pitchFamily="34" charset="0"/>
                <a:cs typeface="Arial" panose="020B0604020202020204" pitchFamily="34" charset="0"/>
              </a:rPr>
              <a:t>Know what we don’t know</a:t>
            </a:r>
          </a:p>
          <a:p>
            <a:pPr>
              <a:spcAft>
                <a:spcPts val="800"/>
              </a:spcAft>
              <a:buClr>
                <a:srgbClr val="F5A01A"/>
              </a:buClr>
              <a:buFont typeface="Arial" charset="0"/>
              <a:buChar char="♦"/>
              <a:defRPr/>
            </a:pPr>
            <a:r>
              <a:rPr lang="en-US" sz="2800" dirty="0">
                <a:solidFill>
                  <a:schemeClr val="tx2">
                    <a:lumMod val="65000"/>
                    <a:lumOff val="35000"/>
                  </a:schemeClr>
                </a:solidFill>
                <a:latin typeface="Arial" panose="020B0604020202020204" pitchFamily="34" charset="0"/>
                <a:cs typeface="Arial" panose="020B0604020202020204" pitchFamily="34" charset="0"/>
              </a:rPr>
              <a:t>Strike the balance between </a:t>
            </a:r>
            <a:br>
              <a:rPr lang="en-US" sz="2800" dirty="0">
                <a:solidFill>
                  <a:schemeClr val="tx2">
                    <a:lumMod val="65000"/>
                    <a:lumOff val="35000"/>
                  </a:schemeClr>
                </a:solidFill>
                <a:latin typeface="Arial" panose="020B0604020202020204" pitchFamily="34" charset="0"/>
                <a:cs typeface="Arial" panose="020B0604020202020204" pitchFamily="34" charset="0"/>
              </a:rPr>
            </a:br>
            <a:r>
              <a:rPr lang="en-US" sz="2800" dirty="0">
                <a:solidFill>
                  <a:schemeClr val="tx2">
                    <a:lumMod val="65000"/>
                    <a:lumOff val="35000"/>
                  </a:schemeClr>
                </a:solidFill>
                <a:latin typeface="Arial" panose="020B0604020202020204" pitchFamily="34" charset="0"/>
                <a:cs typeface="Arial" panose="020B0604020202020204" pitchFamily="34" charset="0"/>
              </a:rPr>
              <a:t>taking the time to gather </a:t>
            </a:r>
            <a:br>
              <a:rPr lang="en-US" sz="2800" dirty="0">
                <a:solidFill>
                  <a:schemeClr val="tx2">
                    <a:lumMod val="65000"/>
                    <a:lumOff val="35000"/>
                  </a:schemeClr>
                </a:solidFill>
                <a:latin typeface="Arial" panose="020B0604020202020204" pitchFamily="34" charset="0"/>
                <a:cs typeface="Arial" panose="020B0604020202020204" pitchFamily="34" charset="0"/>
              </a:rPr>
            </a:br>
            <a:r>
              <a:rPr lang="en-US" sz="2800" dirty="0">
                <a:solidFill>
                  <a:schemeClr val="tx2">
                    <a:lumMod val="65000"/>
                    <a:lumOff val="35000"/>
                  </a:schemeClr>
                </a:solidFill>
                <a:latin typeface="Arial" panose="020B0604020202020204" pitchFamily="34" charset="0"/>
                <a:cs typeface="Arial" panose="020B0604020202020204" pitchFamily="34" charset="0"/>
              </a:rPr>
              <a:t>info and making quick </a:t>
            </a:r>
            <a:br>
              <a:rPr lang="en-US" sz="2800" dirty="0">
                <a:solidFill>
                  <a:schemeClr val="tx2">
                    <a:lumMod val="65000"/>
                    <a:lumOff val="35000"/>
                  </a:schemeClr>
                </a:solidFill>
                <a:latin typeface="Arial" panose="020B0604020202020204" pitchFamily="34" charset="0"/>
                <a:cs typeface="Arial" panose="020B0604020202020204" pitchFamily="34" charset="0"/>
              </a:rPr>
            </a:br>
            <a:r>
              <a:rPr lang="en-US" sz="2800" dirty="0">
                <a:solidFill>
                  <a:schemeClr val="tx2">
                    <a:lumMod val="65000"/>
                    <a:lumOff val="35000"/>
                  </a:schemeClr>
                </a:solidFill>
                <a:latin typeface="Arial" panose="020B0604020202020204" pitchFamily="34" charset="0"/>
                <a:cs typeface="Arial" panose="020B0604020202020204" pitchFamily="34" charset="0"/>
              </a:rPr>
              <a:t>decisions</a:t>
            </a:r>
          </a:p>
          <a:p>
            <a:pPr>
              <a:spcAft>
                <a:spcPts val="800"/>
              </a:spcAft>
              <a:buClr>
                <a:srgbClr val="F5A01A"/>
              </a:buClr>
              <a:buFont typeface="Arial" charset="0"/>
              <a:buChar char="♦"/>
              <a:defRPr/>
            </a:pPr>
            <a:r>
              <a:rPr lang="en-US" sz="2800" dirty="0">
                <a:solidFill>
                  <a:schemeClr val="tx2">
                    <a:lumMod val="65000"/>
                    <a:lumOff val="35000"/>
                  </a:schemeClr>
                </a:solidFill>
                <a:latin typeface="Arial" panose="020B0604020202020204" pitchFamily="34" charset="0"/>
                <a:cs typeface="Arial" panose="020B0604020202020204" pitchFamily="34" charset="0"/>
              </a:rPr>
              <a:t>Use objective language</a:t>
            </a:r>
          </a:p>
          <a:p>
            <a:pPr>
              <a:spcAft>
                <a:spcPts val="800"/>
              </a:spcAft>
              <a:buClr>
                <a:srgbClr val="F5A01A"/>
              </a:buClr>
              <a:buFont typeface="Arial" charset="0"/>
              <a:buChar char="♦"/>
              <a:defRPr/>
            </a:pPr>
            <a:r>
              <a:rPr lang="en-US" sz="2800" dirty="0">
                <a:solidFill>
                  <a:schemeClr val="tx2">
                    <a:lumMod val="65000"/>
                    <a:lumOff val="35000"/>
                  </a:schemeClr>
                </a:solidFill>
                <a:latin typeface="Arial" panose="020B0604020202020204" pitchFamily="34" charset="0"/>
                <a:cs typeface="Arial" panose="020B0604020202020204" pitchFamily="34" charset="0"/>
              </a:rPr>
              <a:t>Plan information flow</a:t>
            </a:r>
          </a:p>
          <a:p>
            <a:pPr>
              <a:spcAft>
                <a:spcPts val="800"/>
              </a:spcAft>
              <a:buClr>
                <a:srgbClr val="F5A01A"/>
              </a:buClr>
              <a:buFont typeface="Arial" charset="0"/>
              <a:buChar char="♦"/>
              <a:defRPr/>
            </a:pPr>
            <a:r>
              <a:rPr lang="en-US" sz="2800" dirty="0">
                <a:solidFill>
                  <a:schemeClr val="tx2">
                    <a:lumMod val="65000"/>
                    <a:lumOff val="35000"/>
                  </a:schemeClr>
                </a:solidFill>
                <a:latin typeface="Arial" panose="020B0604020202020204" pitchFamily="34" charset="0"/>
                <a:cs typeface="Arial" panose="020B0604020202020204" pitchFamily="34" charset="0"/>
              </a:rPr>
              <a:t>Gather info from multiple </a:t>
            </a:r>
            <a:br>
              <a:rPr lang="en-US" sz="2800" dirty="0">
                <a:solidFill>
                  <a:schemeClr val="tx2">
                    <a:lumMod val="65000"/>
                    <a:lumOff val="35000"/>
                  </a:schemeClr>
                </a:solidFill>
                <a:latin typeface="Arial" panose="020B0604020202020204" pitchFamily="34" charset="0"/>
                <a:cs typeface="Arial" panose="020B0604020202020204" pitchFamily="34" charset="0"/>
              </a:rPr>
            </a:br>
            <a:r>
              <a:rPr lang="en-US" sz="2800" dirty="0">
                <a:solidFill>
                  <a:schemeClr val="tx2">
                    <a:lumMod val="65000"/>
                    <a:lumOff val="35000"/>
                  </a:schemeClr>
                </a:solidFill>
                <a:latin typeface="Arial" panose="020B0604020202020204" pitchFamily="34" charset="0"/>
                <a:cs typeface="Arial" panose="020B0604020202020204" pitchFamily="34" charset="0"/>
              </a:rPr>
              <a:t>sources: puzzle pieces</a:t>
            </a:r>
          </a:p>
          <a:p>
            <a:pPr>
              <a:spcAft>
                <a:spcPts val="800"/>
              </a:spcAft>
              <a:buClr>
                <a:srgbClr val="F5A01A"/>
              </a:buClr>
              <a:buFont typeface="Arial" charset="0"/>
              <a:buChar char="♦"/>
              <a:defRPr/>
            </a:pPr>
            <a:endParaRPr lang="en-US" sz="2800" dirty="0">
              <a:solidFill>
                <a:schemeClr val="tx2">
                  <a:lumMod val="65000"/>
                  <a:lumOff val="35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FB6F1F2-1D4E-4D7B-A964-D6F529390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7" name="Footer Placeholder 3">
            <a:extLst>
              <a:ext uri="{FF2B5EF4-FFF2-40B4-BE49-F238E27FC236}">
                <a16:creationId xmlns:a16="http://schemas.microsoft.com/office/drawing/2014/main" id="{6AF9E2B2-3780-43A6-8641-F9DBDA023620}"/>
              </a:ext>
            </a:extLst>
          </p:cNvPr>
          <p:cNvSpPr>
            <a:spLocks noGrp="1"/>
          </p:cNvSpPr>
          <p:nvPr>
            <p:ph type="ftr" sz="quarter" idx="10"/>
          </p:nvPr>
        </p:nvSpPr>
        <p:spPr>
          <a:xfrm>
            <a:off x="-34117" y="6265118"/>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
        <p:nvSpPr>
          <p:cNvPr id="8" name="TextBox 7"/>
          <p:cNvSpPr txBox="1"/>
          <p:nvPr/>
        </p:nvSpPr>
        <p:spPr>
          <a:xfrm>
            <a:off x="742950" y="344850"/>
            <a:ext cx="7658100" cy="707886"/>
          </a:xfrm>
          <a:prstGeom prst="rect">
            <a:avLst/>
          </a:prstGeom>
          <a:noFill/>
        </p:spPr>
        <p:txBody>
          <a:bodyPr wrap="square" rtlCol="0">
            <a:spAutoFit/>
          </a:bodyPr>
          <a:lstStyle/>
          <a:p>
            <a:pPr algn="ctr"/>
            <a:r>
              <a:rPr lang="en-US" sz="4000" b="1" dirty="0">
                <a:solidFill>
                  <a:srgbClr val="F5A01A"/>
                </a:solidFill>
                <a:latin typeface="Arial Black" pitchFamily="34" charset="0"/>
                <a:cs typeface="Arial" pitchFamily="34" charset="0"/>
              </a:rPr>
              <a:t>Key Points</a:t>
            </a:r>
          </a:p>
        </p:txBody>
      </p:sp>
      <p:sp>
        <p:nvSpPr>
          <p:cNvPr id="9" name="Footer Placeholder 3">
            <a:extLst>
              <a:ext uri="{FF2B5EF4-FFF2-40B4-BE49-F238E27FC236}">
                <a16:creationId xmlns:a16="http://schemas.microsoft.com/office/drawing/2014/main" id="{6AF9E2B2-3780-43A6-8641-F9DBDA023620}"/>
              </a:ext>
            </a:extLst>
          </p:cNvPr>
          <p:cNvSpPr txBox="1">
            <a:spLocks/>
          </p:cNvSpPr>
          <p:nvPr/>
        </p:nvSpPr>
        <p:spPr bwMode="auto">
          <a:xfrm>
            <a:off x="-34117" y="6409134"/>
            <a:ext cx="565212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buClrTx/>
              <a:buFontTx/>
              <a:buNone/>
              <a:defRPr sz="3200" b="1" kern="1200">
                <a:solidFill>
                  <a:schemeClr val="bg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9pPr>
          </a:lstStyle>
          <a:p>
            <a:pPr eaLnBrk="1" hangingPunct="1"/>
            <a:endParaRPr lang="en-US" altLang="en-US" sz="1200" dirty="0">
              <a:solidFill>
                <a:schemeClr val="bg1">
                  <a:lumMod val="65000"/>
                </a:schemeClr>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Image 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t>
            </a:r>
            <a:r>
              <a:rPr lang="en-GB" sz="1200" dirty="0">
                <a:solidFill>
                  <a:schemeClr val="bg1">
                    <a:lumMod val="65000"/>
                  </a:schemeClr>
                </a:solidFill>
              </a:rPr>
              <a:t>Alphabet Jigsaws Ltd</a:t>
            </a:r>
            <a:r>
              <a:rPr lang="en-US" altLang="en-US" sz="1200" dirty="0">
                <a:solidFill>
                  <a:schemeClr val="bg1">
                    <a:lumMod val="65000"/>
                  </a:schemeClr>
                </a:solidFill>
                <a:latin typeface="Century Gothic" panose="020B0502020202020204" pitchFamily="34" charset="0"/>
                <a:cs typeface="Arial" panose="020B0604020202020204" pitchFamily="34" charset="0"/>
              </a:rPr>
              <a:t>. ALL RIGHTS RESERVED.</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2290522"/>
            <a:ext cx="4745992" cy="3559494"/>
          </a:xfrm>
          <a:prstGeom prst="rect">
            <a:avLst/>
          </a:prstGeom>
        </p:spPr>
      </p:pic>
    </p:spTree>
    <p:extLst>
      <p:ext uri="{BB962C8B-B14F-4D97-AF65-F5344CB8AC3E}">
        <p14:creationId xmlns:p14="http://schemas.microsoft.com/office/powerpoint/2010/main" val="19799694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D9EA0E-6C26-49D5-BB9D-86B7FFDA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9"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
        <p:nvSpPr>
          <p:cNvPr id="5" name="Oval 4"/>
          <p:cNvSpPr/>
          <p:nvPr/>
        </p:nvSpPr>
        <p:spPr bwMode="auto">
          <a:xfrm>
            <a:off x="323528" y="764704"/>
            <a:ext cx="1944216" cy="1602179"/>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
        <p:nvSpPr>
          <p:cNvPr id="32" name="TextBox 31"/>
          <p:cNvSpPr txBox="1"/>
          <p:nvPr/>
        </p:nvSpPr>
        <p:spPr>
          <a:xfrm>
            <a:off x="32340" y="344850"/>
            <a:ext cx="9079321" cy="646331"/>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rPr>
              <a:t>Info From the Many to the Few</a:t>
            </a:r>
          </a:p>
        </p:txBody>
      </p:sp>
      <p:grpSp>
        <p:nvGrpSpPr>
          <p:cNvPr id="13" name="Group 12"/>
          <p:cNvGrpSpPr/>
          <p:nvPr/>
        </p:nvGrpSpPr>
        <p:grpSpPr>
          <a:xfrm>
            <a:off x="1151212" y="1304362"/>
            <a:ext cx="6841577" cy="5292990"/>
            <a:chOff x="1450084" y="1477607"/>
            <a:chExt cx="6841577" cy="529299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0084" y="3679969"/>
              <a:ext cx="1204784" cy="1412776"/>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5117" y="1477607"/>
              <a:ext cx="1204784" cy="1412776"/>
            </a:xfrm>
            <a:prstGeom prst="rect">
              <a:avLst/>
            </a:prstGeom>
          </p:spPr>
        </p:pic>
        <p:grpSp>
          <p:nvGrpSpPr>
            <p:cNvPr id="3" name="Group 2"/>
            <p:cNvGrpSpPr/>
            <p:nvPr/>
          </p:nvGrpSpPr>
          <p:grpSpPr>
            <a:xfrm>
              <a:off x="6240307" y="1597535"/>
              <a:ext cx="2051354" cy="1538695"/>
              <a:chOff x="5063130" y="2480082"/>
              <a:chExt cx="2051354" cy="1538695"/>
            </a:xfrm>
          </p:grpSpPr>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9700" y="2480082"/>
                <a:ext cx="1204784" cy="1412776"/>
              </a:xfrm>
              <a:prstGeom prst="rect">
                <a:avLst/>
              </a:prstGeom>
            </p:spPr>
          </p:pic>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728158">
                <a:off x="5063130" y="3010665"/>
                <a:ext cx="1078120" cy="1008112"/>
              </a:xfrm>
              <a:prstGeom prst="rect">
                <a:avLst/>
              </a:prstGeom>
            </p:spPr>
          </p:pic>
        </p:grpSp>
        <p:grpSp>
          <p:nvGrpSpPr>
            <p:cNvPr id="12" name="Group 11"/>
            <p:cNvGrpSpPr/>
            <p:nvPr/>
          </p:nvGrpSpPr>
          <p:grpSpPr>
            <a:xfrm>
              <a:off x="2892795" y="3112331"/>
              <a:ext cx="1928243" cy="2004178"/>
              <a:chOff x="2892795" y="3112331"/>
              <a:chExt cx="1928243" cy="2004178"/>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94222">
                <a:off x="2892795" y="3724236"/>
                <a:ext cx="1078120" cy="1008112"/>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288897">
                <a:off x="3318494" y="3147335"/>
                <a:ext cx="1078120" cy="1008112"/>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067604">
                <a:off x="3777922" y="4073393"/>
                <a:ext cx="1078120" cy="1008112"/>
              </a:xfrm>
              <a:prstGeom prst="rect">
                <a:avLst/>
              </a:prstGeom>
            </p:spPr>
          </p:pic>
        </p:grpSp>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5692" y="5357821"/>
              <a:ext cx="1204784" cy="1412776"/>
            </a:xfrm>
            <a:prstGeom prst="rect">
              <a:avLst/>
            </a:prstGeom>
          </p:spPr>
        </p:pic>
        <p:sp>
          <p:nvSpPr>
            <p:cNvPr id="43" name="Down Arrow 42"/>
            <p:cNvSpPr/>
            <p:nvPr/>
          </p:nvSpPr>
          <p:spPr bwMode="auto">
            <a:xfrm rot="3178673">
              <a:off x="4768927" y="2931410"/>
              <a:ext cx="1080120" cy="1280069"/>
            </a:xfrm>
            <a:prstGeom prst="downArrow">
              <a:avLst/>
            </a:prstGeom>
            <a:noFill/>
            <a:ln w="76200" cap="flat" cmpd="sng" algn="ctr">
              <a:solidFill>
                <a:srgbClr val="F5A01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grpSp>
    </p:spTree>
    <p:extLst>
      <p:ext uri="{BB962C8B-B14F-4D97-AF65-F5344CB8AC3E}">
        <p14:creationId xmlns:p14="http://schemas.microsoft.com/office/powerpoint/2010/main" val="475435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66025" y="2060848"/>
            <a:ext cx="4591975" cy="4495800"/>
            <a:chOff x="2266025" y="2209800"/>
            <a:chExt cx="4591975" cy="4495800"/>
          </a:xfrm>
        </p:grpSpPr>
        <p:pic>
          <p:nvPicPr>
            <p:cNvPr id="21" name="Picture 6" descr="Image result for concentric circles no background">
              <a:extLst>
                <a:ext uri="{FF2B5EF4-FFF2-40B4-BE49-F238E27FC236}">
                  <a16:creationId xmlns:a16="http://schemas.microsoft.com/office/drawing/2014/main" id="{79288516-5EF6-463D-AD67-29147E32D6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6025" y="3924300"/>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Image result for concentric circles no background">
              <a:extLst>
                <a:ext uri="{FF2B5EF4-FFF2-40B4-BE49-F238E27FC236}">
                  <a16:creationId xmlns:a16="http://schemas.microsoft.com/office/drawing/2014/main" id="{45E35082-3B39-4B21-B3A8-D52F7501A2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3924300"/>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Image result for concentric circles no background">
              <a:extLst>
                <a:ext uri="{FF2B5EF4-FFF2-40B4-BE49-F238E27FC236}">
                  <a16:creationId xmlns:a16="http://schemas.microsoft.com/office/drawing/2014/main" id="{1C9B3CF8-B242-4B25-8A32-9B96F61090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3199" y="2209800"/>
              <a:ext cx="1752600" cy="17526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EEDA747-679A-495D-8671-6D272B875C0E}"/>
                </a:ext>
              </a:extLst>
            </p:cNvPr>
            <p:cNvSpPr txBox="1"/>
            <p:nvPr/>
          </p:nvSpPr>
          <p:spPr>
            <a:xfrm>
              <a:off x="3848100" y="2362200"/>
              <a:ext cx="1447800" cy="1371600"/>
            </a:xfrm>
            <a:prstGeom prst="ellipse">
              <a:avLst/>
            </a:prstGeom>
            <a:solidFill>
              <a:srgbClr val="D98A09"/>
            </a:solidFill>
          </p:spPr>
          <p:txBody>
            <a:bodyPr wrap="square" rtlCol="0" anchor="ctr">
              <a:noAutofit/>
            </a:bodyPr>
            <a:lstStyle/>
            <a:p>
              <a:pPr algn="ctr"/>
              <a:r>
                <a:rPr lang="en-US" sz="1050" b="1" dirty="0">
                  <a:solidFill>
                    <a:schemeClr val="bg1"/>
                  </a:solidFill>
                  <a:latin typeface="Arial Black" panose="020B0A04020102020204" pitchFamily="34" charset="0"/>
                </a:rPr>
                <a:t>Shelter</a:t>
              </a:r>
            </a:p>
            <a:p>
              <a:pPr algn="ctr"/>
              <a:r>
                <a:rPr lang="en-US" sz="1050" b="1" dirty="0">
                  <a:solidFill>
                    <a:schemeClr val="bg1"/>
                  </a:solidFill>
                  <a:latin typeface="Arial Black" panose="020B0A04020102020204" pitchFamily="34" charset="0"/>
                </a:rPr>
                <a:t>Operations</a:t>
              </a:r>
            </a:p>
          </p:txBody>
        </p:sp>
        <p:sp>
          <p:nvSpPr>
            <p:cNvPr id="26" name="TextBox 25">
              <a:extLst>
                <a:ext uri="{FF2B5EF4-FFF2-40B4-BE49-F238E27FC236}">
                  <a16:creationId xmlns:a16="http://schemas.microsoft.com/office/drawing/2014/main" id="{33A55196-D668-48EE-9779-15F43EA2285A}"/>
                </a:ext>
              </a:extLst>
            </p:cNvPr>
            <p:cNvSpPr txBox="1"/>
            <p:nvPr/>
          </p:nvSpPr>
          <p:spPr>
            <a:xfrm>
              <a:off x="2438400" y="4114800"/>
              <a:ext cx="1447800" cy="1371600"/>
            </a:xfrm>
            <a:prstGeom prst="ellipse">
              <a:avLst/>
            </a:prstGeom>
            <a:solidFill>
              <a:srgbClr val="78AB33"/>
            </a:solidFill>
          </p:spPr>
          <p:txBody>
            <a:bodyPr wrap="square" rtlCol="0" anchor="ctr">
              <a:noAutofit/>
            </a:bodyPr>
            <a:lstStyle/>
            <a:p>
              <a:pPr algn="ctr"/>
              <a:r>
                <a:rPr lang="en-US" sz="1050" b="1" dirty="0">
                  <a:solidFill>
                    <a:schemeClr val="bg1"/>
                  </a:solidFill>
                  <a:latin typeface="Arial Black" panose="020B0A04020102020204" pitchFamily="34" charset="0"/>
                </a:rPr>
                <a:t>Veterinary</a:t>
              </a:r>
            </a:p>
            <a:p>
              <a:pPr algn="ctr"/>
              <a:r>
                <a:rPr lang="en-US" sz="1050" b="1" dirty="0">
                  <a:solidFill>
                    <a:schemeClr val="bg1"/>
                  </a:solidFill>
                  <a:latin typeface="Arial Black" panose="020B0A04020102020204" pitchFamily="34" charset="0"/>
                </a:rPr>
                <a:t>Medicine</a:t>
              </a:r>
            </a:p>
          </p:txBody>
        </p:sp>
        <p:sp>
          <p:nvSpPr>
            <p:cNvPr id="27" name="TextBox 26">
              <a:extLst>
                <a:ext uri="{FF2B5EF4-FFF2-40B4-BE49-F238E27FC236}">
                  <a16:creationId xmlns:a16="http://schemas.microsoft.com/office/drawing/2014/main" id="{D489E3D8-710E-4C3E-B288-F47B073684D1}"/>
                </a:ext>
              </a:extLst>
            </p:cNvPr>
            <p:cNvSpPr txBox="1"/>
            <p:nvPr/>
          </p:nvSpPr>
          <p:spPr>
            <a:xfrm>
              <a:off x="5257800" y="4114800"/>
              <a:ext cx="1447800" cy="1371600"/>
            </a:xfrm>
            <a:prstGeom prst="ellipse">
              <a:avLst/>
            </a:prstGeom>
            <a:solidFill>
              <a:srgbClr val="006666"/>
            </a:solidFill>
          </p:spPr>
          <p:txBody>
            <a:bodyPr wrap="square" rtlCol="0" anchor="ctr">
              <a:noAutofit/>
            </a:bodyPr>
            <a:lstStyle/>
            <a:p>
              <a:pPr algn="ctr"/>
              <a:r>
                <a:rPr lang="en-US" sz="1050" b="1" dirty="0">
                  <a:solidFill>
                    <a:schemeClr val="bg1"/>
                  </a:solidFill>
                  <a:latin typeface="Arial Black" panose="020B0A04020102020204" pitchFamily="34" charset="0"/>
                </a:rPr>
                <a:t>Animal</a:t>
              </a:r>
            </a:p>
            <a:p>
              <a:pPr algn="ctr"/>
              <a:r>
                <a:rPr lang="en-US" sz="1050" b="1" dirty="0">
                  <a:solidFill>
                    <a:schemeClr val="bg1"/>
                  </a:solidFill>
                  <a:latin typeface="Arial Black" panose="020B0A04020102020204" pitchFamily="34" charset="0"/>
                </a:rPr>
                <a:t>Behavior</a:t>
              </a:r>
            </a:p>
          </p:txBody>
        </p:sp>
        <p:pic>
          <p:nvPicPr>
            <p:cNvPr id="28" name="Picture 2" descr="Related image">
              <a:extLst>
                <a:ext uri="{FF2B5EF4-FFF2-40B4-BE49-F238E27FC236}">
                  <a16:creationId xmlns:a16="http://schemas.microsoft.com/office/drawing/2014/main" id="{BD2D9EC7-C155-4582-898D-CA61EF731E05}"/>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0093" b="83056" l="5500" r="90000">
                          <a14:foregroundMark x1="6257" y1="71443" x2="1900" y2="71852"/>
                          <a14:foregroundMark x1="9800" y1="71111" x2="6263" y2="71443"/>
                          <a14:foregroundMark x1="1900" y1="71852" x2="4948" y2="76287"/>
                          <a14:foregroundMark x1="7409" y1="76101" x2="10200" y2="72130"/>
                          <a14:foregroundMark x1="10200" y1="72130" x2="9600" y2="71667"/>
                          <a14:foregroundMark x1="5500" y1="70741" x2="5700" y2="70556"/>
                          <a14:foregroundMark x1="89700" y1="71759" x2="88400" y2="72778"/>
                          <a14:foregroundMark x1="89900" y1="72315" x2="89300" y2="71667"/>
                          <a14:foregroundMark x1="36700" y1="65681" x2="45300" y2="66389"/>
                          <a14:foregroundMark x1="45300" y1="66389" x2="53700" y2="65370"/>
                          <a14:foregroundMark x1="53700" y1="65370" x2="56719" y2="65888"/>
                          <a14:foregroundMark x1="69420" y1="70752" x2="78349" y2="75430"/>
                          <a14:foregroundMark x1="79608" y1="83861" x2="79400" y2="84352"/>
                          <a14:foregroundMark x1="82300" y1="77500" x2="80198" y2="82467"/>
                          <a14:foregroundMark x1="76012" y1="84352" x2="70390" y2="84352"/>
                          <a14:foregroundMark x1="38570" y1="80640" x2="38000" y2="80556"/>
                          <a14:foregroundMark x1="38000" y1="80556" x2="29476" y2="83220"/>
                          <a14:foregroundMark x1="18930" y1="84423" x2="14500" y2="83056"/>
                          <a14:foregroundMark x1="14500" y1="83056" x2="11500" y2="76667"/>
                          <a14:foregroundMark x1="14972" y1="75384" x2="30636" y2="69595"/>
                          <a14:backgroundMark x1="20000" y1="84630" x2="24800" y2="84630"/>
                          <a14:backgroundMark x1="24800" y1="84630" x2="29300" y2="83519"/>
                          <a14:backgroundMark x1="29300" y1="83519" x2="26600" y2="87315"/>
                          <a14:backgroundMark x1="26600" y1="87315" x2="21500" y2="87685"/>
                          <a14:backgroundMark x1="21500" y1="87685" x2="19100" y2="84815"/>
                          <a14:backgroundMark x1="36500" y1="65463" x2="32200" y2="67130"/>
                          <a14:backgroundMark x1="32200" y1="67130" x2="36400" y2="65833"/>
                          <a14:backgroundMark x1="36400" y1="65833" x2="36600" y2="65370"/>
                          <a14:backgroundMark x1="32500" y1="69167" x2="32500" y2="69167"/>
                          <a14:backgroundMark x1="32500" y1="69074" x2="32500" y2="69074"/>
                          <a14:backgroundMark x1="31600" y1="69074" x2="31600" y2="69074"/>
                          <a14:backgroundMark x1="32900" y1="69074" x2="33100" y2="68611"/>
                          <a14:backgroundMark x1="33100" y1="68611" x2="33100" y2="68611"/>
                          <a14:backgroundMark x1="31200" y1="69259" x2="31200" y2="69259"/>
                          <a14:backgroundMark x1="30600" y1="69444" x2="30500" y2="69259"/>
                          <a14:backgroundMark x1="32200" y1="69259" x2="32200" y2="69259"/>
                          <a14:backgroundMark x1="31800" y1="69259" x2="31800" y2="69259"/>
                          <a14:backgroundMark x1="31300" y1="69259" x2="31300" y2="69259"/>
                          <a14:backgroundMark x1="31300" y1="69074" x2="31300" y2="69074"/>
                          <a14:backgroundMark x1="31900" y1="68611" x2="31900" y2="68611"/>
                          <a14:backgroundMark x1="57300" y1="65556" x2="60000" y2="69074"/>
                          <a14:backgroundMark x1="60000" y1="69074" x2="69500" y2="70648"/>
                          <a14:backgroundMark x1="69500" y1="70648" x2="66800" y2="67315"/>
                          <a14:backgroundMark x1="66800" y1="67315" x2="61800" y2="64907"/>
                          <a14:backgroundMark x1="61800" y1="64907" x2="56800" y2="65648"/>
                          <a14:backgroundMark x1="56800" y1="65648" x2="57100" y2="65741"/>
                          <a14:backgroundMark x1="61100" y1="66019" x2="64200" y2="68889"/>
                          <a14:backgroundMark x1="64200" y1="68889" x2="61100" y2="66019"/>
                          <a14:backgroundMark x1="38400" y1="80926" x2="42900" y2="79907"/>
                          <a14:backgroundMark x1="42900" y1="79907" x2="69500" y2="85463"/>
                          <a14:backgroundMark x1="69500" y1="85463" x2="62800" y2="88796"/>
                          <a14:backgroundMark x1="62800" y1="88796" x2="34500" y2="84722"/>
                          <a14:backgroundMark x1="34500" y1="84722" x2="38100" y2="82222"/>
                          <a14:backgroundMark x1="38100" y1="82222" x2="38700" y2="81019"/>
                          <a14:backgroundMark x1="80400" y1="83241" x2="80400" y2="83056"/>
                          <a14:backgroundMark x1="79000" y1="84167" x2="78100" y2="84259"/>
                          <a14:backgroundMark x1="78700" y1="84537" x2="79200" y2="83796"/>
                          <a14:backgroundMark x1="77700" y1="84259" x2="77100" y2="85000"/>
                          <a14:backgroundMark x1="79800" y1="83704" x2="79500" y2="83704"/>
                          <a14:backgroundMark x1="80400" y1="84167" x2="81100" y2="83704"/>
                          <a14:backgroundMark x1="80500" y1="82963" x2="80100" y2="83148"/>
                          <a14:backgroundMark x1="4700" y1="76481" x2="8200" y2="79352"/>
                          <a14:backgroundMark x1="8200" y1="79352" x2="3700" y2="81111"/>
                          <a14:backgroundMark x1="3700" y1="81111" x2="3500" y2="77037"/>
                          <a14:backgroundMark x1="3500" y1="77037" x2="4300" y2="76389"/>
                          <a14:backgroundMark x1="81300" y1="82963" x2="81100" y2="83241"/>
                          <a14:backgroundMark x1="79400" y1="84444" x2="79300" y2="83796"/>
                          <a14:backgroundMark x1="80100" y1="84074" x2="80000" y2="84074"/>
                          <a14:backgroundMark x1="79800" y1="83519" x2="79700" y2="84074"/>
                          <a14:backgroundMark x1="80400" y1="83241" x2="80600" y2="83056"/>
                          <a14:backgroundMark x1="79900" y1="83241" x2="80100" y2="83426"/>
                          <a14:backgroundMark x1="79400" y1="84074" x2="79400" y2="84074"/>
                          <a14:backgroundMark x1="79200" y1="74722" x2="83100" y2="77593"/>
                          <a14:backgroundMark x1="33100" y1="69167" x2="30200" y2="68704"/>
                          <a14:backgroundMark x1="14300" y1="74815" x2="10800" y2="77315"/>
                          <a14:backgroundMark x1="10800" y1="77315" x2="10300" y2="77407"/>
                          <a14:backgroundMark x1="6000" y1="72130" x2="6100" y2="71852"/>
                          <a14:backgroundMark x1="87500" y1="71852" x2="87100" y2="71759"/>
                        </a14:backgroundRemoval>
                      </a14:imgEffect>
                    </a14:imgLayer>
                  </a14:imgProps>
                </a:ext>
                <a:ext uri="{28A0092B-C50C-407E-A947-70E740481C1C}">
                  <a14:useLocalDpi xmlns:a14="http://schemas.microsoft.com/office/drawing/2010/main" val="0"/>
                </a:ext>
              </a:extLst>
            </a:blip>
            <a:srcRect t="34958" b="13333"/>
            <a:stretch/>
          </p:blipFill>
          <p:spPr bwMode="auto">
            <a:xfrm>
              <a:off x="2819400" y="4584050"/>
              <a:ext cx="3798996" cy="212155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3A3399D2-6590-429E-AFEA-2F075FAB6F8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069" b="89985" l="9867" r="89985">
                          <a14:foregroundMark x1="57290" y1="22828" x2="38881" y2="23417"/>
                          <a14:foregroundMark x1="38881" y1="23417" x2="32990" y2="29013"/>
                          <a14:foregroundMark x1="32990" y1="29013" x2="32106" y2="37408"/>
                          <a14:foregroundMark x1="32106" y1="37408" x2="39912" y2="43888"/>
                          <a14:foregroundMark x1="39912" y1="43888" x2="56406" y2="46686"/>
                          <a14:foregroundMark x1="56406" y1="46686" x2="63623" y2="44477"/>
                          <a14:foregroundMark x1="63623" y1="44477" x2="69367" y2="38144"/>
                          <a14:foregroundMark x1="69367" y1="38144" x2="67158" y2="30486"/>
                          <a14:foregroundMark x1="67158" y1="30486" x2="61708" y2="24300"/>
                          <a14:foregroundMark x1="61708" y1="24300" x2="56554" y2="22975"/>
                          <a14:foregroundMark x1="37113" y1="26951" x2="34168" y2="37408"/>
                          <a14:foregroundMark x1="34168" y1="37408" x2="37555" y2="29308"/>
                          <a14:foregroundMark x1="37555" y1="29308" x2="36230" y2="27982"/>
                          <a14:foregroundMark x1="63034" y1="26215" x2="53461" y2="27835"/>
                          <a14:foregroundMark x1="53461" y1="27835" x2="55670" y2="35199"/>
                          <a14:foregroundMark x1="55670" y1="35199" x2="64948" y2="37113"/>
                          <a14:foregroundMark x1="64948" y1="37113" x2="64948" y2="28130"/>
                          <a14:foregroundMark x1="64948" y1="28130" x2="60677" y2="25479"/>
                          <a14:foregroundMark x1="30928" y1="9867" x2="37703" y2="6333"/>
                          <a14:foregroundMark x1="37703" y1="6333" x2="45361" y2="5007"/>
                          <a14:foregroundMark x1="45361" y1="5007" x2="52725" y2="6038"/>
                          <a14:foregroundMark x1="52725" y1="6038" x2="60383" y2="4566"/>
                          <a14:foregroundMark x1="60383" y1="4566" x2="67599" y2="7069"/>
                          <a14:foregroundMark x1="67599" y1="7069" x2="72754" y2="12666"/>
                          <a14:foregroundMark x1="72754" y1="12666" x2="62739" y2="17673"/>
                          <a14:foregroundMark x1="62739" y1="17673" x2="42710" y2="17526"/>
                          <a14:foregroundMark x1="42710" y1="17526" x2="35052" y2="14580"/>
                          <a14:foregroundMark x1="35052" y1="14580" x2="31222" y2="9867"/>
                        </a14:backgroundRemoval>
                      </a14:imgEffect>
                    </a14:imgLayer>
                  </a14:imgProps>
                </a:ext>
                <a:ext uri="{28A0092B-C50C-407E-A947-70E740481C1C}">
                  <a14:useLocalDpi xmlns:a14="http://schemas.microsoft.com/office/drawing/2010/main" val="0"/>
                </a:ext>
              </a:extLst>
            </a:blip>
            <a:srcRect b="15390"/>
            <a:stretch/>
          </p:blipFill>
          <p:spPr>
            <a:xfrm>
              <a:off x="3684905" y="4532942"/>
              <a:ext cx="1774189" cy="1501139"/>
            </a:xfrm>
            <a:prstGeom prst="rect">
              <a:avLst/>
            </a:prstGeom>
          </p:spPr>
        </p:pic>
        <p:pic>
          <p:nvPicPr>
            <p:cNvPr id="30" name="Picture 29" descr="Johnny.jpeg">
              <a:extLst>
                <a:ext uri="{FF2B5EF4-FFF2-40B4-BE49-F238E27FC236}">
                  <a16:creationId xmlns:a16="http://schemas.microsoft.com/office/drawing/2014/main" id="{897348B4-DE8B-4293-BD94-473EE86CF393}"/>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27036" y1="63308" x2="43557" y2="75044"/>
                          <a14:backgroundMark x1="43557" y1="75044" x2="55652" y2="76349"/>
                          <a14:backgroundMark x1="55652" y1="76349" x2="66403" y2="73444"/>
                          <a14:backgroundMark x1="66403" y1="73444" x2="75020" y2="67753"/>
                          <a14:backgroundMark x1="75020" y1="67753" x2="83557" y2="73444"/>
                          <a14:backgroundMark x1="83557" y1="73444" x2="84348" y2="82810"/>
                          <a14:backgroundMark x1="84348" y1="82810" x2="81265" y2="91346"/>
                          <a14:backgroundMark x1="81265" y1="91346" x2="72174" y2="98103"/>
                          <a14:backgroundMark x1="72174" y1="98103" x2="59605" y2="99763"/>
                          <a14:backgroundMark x1="59605" y1="99763" x2="34783" y2="98814"/>
                          <a14:backgroundMark x1="34783" y1="98814" x2="23874" y2="93065"/>
                          <a14:backgroundMark x1="23874" y1="93065" x2="22213" y2="73325"/>
                          <a14:backgroundMark x1="22213" y1="73325" x2="25217" y2="65145"/>
                          <a14:backgroundMark x1="25217" y1="65145" x2="27036" y2="64197"/>
                        </a14:backgroundRemoval>
                      </a14:imgEffect>
                    </a14:imgLayer>
                  </a14:imgProps>
                </a:ext>
              </a:extLst>
            </a:blip>
            <a:stretch>
              <a:fillRect/>
            </a:stretch>
          </p:blipFill>
          <p:spPr>
            <a:xfrm>
              <a:off x="3657600" y="3108636"/>
              <a:ext cx="1759266" cy="2345689"/>
            </a:xfrm>
            <a:prstGeom prst="rect">
              <a:avLst/>
            </a:prstGeom>
            <a:ln w="38100">
              <a:noFill/>
            </a:ln>
            <a:effectLst/>
          </p:spPr>
        </p:pic>
      </p:grpSp>
      <p:pic>
        <p:nvPicPr>
          <p:cNvPr id="12" name="Picture 11">
            <a:extLst>
              <a:ext uri="{FF2B5EF4-FFF2-40B4-BE49-F238E27FC236}">
                <a16:creationId xmlns:a16="http://schemas.microsoft.com/office/drawing/2014/main" id="{A6D9EA0E-6C26-49D5-BB9D-86B7FFDAEE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13"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
        <p:nvSpPr>
          <p:cNvPr id="15" name="TextBox 14"/>
          <p:cNvSpPr txBox="1"/>
          <p:nvPr/>
        </p:nvSpPr>
        <p:spPr>
          <a:xfrm>
            <a:off x="742950" y="344850"/>
            <a:ext cx="7658100" cy="1446550"/>
          </a:xfrm>
          <a:prstGeom prst="rect">
            <a:avLst/>
          </a:prstGeom>
          <a:noFill/>
        </p:spPr>
        <p:txBody>
          <a:bodyPr wrap="square" rtlCol="0">
            <a:spAutoFit/>
          </a:bodyPr>
          <a:lstStyle/>
          <a:p>
            <a:pPr algn="ctr"/>
            <a:r>
              <a:rPr lang="en-US" sz="4000" b="1" i="1" dirty="0">
                <a:solidFill>
                  <a:srgbClr val="F5A01A"/>
                </a:solidFill>
                <a:latin typeface="Arial Black" pitchFamily="34" charset="0"/>
                <a:cs typeface="Arial" pitchFamily="34" charset="0"/>
              </a:rPr>
              <a:t>Everyone</a:t>
            </a:r>
            <a:r>
              <a:rPr lang="en-US" sz="4000" b="1" dirty="0">
                <a:solidFill>
                  <a:srgbClr val="F5A01A"/>
                </a:solidFill>
                <a:latin typeface="Arial Black" pitchFamily="34" charset="0"/>
                <a:cs typeface="Arial" pitchFamily="34" charset="0"/>
              </a:rPr>
              <a:t> Is </a:t>
            </a:r>
          </a:p>
          <a:p>
            <a:pPr algn="ctr"/>
            <a:r>
              <a:rPr lang="en-US" sz="4000" b="1" dirty="0">
                <a:solidFill>
                  <a:srgbClr val="F5A01A"/>
                </a:solidFill>
                <a:latin typeface="Arial Black" pitchFamily="34" charset="0"/>
                <a:cs typeface="Arial" pitchFamily="34" charset="0"/>
              </a:rPr>
              <a:t>The Behavior Team</a:t>
            </a:r>
          </a:p>
        </p:txBody>
      </p:sp>
    </p:spTree>
    <p:extLst>
      <p:ext uri="{BB962C8B-B14F-4D97-AF65-F5344CB8AC3E}">
        <p14:creationId xmlns:p14="http://schemas.microsoft.com/office/powerpoint/2010/main" val="3229467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Straight Connector 68"/>
          <p:cNvCxnSpPr/>
          <p:nvPr/>
        </p:nvCxnSpPr>
        <p:spPr>
          <a:xfrm>
            <a:off x="2875800" y="3951315"/>
            <a:ext cx="0" cy="1371600"/>
          </a:xfrm>
          <a:prstGeom prst="line">
            <a:avLst/>
          </a:prstGeom>
          <a:solidFill>
            <a:srgbClr val="00A29E"/>
          </a:solidFill>
          <a:ln>
            <a:solidFill>
              <a:srgbClr val="3B6E8F"/>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D113CC26-EE3E-4E63-AB56-A2F209FCC13C}"/>
              </a:ext>
            </a:extLst>
          </p:cNvPr>
          <p:cNvCxnSpPr/>
          <p:nvPr/>
        </p:nvCxnSpPr>
        <p:spPr>
          <a:xfrm>
            <a:off x="8029520" y="1721336"/>
            <a:ext cx="0" cy="2926080"/>
          </a:xfrm>
          <a:prstGeom prst="line">
            <a:avLst/>
          </a:prstGeom>
          <a:solidFill>
            <a:srgbClr val="00A29E"/>
          </a:solidFill>
          <a:ln>
            <a:solidFill>
              <a:srgbClr val="3B6E8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097280" y="1727820"/>
            <a:ext cx="6949440" cy="0"/>
          </a:xfrm>
          <a:prstGeom prst="line">
            <a:avLst/>
          </a:prstGeom>
          <a:ln>
            <a:solidFill>
              <a:srgbClr val="3B6E8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834640" y="3933056"/>
            <a:ext cx="3474720" cy="0"/>
          </a:xfrm>
          <a:prstGeom prst="line">
            <a:avLst/>
          </a:prstGeom>
          <a:ln>
            <a:solidFill>
              <a:srgbClr val="3B6E8F"/>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035672" y="4190199"/>
            <a:ext cx="1664208" cy="617220"/>
          </a:xfrm>
          <a:prstGeom prst="rect">
            <a:avLst/>
          </a:prstGeom>
          <a:solidFill>
            <a:srgbClr val="D98A09"/>
          </a:solidFill>
        </p:spPr>
        <p:txBody>
          <a:bodyPr wrap="square" rtlCol="0" anchor="ctr">
            <a:noAutofit/>
          </a:bodyPr>
          <a:lstStyle/>
          <a:p>
            <a:pPr algn="ctr"/>
            <a:r>
              <a:rPr lang="en-US" sz="1200" b="1" dirty="0">
                <a:solidFill>
                  <a:schemeClr val="bg1"/>
                </a:solidFill>
                <a:latin typeface="Arial Black" panose="020B0A04020102020204" pitchFamily="34" charset="0"/>
                <a:cs typeface="Arial" panose="020B0604020202020204" pitchFamily="34" charset="0"/>
              </a:rPr>
              <a:t>VOLUNTEER MANAGER</a:t>
            </a:r>
            <a:endParaRPr lang="en-US" sz="1200" b="1" dirty="0">
              <a:solidFill>
                <a:schemeClr val="bg1"/>
              </a:solidFill>
              <a:cs typeface="Arial" panose="020B0604020202020204" pitchFamily="34" charset="0"/>
            </a:endParaRPr>
          </a:p>
        </p:txBody>
      </p:sp>
      <p:sp>
        <p:nvSpPr>
          <p:cNvPr id="152" name="TextBox 151"/>
          <p:cNvSpPr txBox="1"/>
          <p:nvPr/>
        </p:nvSpPr>
        <p:spPr>
          <a:xfrm>
            <a:off x="7197416" y="3284984"/>
            <a:ext cx="1664208" cy="617220"/>
          </a:xfrm>
          <a:prstGeom prst="rect">
            <a:avLst/>
          </a:prstGeom>
          <a:solidFill>
            <a:srgbClr val="008E8B"/>
          </a:solidFill>
        </p:spPr>
        <p:txBody>
          <a:bodyPr wrap="square" rtlCol="0" anchor="ctr">
            <a:noAutofit/>
          </a:bodyPr>
          <a:lstStyle/>
          <a:p>
            <a:pPr algn="ctr"/>
            <a:r>
              <a:rPr lang="en-US" sz="1200" b="1" dirty="0">
                <a:solidFill>
                  <a:schemeClr val="bg1"/>
                </a:solidFill>
                <a:latin typeface="Arial Black" panose="020B0A04020102020204" pitchFamily="34" charset="0"/>
                <a:cs typeface="Arial" panose="020B0604020202020204" pitchFamily="34" charset="0"/>
              </a:rPr>
              <a:t>MANAGER, BEHAVIOR</a:t>
            </a:r>
            <a:endParaRPr lang="en-US" sz="1200" b="1" dirty="0">
              <a:solidFill>
                <a:schemeClr val="bg1"/>
              </a:solidFill>
              <a:cs typeface="Arial" panose="020B0604020202020204" pitchFamily="34" charset="0"/>
            </a:endParaRPr>
          </a:p>
        </p:txBody>
      </p:sp>
      <p:sp>
        <p:nvSpPr>
          <p:cNvPr id="109" name="TextBox 108"/>
          <p:cNvSpPr txBox="1"/>
          <p:nvPr/>
        </p:nvSpPr>
        <p:spPr>
          <a:xfrm>
            <a:off x="32340" y="344850"/>
            <a:ext cx="9079321" cy="646331"/>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rPr>
              <a:t>Example Org Chart</a:t>
            </a:r>
          </a:p>
        </p:txBody>
      </p:sp>
      <p:sp>
        <p:nvSpPr>
          <p:cNvPr id="110"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pic>
        <p:nvPicPr>
          <p:cNvPr id="111" name="Picture 110">
            <a:extLst>
              <a:ext uri="{FF2B5EF4-FFF2-40B4-BE49-F238E27FC236}">
                <a16:creationId xmlns:a16="http://schemas.microsoft.com/office/drawing/2014/main" id="{A6D9EA0E-6C26-49D5-BB9D-86B7FFDA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2" name="TextBox 1"/>
          <p:cNvSpPr txBox="1"/>
          <p:nvPr/>
        </p:nvSpPr>
        <p:spPr>
          <a:xfrm>
            <a:off x="2083712" y="5175451"/>
            <a:ext cx="1584176" cy="640080"/>
          </a:xfrm>
          <a:prstGeom prst="ellipse">
            <a:avLst/>
          </a:prstGeom>
          <a:solidFill>
            <a:srgbClr val="BC7708"/>
          </a:solidFill>
        </p:spPr>
        <p:txBody>
          <a:bodyPr wrap="square" rtlCol="0" anchor="ctr">
            <a:noAutofit/>
          </a:bodyPr>
          <a:lstStyle/>
          <a:p>
            <a:pPr algn="ctr"/>
            <a:r>
              <a:rPr lang="en-US" sz="1400" b="1" dirty="0"/>
              <a:t>Volunteers</a:t>
            </a:r>
          </a:p>
        </p:txBody>
      </p:sp>
      <p:cxnSp>
        <p:nvCxnSpPr>
          <p:cNvPr id="8" name="Straight Connector 7"/>
          <p:cNvCxnSpPr/>
          <p:nvPr/>
        </p:nvCxnSpPr>
        <p:spPr>
          <a:xfrm>
            <a:off x="4573484" y="1713344"/>
            <a:ext cx="0" cy="3840480"/>
          </a:xfrm>
          <a:prstGeom prst="line">
            <a:avLst/>
          </a:prstGeom>
          <a:solidFill>
            <a:srgbClr val="79BDE8"/>
          </a:solidFill>
          <a:ln>
            <a:solidFill>
              <a:srgbClr val="3B6E8F"/>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7237432" y="4270236"/>
            <a:ext cx="1584176" cy="640080"/>
          </a:xfrm>
          <a:prstGeom prst="ellipse">
            <a:avLst/>
          </a:prstGeom>
          <a:solidFill>
            <a:srgbClr val="006A68"/>
          </a:solidFill>
        </p:spPr>
        <p:txBody>
          <a:bodyPr wrap="square" rtlCol="0" anchor="ctr">
            <a:noAutofit/>
          </a:bodyPr>
          <a:lstStyle/>
          <a:p>
            <a:pPr algn="ctr"/>
            <a:r>
              <a:rPr lang="en-US" sz="1400" b="1" dirty="0"/>
              <a:t>Behavior Team</a:t>
            </a:r>
          </a:p>
        </p:txBody>
      </p:sp>
      <p:cxnSp>
        <p:nvCxnSpPr>
          <p:cNvPr id="76" name="Straight Connector 75"/>
          <p:cNvCxnSpPr/>
          <p:nvPr/>
        </p:nvCxnSpPr>
        <p:spPr>
          <a:xfrm>
            <a:off x="1115616" y="1700808"/>
            <a:ext cx="0" cy="2194560"/>
          </a:xfrm>
          <a:prstGeom prst="line">
            <a:avLst/>
          </a:prstGeom>
          <a:solidFill>
            <a:srgbClr val="00A29E"/>
          </a:solidFill>
          <a:ln>
            <a:solidFill>
              <a:srgbClr val="3B6E8F"/>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340208" y="3933056"/>
            <a:ext cx="0" cy="1463040"/>
          </a:xfrm>
          <a:prstGeom prst="line">
            <a:avLst/>
          </a:prstGeom>
          <a:solidFill>
            <a:srgbClr val="00A29E"/>
          </a:solidFill>
          <a:ln>
            <a:solidFill>
              <a:srgbClr val="3B6E8F"/>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5500080" y="4190199"/>
            <a:ext cx="1664208" cy="617220"/>
          </a:xfrm>
          <a:prstGeom prst="rect">
            <a:avLst/>
          </a:prstGeom>
          <a:solidFill>
            <a:srgbClr val="D98A09"/>
          </a:solidFill>
        </p:spPr>
        <p:txBody>
          <a:bodyPr wrap="square" rtlCol="0" anchor="ctr">
            <a:noAutofit/>
          </a:bodyPr>
          <a:lstStyle/>
          <a:p>
            <a:pPr algn="ctr"/>
            <a:r>
              <a:rPr lang="en-US" sz="1200" b="1" dirty="0">
                <a:solidFill>
                  <a:schemeClr val="bg1"/>
                </a:solidFill>
                <a:latin typeface="Arial Black" panose="020B0A04020102020204" pitchFamily="34" charset="0"/>
                <a:cs typeface="Arial" panose="020B0604020202020204" pitchFamily="34" charset="0"/>
              </a:rPr>
              <a:t>ADOPTIONS</a:t>
            </a:r>
          </a:p>
          <a:p>
            <a:pPr algn="ctr"/>
            <a:r>
              <a:rPr lang="en-US" sz="1200" b="1" dirty="0">
                <a:solidFill>
                  <a:schemeClr val="bg1"/>
                </a:solidFill>
                <a:latin typeface="Arial Black" panose="020B0A04020102020204" pitchFamily="34" charset="0"/>
                <a:cs typeface="Arial" panose="020B0604020202020204" pitchFamily="34" charset="0"/>
              </a:rPr>
              <a:t>MANAGER</a:t>
            </a:r>
            <a:endParaRPr lang="en-US" sz="1200" b="1" dirty="0">
              <a:solidFill>
                <a:schemeClr val="bg1"/>
              </a:solidFill>
              <a:cs typeface="Arial" panose="020B0604020202020204" pitchFamily="34" charset="0"/>
            </a:endParaRPr>
          </a:p>
        </p:txBody>
      </p:sp>
      <p:sp>
        <p:nvSpPr>
          <p:cNvPr id="15" name="TextBox 14"/>
          <p:cNvSpPr txBox="1"/>
          <p:nvPr/>
        </p:nvSpPr>
        <p:spPr>
          <a:xfrm>
            <a:off x="3767876" y="4190199"/>
            <a:ext cx="1664208" cy="617220"/>
          </a:xfrm>
          <a:prstGeom prst="rect">
            <a:avLst/>
          </a:prstGeom>
          <a:solidFill>
            <a:srgbClr val="D98A09"/>
          </a:solidFill>
          <a:ln w="57150">
            <a:noFill/>
          </a:ln>
        </p:spPr>
        <p:txBody>
          <a:bodyPr wrap="square" rtlCol="0" anchor="ctr">
            <a:noAutofit/>
          </a:bodyPr>
          <a:lstStyle/>
          <a:p>
            <a:pPr algn="ctr"/>
            <a:r>
              <a:rPr lang="en-US" sz="1200" b="1" dirty="0">
                <a:solidFill>
                  <a:schemeClr val="bg1"/>
                </a:solidFill>
                <a:latin typeface="Arial Black" panose="020B0A04020102020204" pitchFamily="34" charset="0"/>
                <a:cs typeface="Arial" panose="020B0604020202020204" pitchFamily="34" charset="0"/>
              </a:rPr>
              <a:t>MANAGER, </a:t>
            </a:r>
          </a:p>
          <a:p>
            <a:pPr algn="ctr"/>
            <a:r>
              <a:rPr lang="en-US" sz="1200" b="1" dirty="0">
                <a:solidFill>
                  <a:schemeClr val="bg1"/>
                </a:solidFill>
                <a:latin typeface="Arial Black" panose="020B0A04020102020204" pitchFamily="34" charset="0"/>
                <a:cs typeface="Arial" panose="020B0604020202020204" pitchFamily="34" charset="0"/>
              </a:rPr>
              <a:t>DAILY CARE</a:t>
            </a:r>
            <a:endParaRPr lang="en-US" sz="1200" b="1" dirty="0">
              <a:solidFill>
                <a:schemeClr val="bg1"/>
              </a:solidFill>
              <a:cs typeface="Arial" panose="020B0604020202020204" pitchFamily="34" charset="0"/>
            </a:endParaRPr>
          </a:p>
        </p:txBody>
      </p:sp>
      <p:sp>
        <p:nvSpPr>
          <p:cNvPr id="71" name="TextBox 70"/>
          <p:cNvSpPr txBox="1"/>
          <p:nvPr/>
        </p:nvSpPr>
        <p:spPr>
          <a:xfrm>
            <a:off x="3781396" y="5175451"/>
            <a:ext cx="1584176" cy="640080"/>
          </a:xfrm>
          <a:prstGeom prst="ellipse">
            <a:avLst/>
          </a:prstGeom>
          <a:solidFill>
            <a:srgbClr val="BC7708"/>
          </a:solidFill>
        </p:spPr>
        <p:txBody>
          <a:bodyPr wrap="square" rtlCol="0" anchor="ctr">
            <a:noAutofit/>
          </a:bodyPr>
          <a:lstStyle/>
          <a:p>
            <a:pPr algn="ctr"/>
            <a:r>
              <a:rPr lang="en-US" sz="1400" b="1" dirty="0"/>
              <a:t>Daily Care Team</a:t>
            </a:r>
          </a:p>
        </p:txBody>
      </p:sp>
      <p:sp>
        <p:nvSpPr>
          <p:cNvPr id="35" name="TextBox 34"/>
          <p:cNvSpPr txBox="1"/>
          <p:nvPr/>
        </p:nvSpPr>
        <p:spPr>
          <a:xfrm>
            <a:off x="3567644" y="2208744"/>
            <a:ext cx="2011680" cy="617220"/>
          </a:xfrm>
          <a:prstGeom prst="hexagon">
            <a:avLst/>
          </a:prstGeom>
          <a:solidFill>
            <a:srgbClr val="F5A01A"/>
          </a:solidFill>
        </p:spPr>
        <p:txBody>
          <a:bodyPr wrap="square" rtlCol="0" anchor="ctr">
            <a:noAutofit/>
          </a:bodyPr>
          <a:lstStyle/>
          <a:p>
            <a:pPr algn="ctr"/>
            <a:r>
              <a:rPr lang="en-US" sz="1200" b="1" dirty="0">
                <a:solidFill>
                  <a:schemeClr val="bg1"/>
                </a:solidFill>
                <a:latin typeface="Arial Black" panose="020B0A04020102020204" pitchFamily="34" charset="0"/>
                <a:cs typeface="Arial" panose="020B0604020202020204" pitchFamily="34" charset="0"/>
              </a:rPr>
              <a:t>DIRECTOR, OPERATIONS</a:t>
            </a:r>
            <a:endParaRPr lang="en-US" sz="1200" b="1" dirty="0">
              <a:solidFill>
                <a:schemeClr val="bg1"/>
              </a:solidFill>
              <a:cs typeface="Arial" panose="020B0604020202020204" pitchFamily="34" charset="0"/>
            </a:endParaRPr>
          </a:p>
        </p:txBody>
      </p:sp>
      <p:sp>
        <p:nvSpPr>
          <p:cNvPr id="153" name="TextBox 152"/>
          <p:cNvSpPr txBox="1"/>
          <p:nvPr/>
        </p:nvSpPr>
        <p:spPr>
          <a:xfrm>
            <a:off x="7023680" y="2208744"/>
            <a:ext cx="2011680" cy="617220"/>
          </a:xfrm>
          <a:prstGeom prst="hexagon">
            <a:avLst/>
          </a:prstGeom>
          <a:solidFill>
            <a:srgbClr val="00B4B0"/>
          </a:solidFill>
        </p:spPr>
        <p:txBody>
          <a:bodyPr wrap="square" rtlCol="0" anchor="ctr">
            <a:noAutofit/>
          </a:bodyPr>
          <a:lstStyle/>
          <a:p>
            <a:pPr algn="ctr"/>
            <a:r>
              <a:rPr lang="en-US" sz="1200" b="1" dirty="0">
                <a:solidFill>
                  <a:schemeClr val="bg1"/>
                </a:solidFill>
                <a:latin typeface="Arial Black" panose="020B0A04020102020204" pitchFamily="34" charset="0"/>
                <a:cs typeface="Arial" panose="020B0604020202020204" pitchFamily="34" charset="0"/>
              </a:rPr>
              <a:t>DIRECTOR, BEHAVIOR</a:t>
            </a:r>
            <a:endParaRPr lang="en-US" sz="1200" b="1" dirty="0">
              <a:solidFill>
                <a:schemeClr val="bg1"/>
              </a:solidFill>
              <a:cs typeface="Arial" panose="020B0604020202020204" pitchFamily="34" charset="0"/>
            </a:endParaRPr>
          </a:p>
        </p:txBody>
      </p:sp>
      <p:sp>
        <p:nvSpPr>
          <p:cNvPr id="98" name="TextBox 97"/>
          <p:cNvSpPr txBox="1"/>
          <p:nvPr/>
        </p:nvSpPr>
        <p:spPr>
          <a:xfrm>
            <a:off x="109776" y="2208744"/>
            <a:ext cx="2014648" cy="617220"/>
          </a:xfrm>
          <a:prstGeom prst="hexagon">
            <a:avLst/>
          </a:prstGeom>
          <a:solidFill>
            <a:srgbClr val="58B000"/>
          </a:solidFill>
        </p:spPr>
        <p:txBody>
          <a:bodyPr wrap="square" rtlCol="0" anchor="ctr">
            <a:noAutofit/>
          </a:bodyPr>
          <a:lstStyle/>
          <a:p>
            <a:pPr algn="ctr"/>
            <a:r>
              <a:rPr lang="en-US" sz="1200" dirty="0">
                <a:latin typeface="Arial Black" panose="020B0A04020102020204" pitchFamily="34" charset="0"/>
                <a:cs typeface="Arial" panose="020B0604020202020204" pitchFamily="34" charset="0"/>
              </a:rPr>
              <a:t>DIRECTOR, VETERINARY SERVICES</a:t>
            </a:r>
            <a:endParaRPr lang="en-US" sz="1200" b="1" dirty="0">
              <a:solidFill>
                <a:schemeClr val="bg1"/>
              </a:solidFill>
              <a:cs typeface="Arial" panose="020B0604020202020204" pitchFamily="34" charset="0"/>
            </a:endParaRPr>
          </a:p>
        </p:txBody>
      </p:sp>
      <p:sp>
        <p:nvSpPr>
          <p:cNvPr id="72" name="TextBox 71"/>
          <p:cNvSpPr txBox="1"/>
          <p:nvPr/>
        </p:nvSpPr>
        <p:spPr>
          <a:xfrm>
            <a:off x="325012" y="3284984"/>
            <a:ext cx="1584176" cy="640080"/>
          </a:xfrm>
          <a:prstGeom prst="ellipse">
            <a:avLst/>
          </a:prstGeom>
          <a:solidFill>
            <a:srgbClr val="499200"/>
          </a:solidFill>
        </p:spPr>
        <p:txBody>
          <a:bodyPr wrap="square" rtlCol="0" anchor="ctr">
            <a:noAutofit/>
          </a:bodyPr>
          <a:lstStyle/>
          <a:p>
            <a:pPr algn="ctr"/>
            <a:r>
              <a:rPr lang="en-US" sz="1400" b="1" dirty="0"/>
              <a:t>Vet Techs</a:t>
            </a:r>
          </a:p>
        </p:txBody>
      </p:sp>
      <p:sp>
        <p:nvSpPr>
          <p:cNvPr id="127" name="TextBox 126"/>
          <p:cNvSpPr txBox="1"/>
          <p:nvPr/>
        </p:nvSpPr>
        <p:spPr>
          <a:xfrm>
            <a:off x="5508104" y="5167459"/>
            <a:ext cx="1649296" cy="640080"/>
          </a:xfrm>
          <a:prstGeom prst="ellipse">
            <a:avLst/>
          </a:prstGeom>
          <a:solidFill>
            <a:srgbClr val="BC7708"/>
          </a:solidFill>
        </p:spPr>
        <p:txBody>
          <a:bodyPr wrap="square" rtlCol="0" anchor="ctr">
            <a:noAutofit/>
          </a:bodyPr>
          <a:lstStyle/>
          <a:p>
            <a:pPr algn="ctr"/>
            <a:r>
              <a:rPr lang="en-US" sz="1400" b="1" dirty="0"/>
              <a:t>Adoption Counselors</a:t>
            </a:r>
          </a:p>
        </p:txBody>
      </p:sp>
    </p:spTree>
    <p:extLst>
      <p:ext uri="{BB962C8B-B14F-4D97-AF65-F5344CB8AC3E}">
        <p14:creationId xmlns:p14="http://schemas.microsoft.com/office/powerpoint/2010/main" val="859627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Straight Connector 76"/>
          <p:cNvCxnSpPr/>
          <p:nvPr/>
        </p:nvCxnSpPr>
        <p:spPr>
          <a:xfrm>
            <a:off x="6340208" y="3933056"/>
            <a:ext cx="0" cy="1463040"/>
          </a:xfrm>
          <a:prstGeom prst="line">
            <a:avLst/>
          </a:prstGeom>
          <a:solidFill>
            <a:srgbClr val="00A29E"/>
          </a:solidFill>
          <a:ln>
            <a:solidFill>
              <a:srgbClr val="3B6E8F"/>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508104" y="5167459"/>
            <a:ext cx="1649296" cy="640080"/>
          </a:xfrm>
          <a:prstGeom prst="ellipse">
            <a:avLst/>
          </a:prstGeom>
          <a:solidFill>
            <a:srgbClr val="BC7708"/>
          </a:solidFill>
        </p:spPr>
        <p:txBody>
          <a:bodyPr wrap="square" rtlCol="0" anchor="ctr">
            <a:noAutofit/>
          </a:bodyPr>
          <a:lstStyle/>
          <a:p>
            <a:pPr algn="ctr"/>
            <a:r>
              <a:rPr lang="en-US" sz="1400" b="1" dirty="0"/>
              <a:t>Adoption Counselors</a:t>
            </a:r>
          </a:p>
        </p:txBody>
      </p:sp>
      <p:cxnSp>
        <p:nvCxnSpPr>
          <p:cNvPr id="69" name="Straight Connector 68"/>
          <p:cNvCxnSpPr/>
          <p:nvPr/>
        </p:nvCxnSpPr>
        <p:spPr>
          <a:xfrm>
            <a:off x="2875800" y="3951315"/>
            <a:ext cx="0" cy="1371600"/>
          </a:xfrm>
          <a:prstGeom prst="line">
            <a:avLst/>
          </a:prstGeom>
          <a:solidFill>
            <a:srgbClr val="00A29E"/>
          </a:solidFill>
          <a:ln>
            <a:solidFill>
              <a:srgbClr val="3B6E8F"/>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D113CC26-EE3E-4E63-AB56-A2F209FCC13C}"/>
              </a:ext>
            </a:extLst>
          </p:cNvPr>
          <p:cNvCxnSpPr/>
          <p:nvPr/>
        </p:nvCxnSpPr>
        <p:spPr>
          <a:xfrm>
            <a:off x="8029520" y="1721336"/>
            <a:ext cx="0" cy="2926080"/>
          </a:xfrm>
          <a:prstGeom prst="line">
            <a:avLst/>
          </a:prstGeom>
          <a:solidFill>
            <a:srgbClr val="00A29E"/>
          </a:solidFill>
          <a:ln>
            <a:solidFill>
              <a:srgbClr val="3B6E8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097280" y="1727820"/>
            <a:ext cx="6949440" cy="0"/>
          </a:xfrm>
          <a:prstGeom prst="line">
            <a:avLst/>
          </a:prstGeom>
          <a:ln>
            <a:solidFill>
              <a:srgbClr val="3B6E8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834640" y="3933056"/>
            <a:ext cx="3474720" cy="0"/>
          </a:xfrm>
          <a:prstGeom prst="line">
            <a:avLst/>
          </a:prstGeom>
          <a:ln>
            <a:solidFill>
              <a:srgbClr val="3B6E8F"/>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035672" y="4190199"/>
            <a:ext cx="1664208" cy="617220"/>
          </a:xfrm>
          <a:prstGeom prst="rect">
            <a:avLst/>
          </a:prstGeom>
          <a:solidFill>
            <a:srgbClr val="D98A09"/>
          </a:solidFill>
        </p:spPr>
        <p:txBody>
          <a:bodyPr wrap="square" rtlCol="0" anchor="ctr">
            <a:noAutofit/>
          </a:bodyPr>
          <a:lstStyle/>
          <a:p>
            <a:pPr algn="ctr"/>
            <a:r>
              <a:rPr lang="en-US" sz="1200" b="1" dirty="0">
                <a:solidFill>
                  <a:schemeClr val="bg1"/>
                </a:solidFill>
                <a:latin typeface="Arial Black" panose="020B0A04020102020204" pitchFamily="34" charset="0"/>
                <a:cs typeface="Arial" panose="020B0604020202020204" pitchFamily="34" charset="0"/>
              </a:rPr>
              <a:t>VOLUNTEER MANAGER</a:t>
            </a:r>
            <a:endParaRPr lang="en-US" sz="1200" b="1" dirty="0">
              <a:solidFill>
                <a:schemeClr val="bg1"/>
              </a:solidFill>
              <a:cs typeface="Arial" panose="020B0604020202020204" pitchFamily="34" charset="0"/>
            </a:endParaRPr>
          </a:p>
        </p:txBody>
      </p:sp>
      <p:sp>
        <p:nvSpPr>
          <p:cNvPr id="152" name="TextBox 151"/>
          <p:cNvSpPr txBox="1"/>
          <p:nvPr/>
        </p:nvSpPr>
        <p:spPr>
          <a:xfrm>
            <a:off x="7197416" y="3284984"/>
            <a:ext cx="1664208" cy="617220"/>
          </a:xfrm>
          <a:prstGeom prst="rect">
            <a:avLst/>
          </a:prstGeom>
          <a:solidFill>
            <a:srgbClr val="008E8B"/>
          </a:solidFill>
        </p:spPr>
        <p:txBody>
          <a:bodyPr wrap="square" rtlCol="0" anchor="ctr">
            <a:noAutofit/>
          </a:bodyPr>
          <a:lstStyle/>
          <a:p>
            <a:pPr algn="ctr"/>
            <a:r>
              <a:rPr lang="en-US" sz="1200" b="1" dirty="0">
                <a:solidFill>
                  <a:schemeClr val="bg1"/>
                </a:solidFill>
                <a:latin typeface="Arial Black" panose="020B0A04020102020204" pitchFamily="34" charset="0"/>
                <a:cs typeface="Arial" panose="020B0604020202020204" pitchFamily="34" charset="0"/>
              </a:rPr>
              <a:t>MANAGER, BEHAVIOR</a:t>
            </a:r>
            <a:endParaRPr lang="en-US" sz="1200" b="1" dirty="0">
              <a:solidFill>
                <a:schemeClr val="bg1"/>
              </a:solidFill>
              <a:cs typeface="Arial" panose="020B0604020202020204" pitchFamily="34" charset="0"/>
            </a:endParaRPr>
          </a:p>
        </p:txBody>
      </p:sp>
      <p:sp>
        <p:nvSpPr>
          <p:cNvPr id="109" name="TextBox 108"/>
          <p:cNvSpPr txBox="1"/>
          <p:nvPr/>
        </p:nvSpPr>
        <p:spPr>
          <a:xfrm>
            <a:off x="32340" y="344850"/>
            <a:ext cx="9079321" cy="646331"/>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rPr>
              <a:t>Example Org Chart</a:t>
            </a:r>
          </a:p>
        </p:txBody>
      </p:sp>
      <p:sp>
        <p:nvSpPr>
          <p:cNvPr id="110"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pic>
        <p:nvPicPr>
          <p:cNvPr id="111" name="Picture 110">
            <a:extLst>
              <a:ext uri="{FF2B5EF4-FFF2-40B4-BE49-F238E27FC236}">
                <a16:creationId xmlns:a16="http://schemas.microsoft.com/office/drawing/2014/main" id="{A6D9EA0E-6C26-49D5-BB9D-86B7FFDA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2" name="TextBox 1"/>
          <p:cNvSpPr txBox="1"/>
          <p:nvPr/>
        </p:nvSpPr>
        <p:spPr>
          <a:xfrm>
            <a:off x="2083712" y="5175451"/>
            <a:ext cx="1584176" cy="640080"/>
          </a:xfrm>
          <a:prstGeom prst="ellipse">
            <a:avLst/>
          </a:prstGeom>
          <a:solidFill>
            <a:srgbClr val="BC7708"/>
          </a:solidFill>
        </p:spPr>
        <p:txBody>
          <a:bodyPr wrap="square" rtlCol="0" anchor="ctr">
            <a:noAutofit/>
          </a:bodyPr>
          <a:lstStyle/>
          <a:p>
            <a:pPr algn="ctr"/>
            <a:r>
              <a:rPr lang="en-US" sz="1400" b="1" dirty="0"/>
              <a:t>Volunteers</a:t>
            </a:r>
          </a:p>
        </p:txBody>
      </p:sp>
      <p:cxnSp>
        <p:nvCxnSpPr>
          <p:cNvPr id="8" name="Straight Connector 7"/>
          <p:cNvCxnSpPr/>
          <p:nvPr/>
        </p:nvCxnSpPr>
        <p:spPr>
          <a:xfrm>
            <a:off x="4573484" y="1713344"/>
            <a:ext cx="0" cy="3840480"/>
          </a:xfrm>
          <a:prstGeom prst="line">
            <a:avLst/>
          </a:prstGeom>
          <a:solidFill>
            <a:srgbClr val="79BDE8"/>
          </a:solidFill>
          <a:ln>
            <a:solidFill>
              <a:srgbClr val="3B6E8F"/>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7237432" y="4270236"/>
            <a:ext cx="1584176" cy="640080"/>
          </a:xfrm>
          <a:prstGeom prst="ellipse">
            <a:avLst/>
          </a:prstGeom>
          <a:solidFill>
            <a:srgbClr val="006A68"/>
          </a:solidFill>
        </p:spPr>
        <p:txBody>
          <a:bodyPr wrap="square" rtlCol="0" anchor="ctr">
            <a:noAutofit/>
          </a:bodyPr>
          <a:lstStyle/>
          <a:p>
            <a:pPr algn="ctr"/>
            <a:r>
              <a:rPr lang="en-US" sz="1400" b="1" dirty="0"/>
              <a:t>Behavior Team</a:t>
            </a:r>
          </a:p>
        </p:txBody>
      </p:sp>
      <p:cxnSp>
        <p:nvCxnSpPr>
          <p:cNvPr id="76" name="Straight Connector 75"/>
          <p:cNvCxnSpPr/>
          <p:nvPr/>
        </p:nvCxnSpPr>
        <p:spPr>
          <a:xfrm>
            <a:off x="1115616" y="1700808"/>
            <a:ext cx="0" cy="2194560"/>
          </a:xfrm>
          <a:prstGeom prst="line">
            <a:avLst/>
          </a:prstGeom>
          <a:solidFill>
            <a:srgbClr val="00A29E"/>
          </a:solidFill>
          <a:ln>
            <a:solidFill>
              <a:srgbClr val="3B6E8F"/>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5500080" y="4190199"/>
            <a:ext cx="1664208" cy="617220"/>
          </a:xfrm>
          <a:prstGeom prst="rect">
            <a:avLst/>
          </a:prstGeom>
          <a:solidFill>
            <a:srgbClr val="D98A09"/>
          </a:solidFill>
        </p:spPr>
        <p:txBody>
          <a:bodyPr wrap="square" rtlCol="0" anchor="ctr">
            <a:noAutofit/>
          </a:bodyPr>
          <a:lstStyle/>
          <a:p>
            <a:pPr algn="ctr"/>
            <a:r>
              <a:rPr lang="en-US" sz="1200" b="1" dirty="0">
                <a:solidFill>
                  <a:schemeClr val="bg1"/>
                </a:solidFill>
                <a:latin typeface="Arial Black" panose="020B0A04020102020204" pitchFamily="34" charset="0"/>
                <a:cs typeface="Arial" panose="020B0604020202020204" pitchFamily="34" charset="0"/>
              </a:rPr>
              <a:t>ADOPTIONS</a:t>
            </a:r>
          </a:p>
          <a:p>
            <a:pPr algn="ctr"/>
            <a:r>
              <a:rPr lang="en-US" sz="1200" b="1" dirty="0">
                <a:solidFill>
                  <a:schemeClr val="bg1"/>
                </a:solidFill>
                <a:latin typeface="Arial Black" panose="020B0A04020102020204" pitchFamily="34" charset="0"/>
                <a:cs typeface="Arial" panose="020B0604020202020204" pitchFamily="34" charset="0"/>
              </a:rPr>
              <a:t>MANAGER</a:t>
            </a:r>
            <a:endParaRPr lang="en-US" sz="1200" b="1" dirty="0">
              <a:solidFill>
                <a:schemeClr val="bg1"/>
              </a:solidFill>
              <a:cs typeface="Arial" panose="020B0604020202020204" pitchFamily="34" charset="0"/>
            </a:endParaRPr>
          </a:p>
        </p:txBody>
      </p:sp>
      <p:sp>
        <p:nvSpPr>
          <p:cNvPr id="15" name="TextBox 14"/>
          <p:cNvSpPr txBox="1"/>
          <p:nvPr/>
        </p:nvSpPr>
        <p:spPr>
          <a:xfrm>
            <a:off x="3767876" y="4190199"/>
            <a:ext cx="1664208" cy="617220"/>
          </a:xfrm>
          <a:prstGeom prst="rect">
            <a:avLst/>
          </a:prstGeom>
          <a:solidFill>
            <a:srgbClr val="D98A09"/>
          </a:solidFill>
          <a:ln w="57150">
            <a:noFill/>
          </a:ln>
        </p:spPr>
        <p:txBody>
          <a:bodyPr wrap="square" rtlCol="0" anchor="ctr">
            <a:noAutofit/>
          </a:bodyPr>
          <a:lstStyle/>
          <a:p>
            <a:pPr algn="ctr"/>
            <a:r>
              <a:rPr lang="en-US" sz="1200" b="1" dirty="0">
                <a:solidFill>
                  <a:schemeClr val="bg1"/>
                </a:solidFill>
                <a:latin typeface="Arial Black" panose="020B0A04020102020204" pitchFamily="34" charset="0"/>
                <a:cs typeface="Arial" panose="020B0604020202020204" pitchFamily="34" charset="0"/>
              </a:rPr>
              <a:t>MANAGER, </a:t>
            </a:r>
          </a:p>
          <a:p>
            <a:pPr algn="ctr"/>
            <a:r>
              <a:rPr lang="en-US" sz="1200" b="1" dirty="0">
                <a:solidFill>
                  <a:schemeClr val="bg1"/>
                </a:solidFill>
                <a:latin typeface="Arial Black" panose="020B0A04020102020204" pitchFamily="34" charset="0"/>
                <a:cs typeface="Arial" panose="020B0604020202020204" pitchFamily="34" charset="0"/>
              </a:rPr>
              <a:t>DAILY CARE</a:t>
            </a:r>
            <a:endParaRPr lang="en-US" sz="1200" b="1" dirty="0">
              <a:solidFill>
                <a:schemeClr val="bg1"/>
              </a:solidFill>
              <a:cs typeface="Arial" panose="020B0604020202020204" pitchFamily="34" charset="0"/>
            </a:endParaRPr>
          </a:p>
        </p:txBody>
      </p:sp>
      <p:sp>
        <p:nvSpPr>
          <p:cNvPr id="71" name="TextBox 70"/>
          <p:cNvSpPr txBox="1"/>
          <p:nvPr/>
        </p:nvSpPr>
        <p:spPr>
          <a:xfrm>
            <a:off x="3781396" y="5175451"/>
            <a:ext cx="1584176" cy="640080"/>
          </a:xfrm>
          <a:prstGeom prst="ellipse">
            <a:avLst/>
          </a:prstGeom>
          <a:solidFill>
            <a:srgbClr val="BC7708"/>
          </a:solidFill>
        </p:spPr>
        <p:txBody>
          <a:bodyPr wrap="square" rtlCol="0" anchor="ctr">
            <a:noAutofit/>
          </a:bodyPr>
          <a:lstStyle/>
          <a:p>
            <a:pPr algn="ctr"/>
            <a:r>
              <a:rPr lang="en-US" sz="1400" b="1" dirty="0"/>
              <a:t>Daily Care Team</a:t>
            </a:r>
          </a:p>
        </p:txBody>
      </p:sp>
      <p:sp>
        <p:nvSpPr>
          <p:cNvPr id="35" name="TextBox 34"/>
          <p:cNvSpPr txBox="1"/>
          <p:nvPr/>
        </p:nvSpPr>
        <p:spPr>
          <a:xfrm>
            <a:off x="3567644" y="2208744"/>
            <a:ext cx="2011680" cy="617220"/>
          </a:xfrm>
          <a:prstGeom prst="hexagon">
            <a:avLst/>
          </a:prstGeom>
          <a:solidFill>
            <a:srgbClr val="F5A01A"/>
          </a:solidFill>
        </p:spPr>
        <p:txBody>
          <a:bodyPr wrap="square" rtlCol="0" anchor="ctr">
            <a:noAutofit/>
          </a:bodyPr>
          <a:lstStyle/>
          <a:p>
            <a:pPr algn="ctr"/>
            <a:r>
              <a:rPr lang="en-US" sz="1200" b="1" dirty="0">
                <a:solidFill>
                  <a:schemeClr val="bg1"/>
                </a:solidFill>
                <a:latin typeface="Arial Black" panose="020B0A04020102020204" pitchFamily="34" charset="0"/>
                <a:cs typeface="Arial" panose="020B0604020202020204" pitchFamily="34" charset="0"/>
              </a:rPr>
              <a:t>DIRECTOR, OPERATIONS</a:t>
            </a:r>
            <a:endParaRPr lang="en-US" sz="1200" b="1" dirty="0">
              <a:solidFill>
                <a:schemeClr val="bg1"/>
              </a:solidFill>
              <a:cs typeface="Arial" panose="020B0604020202020204" pitchFamily="34" charset="0"/>
            </a:endParaRPr>
          </a:p>
        </p:txBody>
      </p:sp>
      <p:sp>
        <p:nvSpPr>
          <p:cNvPr id="153" name="TextBox 152"/>
          <p:cNvSpPr txBox="1"/>
          <p:nvPr/>
        </p:nvSpPr>
        <p:spPr>
          <a:xfrm>
            <a:off x="7023680" y="2208744"/>
            <a:ext cx="2011680" cy="617220"/>
          </a:xfrm>
          <a:prstGeom prst="hexagon">
            <a:avLst/>
          </a:prstGeom>
          <a:solidFill>
            <a:srgbClr val="00B4B0"/>
          </a:solidFill>
        </p:spPr>
        <p:txBody>
          <a:bodyPr wrap="square" rtlCol="0" anchor="ctr">
            <a:noAutofit/>
          </a:bodyPr>
          <a:lstStyle/>
          <a:p>
            <a:pPr algn="ctr"/>
            <a:r>
              <a:rPr lang="en-US" sz="1200" b="1" dirty="0">
                <a:solidFill>
                  <a:schemeClr val="bg1"/>
                </a:solidFill>
                <a:latin typeface="Arial Black" panose="020B0A04020102020204" pitchFamily="34" charset="0"/>
                <a:cs typeface="Arial" panose="020B0604020202020204" pitchFamily="34" charset="0"/>
              </a:rPr>
              <a:t>DIRECTOR, BEHAVIOR</a:t>
            </a:r>
            <a:endParaRPr lang="en-US" sz="1200" b="1" dirty="0">
              <a:solidFill>
                <a:schemeClr val="bg1"/>
              </a:solidFill>
              <a:cs typeface="Arial" panose="020B0604020202020204" pitchFamily="34" charset="0"/>
            </a:endParaRPr>
          </a:p>
        </p:txBody>
      </p:sp>
      <p:sp>
        <p:nvSpPr>
          <p:cNvPr id="98" name="TextBox 97"/>
          <p:cNvSpPr txBox="1"/>
          <p:nvPr/>
        </p:nvSpPr>
        <p:spPr>
          <a:xfrm>
            <a:off x="109776" y="2208744"/>
            <a:ext cx="2014648" cy="617220"/>
          </a:xfrm>
          <a:prstGeom prst="hexagon">
            <a:avLst/>
          </a:prstGeom>
          <a:solidFill>
            <a:srgbClr val="58B000"/>
          </a:solidFill>
        </p:spPr>
        <p:txBody>
          <a:bodyPr wrap="square" rtlCol="0" anchor="ctr">
            <a:noAutofit/>
          </a:bodyPr>
          <a:lstStyle/>
          <a:p>
            <a:pPr algn="ctr"/>
            <a:r>
              <a:rPr lang="en-US" sz="1200" dirty="0">
                <a:latin typeface="Arial Black" panose="020B0A04020102020204" pitchFamily="34" charset="0"/>
                <a:cs typeface="Arial" panose="020B0604020202020204" pitchFamily="34" charset="0"/>
              </a:rPr>
              <a:t>DIRECTOR, VETERINARY SERVICES</a:t>
            </a:r>
            <a:endParaRPr lang="en-US" sz="1200" b="1" dirty="0">
              <a:solidFill>
                <a:schemeClr val="bg1"/>
              </a:solidFill>
              <a:cs typeface="Arial" panose="020B0604020202020204" pitchFamily="34" charset="0"/>
            </a:endParaRPr>
          </a:p>
        </p:txBody>
      </p:sp>
      <p:sp>
        <p:nvSpPr>
          <p:cNvPr id="72" name="TextBox 71"/>
          <p:cNvSpPr txBox="1"/>
          <p:nvPr/>
        </p:nvSpPr>
        <p:spPr>
          <a:xfrm>
            <a:off x="325012" y="3284984"/>
            <a:ext cx="1584176" cy="640080"/>
          </a:xfrm>
          <a:prstGeom prst="ellipse">
            <a:avLst/>
          </a:prstGeom>
          <a:solidFill>
            <a:srgbClr val="499200"/>
          </a:solidFill>
        </p:spPr>
        <p:txBody>
          <a:bodyPr wrap="square" rtlCol="0" anchor="ctr">
            <a:noAutofit/>
          </a:bodyPr>
          <a:lstStyle/>
          <a:p>
            <a:pPr algn="ctr"/>
            <a:r>
              <a:rPr lang="en-US" sz="1400" b="1" dirty="0"/>
              <a:t>Vet Techs</a:t>
            </a:r>
          </a:p>
        </p:txBody>
      </p:sp>
      <p:sp>
        <p:nvSpPr>
          <p:cNvPr id="105" name="Up Arrow 104"/>
          <p:cNvSpPr/>
          <p:nvPr/>
        </p:nvSpPr>
        <p:spPr bwMode="auto">
          <a:xfrm flipH="1">
            <a:off x="4342935" y="3032550"/>
            <a:ext cx="461098" cy="927385"/>
          </a:xfrm>
          <a:prstGeom prst="upArrow">
            <a:avLst/>
          </a:prstGeom>
          <a:solidFill>
            <a:srgbClr val="C00000"/>
          </a:solid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
        <p:nvSpPr>
          <p:cNvPr id="119" name="Up Arrow 118"/>
          <p:cNvSpPr/>
          <p:nvPr/>
        </p:nvSpPr>
        <p:spPr bwMode="auto">
          <a:xfrm flipH="1">
            <a:off x="886551" y="2916532"/>
            <a:ext cx="461098" cy="440460"/>
          </a:xfrm>
          <a:prstGeom prst="upArrow">
            <a:avLst/>
          </a:prstGeom>
          <a:solidFill>
            <a:srgbClr val="C00000"/>
          </a:solid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
        <p:nvSpPr>
          <p:cNvPr id="120" name="Up Arrow 119"/>
          <p:cNvSpPr/>
          <p:nvPr/>
        </p:nvSpPr>
        <p:spPr bwMode="auto">
          <a:xfrm flipH="1">
            <a:off x="2637227" y="4844331"/>
            <a:ext cx="461098" cy="440460"/>
          </a:xfrm>
          <a:prstGeom prst="upArrow">
            <a:avLst/>
          </a:prstGeom>
          <a:solidFill>
            <a:srgbClr val="C00000"/>
          </a:solid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
        <p:nvSpPr>
          <p:cNvPr id="121" name="Up Arrow 120"/>
          <p:cNvSpPr/>
          <p:nvPr/>
        </p:nvSpPr>
        <p:spPr bwMode="auto">
          <a:xfrm flipH="1">
            <a:off x="4341451" y="4844331"/>
            <a:ext cx="461098" cy="440460"/>
          </a:xfrm>
          <a:prstGeom prst="upArrow">
            <a:avLst/>
          </a:prstGeom>
          <a:solidFill>
            <a:srgbClr val="C00000"/>
          </a:solid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
        <p:nvSpPr>
          <p:cNvPr id="122" name="Up Arrow 121"/>
          <p:cNvSpPr/>
          <p:nvPr/>
        </p:nvSpPr>
        <p:spPr bwMode="auto">
          <a:xfrm flipH="1">
            <a:off x="6129571" y="4844331"/>
            <a:ext cx="461098" cy="440460"/>
          </a:xfrm>
          <a:prstGeom prst="upArrow">
            <a:avLst/>
          </a:prstGeom>
          <a:solidFill>
            <a:srgbClr val="C00000"/>
          </a:solid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
        <p:nvSpPr>
          <p:cNvPr id="123" name="Up Arrow 122"/>
          <p:cNvSpPr/>
          <p:nvPr/>
        </p:nvSpPr>
        <p:spPr bwMode="auto">
          <a:xfrm flipH="1">
            <a:off x="7798971" y="3933056"/>
            <a:ext cx="461098" cy="440460"/>
          </a:xfrm>
          <a:prstGeom prst="upArrow">
            <a:avLst/>
          </a:prstGeom>
          <a:solidFill>
            <a:srgbClr val="C00000"/>
          </a:solid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
        <p:nvSpPr>
          <p:cNvPr id="125" name="Up Arrow 124"/>
          <p:cNvSpPr/>
          <p:nvPr/>
        </p:nvSpPr>
        <p:spPr bwMode="auto">
          <a:xfrm flipH="1">
            <a:off x="7798971" y="2916532"/>
            <a:ext cx="461098" cy="440460"/>
          </a:xfrm>
          <a:prstGeom prst="upArrow">
            <a:avLst/>
          </a:prstGeom>
          <a:solidFill>
            <a:srgbClr val="C00000"/>
          </a:solid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21848635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Straight Connector 76"/>
          <p:cNvCxnSpPr/>
          <p:nvPr/>
        </p:nvCxnSpPr>
        <p:spPr>
          <a:xfrm>
            <a:off x="6340208" y="3933056"/>
            <a:ext cx="0" cy="1463040"/>
          </a:xfrm>
          <a:prstGeom prst="line">
            <a:avLst/>
          </a:prstGeom>
          <a:solidFill>
            <a:srgbClr val="00A29E"/>
          </a:solidFill>
          <a:ln>
            <a:solidFill>
              <a:srgbClr val="3B6E8F"/>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508104" y="5167459"/>
            <a:ext cx="1649296" cy="640080"/>
          </a:xfrm>
          <a:prstGeom prst="ellipse">
            <a:avLst/>
          </a:prstGeom>
          <a:solidFill>
            <a:srgbClr val="BC7708"/>
          </a:solidFill>
        </p:spPr>
        <p:txBody>
          <a:bodyPr wrap="square" rtlCol="0" anchor="ctr">
            <a:noAutofit/>
          </a:bodyPr>
          <a:lstStyle/>
          <a:p>
            <a:pPr algn="ctr"/>
            <a:r>
              <a:rPr lang="en-US" sz="1400" b="1" dirty="0"/>
              <a:t>Adoption Counselors</a:t>
            </a:r>
          </a:p>
        </p:txBody>
      </p:sp>
      <p:cxnSp>
        <p:nvCxnSpPr>
          <p:cNvPr id="69" name="Straight Connector 68"/>
          <p:cNvCxnSpPr/>
          <p:nvPr/>
        </p:nvCxnSpPr>
        <p:spPr>
          <a:xfrm>
            <a:off x="2875800" y="3951315"/>
            <a:ext cx="0" cy="1371600"/>
          </a:xfrm>
          <a:prstGeom prst="line">
            <a:avLst/>
          </a:prstGeom>
          <a:solidFill>
            <a:srgbClr val="00A29E"/>
          </a:solidFill>
          <a:ln>
            <a:solidFill>
              <a:srgbClr val="3B6E8F"/>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D113CC26-EE3E-4E63-AB56-A2F209FCC13C}"/>
              </a:ext>
            </a:extLst>
          </p:cNvPr>
          <p:cNvCxnSpPr/>
          <p:nvPr/>
        </p:nvCxnSpPr>
        <p:spPr>
          <a:xfrm>
            <a:off x="8029520" y="1721336"/>
            <a:ext cx="0" cy="2926080"/>
          </a:xfrm>
          <a:prstGeom prst="line">
            <a:avLst/>
          </a:prstGeom>
          <a:solidFill>
            <a:srgbClr val="00A29E"/>
          </a:solidFill>
          <a:ln>
            <a:solidFill>
              <a:srgbClr val="3B6E8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097280" y="1727820"/>
            <a:ext cx="6949440" cy="0"/>
          </a:xfrm>
          <a:prstGeom prst="line">
            <a:avLst/>
          </a:prstGeom>
          <a:ln>
            <a:solidFill>
              <a:srgbClr val="3B6E8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834640" y="3933056"/>
            <a:ext cx="3474720" cy="0"/>
          </a:xfrm>
          <a:prstGeom prst="line">
            <a:avLst/>
          </a:prstGeom>
          <a:ln>
            <a:solidFill>
              <a:srgbClr val="3B6E8F"/>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035672" y="4190199"/>
            <a:ext cx="1664208" cy="617220"/>
          </a:xfrm>
          <a:prstGeom prst="rect">
            <a:avLst/>
          </a:prstGeom>
          <a:solidFill>
            <a:srgbClr val="D98A09"/>
          </a:solidFill>
        </p:spPr>
        <p:txBody>
          <a:bodyPr wrap="square" rtlCol="0" anchor="ctr">
            <a:noAutofit/>
          </a:bodyPr>
          <a:lstStyle/>
          <a:p>
            <a:pPr algn="ctr"/>
            <a:r>
              <a:rPr lang="en-US" sz="1200" b="1" dirty="0">
                <a:solidFill>
                  <a:schemeClr val="bg1"/>
                </a:solidFill>
                <a:latin typeface="Arial Black" panose="020B0A04020102020204" pitchFamily="34" charset="0"/>
                <a:cs typeface="Arial" panose="020B0604020202020204" pitchFamily="34" charset="0"/>
              </a:rPr>
              <a:t>VOLUNTEER MANAGER</a:t>
            </a:r>
            <a:endParaRPr lang="en-US" sz="1200" b="1" dirty="0">
              <a:solidFill>
                <a:schemeClr val="bg1"/>
              </a:solidFill>
              <a:cs typeface="Arial" panose="020B0604020202020204" pitchFamily="34" charset="0"/>
            </a:endParaRPr>
          </a:p>
        </p:txBody>
      </p:sp>
      <p:sp>
        <p:nvSpPr>
          <p:cNvPr id="152" name="TextBox 151"/>
          <p:cNvSpPr txBox="1"/>
          <p:nvPr/>
        </p:nvSpPr>
        <p:spPr>
          <a:xfrm>
            <a:off x="7197416" y="3284984"/>
            <a:ext cx="1664208" cy="617220"/>
          </a:xfrm>
          <a:prstGeom prst="rect">
            <a:avLst/>
          </a:prstGeom>
          <a:solidFill>
            <a:srgbClr val="008E8B"/>
          </a:solidFill>
        </p:spPr>
        <p:txBody>
          <a:bodyPr wrap="square" rtlCol="0" anchor="ctr">
            <a:noAutofit/>
          </a:bodyPr>
          <a:lstStyle/>
          <a:p>
            <a:pPr algn="ctr"/>
            <a:r>
              <a:rPr lang="en-US" sz="1200" b="1" dirty="0">
                <a:solidFill>
                  <a:schemeClr val="bg1"/>
                </a:solidFill>
                <a:latin typeface="Arial Black" panose="020B0A04020102020204" pitchFamily="34" charset="0"/>
                <a:cs typeface="Arial" panose="020B0604020202020204" pitchFamily="34" charset="0"/>
              </a:rPr>
              <a:t>MANAGER, BEHAVIOR</a:t>
            </a:r>
            <a:endParaRPr lang="en-US" sz="1200" b="1" dirty="0">
              <a:solidFill>
                <a:schemeClr val="bg1"/>
              </a:solidFill>
              <a:cs typeface="Arial" panose="020B0604020202020204" pitchFamily="34" charset="0"/>
            </a:endParaRPr>
          </a:p>
        </p:txBody>
      </p:sp>
      <p:sp>
        <p:nvSpPr>
          <p:cNvPr id="109" name="TextBox 108"/>
          <p:cNvSpPr txBox="1"/>
          <p:nvPr/>
        </p:nvSpPr>
        <p:spPr>
          <a:xfrm>
            <a:off x="32340" y="344850"/>
            <a:ext cx="9079321" cy="646331"/>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rPr>
              <a:t>Example Org Chart</a:t>
            </a:r>
          </a:p>
        </p:txBody>
      </p:sp>
      <p:sp>
        <p:nvSpPr>
          <p:cNvPr id="110"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pic>
        <p:nvPicPr>
          <p:cNvPr id="111" name="Picture 110">
            <a:extLst>
              <a:ext uri="{FF2B5EF4-FFF2-40B4-BE49-F238E27FC236}">
                <a16:creationId xmlns:a16="http://schemas.microsoft.com/office/drawing/2014/main" id="{A6D9EA0E-6C26-49D5-BB9D-86B7FFDA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2" name="TextBox 1"/>
          <p:cNvSpPr txBox="1"/>
          <p:nvPr/>
        </p:nvSpPr>
        <p:spPr>
          <a:xfrm>
            <a:off x="2083712" y="5175451"/>
            <a:ext cx="1584176" cy="640080"/>
          </a:xfrm>
          <a:prstGeom prst="ellipse">
            <a:avLst/>
          </a:prstGeom>
          <a:solidFill>
            <a:srgbClr val="BC7708"/>
          </a:solidFill>
        </p:spPr>
        <p:txBody>
          <a:bodyPr wrap="square" rtlCol="0" anchor="ctr">
            <a:noAutofit/>
          </a:bodyPr>
          <a:lstStyle/>
          <a:p>
            <a:pPr algn="ctr"/>
            <a:r>
              <a:rPr lang="en-US" sz="1400" b="1" dirty="0"/>
              <a:t>Volunteers</a:t>
            </a:r>
          </a:p>
        </p:txBody>
      </p:sp>
      <p:cxnSp>
        <p:nvCxnSpPr>
          <p:cNvPr id="8" name="Straight Connector 7"/>
          <p:cNvCxnSpPr/>
          <p:nvPr/>
        </p:nvCxnSpPr>
        <p:spPr>
          <a:xfrm>
            <a:off x="4573484" y="1713344"/>
            <a:ext cx="0" cy="3840480"/>
          </a:xfrm>
          <a:prstGeom prst="line">
            <a:avLst/>
          </a:prstGeom>
          <a:solidFill>
            <a:srgbClr val="79BDE8"/>
          </a:solidFill>
          <a:ln>
            <a:solidFill>
              <a:srgbClr val="3B6E8F"/>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7237432" y="4270236"/>
            <a:ext cx="1584176" cy="640080"/>
          </a:xfrm>
          <a:prstGeom prst="ellipse">
            <a:avLst/>
          </a:prstGeom>
          <a:solidFill>
            <a:srgbClr val="006A68"/>
          </a:solidFill>
        </p:spPr>
        <p:txBody>
          <a:bodyPr wrap="square" rtlCol="0" anchor="ctr">
            <a:noAutofit/>
          </a:bodyPr>
          <a:lstStyle/>
          <a:p>
            <a:pPr algn="ctr"/>
            <a:r>
              <a:rPr lang="en-US" sz="1400" b="1" dirty="0"/>
              <a:t>Behavior Team</a:t>
            </a:r>
          </a:p>
        </p:txBody>
      </p:sp>
      <p:cxnSp>
        <p:nvCxnSpPr>
          <p:cNvPr id="76" name="Straight Connector 75"/>
          <p:cNvCxnSpPr/>
          <p:nvPr/>
        </p:nvCxnSpPr>
        <p:spPr>
          <a:xfrm>
            <a:off x="1115616" y="1700808"/>
            <a:ext cx="0" cy="2194560"/>
          </a:xfrm>
          <a:prstGeom prst="line">
            <a:avLst/>
          </a:prstGeom>
          <a:solidFill>
            <a:srgbClr val="00A29E"/>
          </a:solidFill>
          <a:ln>
            <a:solidFill>
              <a:srgbClr val="3B6E8F"/>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5500080" y="4190199"/>
            <a:ext cx="1664208" cy="617220"/>
          </a:xfrm>
          <a:prstGeom prst="rect">
            <a:avLst/>
          </a:prstGeom>
          <a:solidFill>
            <a:srgbClr val="D98A09"/>
          </a:solidFill>
        </p:spPr>
        <p:txBody>
          <a:bodyPr wrap="square" rtlCol="0" anchor="ctr">
            <a:noAutofit/>
          </a:bodyPr>
          <a:lstStyle/>
          <a:p>
            <a:pPr algn="ctr"/>
            <a:r>
              <a:rPr lang="en-US" sz="1200" b="1" dirty="0">
                <a:latin typeface="Arial Black" panose="020B0A04020102020204" pitchFamily="34" charset="0"/>
                <a:cs typeface="Arial" panose="020B0604020202020204" pitchFamily="34" charset="0"/>
              </a:rPr>
              <a:t>ADOPTIONS</a:t>
            </a:r>
          </a:p>
          <a:p>
            <a:pPr algn="ctr"/>
            <a:r>
              <a:rPr lang="en-US" sz="1200" b="1" dirty="0">
                <a:solidFill>
                  <a:schemeClr val="bg1"/>
                </a:solidFill>
                <a:latin typeface="Arial Black" panose="020B0A04020102020204" pitchFamily="34" charset="0"/>
                <a:cs typeface="Arial" panose="020B0604020202020204" pitchFamily="34" charset="0"/>
              </a:rPr>
              <a:t>MANAGER</a:t>
            </a:r>
            <a:endParaRPr lang="en-US" sz="1200" b="1" dirty="0">
              <a:solidFill>
                <a:schemeClr val="bg1"/>
              </a:solidFill>
              <a:cs typeface="Arial" panose="020B0604020202020204" pitchFamily="34" charset="0"/>
            </a:endParaRPr>
          </a:p>
        </p:txBody>
      </p:sp>
      <p:sp>
        <p:nvSpPr>
          <p:cNvPr id="15" name="TextBox 14"/>
          <p:cNvSpPr txBox="1"/>
          <p:nvPr/>
        </p:nvSpPr>
        <p:spPr>
          <a:xfrm>
            <a:off x="3767876" y="4190199"/>
            <a:ext cx="1664208" cy="617220"/>
          </a:xfrm>
          <a:prstGeom prst="rect">
            <a:avLst/>
          </a:prstGeom>
          <a:solidFill>
            <a:srgbClr val="D98A09"/>
          </a:solidFill>
          <a:ln w="57150">
            <a:noFill/>
          </a:ln>
        </p:spPr>
        <p:txBody>
          <a:bodyPr wrap="square" rtlCol="0" anchor="ctr">
            <a:noAutofit/>
          </a:bodyPr>
          <a:lstStyle/>
          <a:p>
            <a:pPr algn="ctr"/>
            <a:r>
              <a:rPr lang="en-US" sz="1200" b="1" dirty="0">
                <a:solidFill>
                  <a:schemeClr val="bg1"/>
                </a:solidFill>
                <a:latin typeface="Arial Black" panose="020B0A04020102020204" pitchFamily="34" charset="0"/>
                <a:cs typeface="Arial" panose="020B0604020202020204" pitchFamily="34" charset="0"/>
              </a:rPr>
              <a:t>MANAGER, </a:t>
            </a:r>
          </a:p>
          <a:p>
            <a:pPr algn="ctr"/>
            <a:r>
              <a:rPr lang="en-US" sz="1200" b="1" dirty="0">
                <a:solidFill>
                  <a:schemeClr val="bg1"/>
                </a:solidFill>
                <a:latin typeface="Arial Black" panose="020B0A04020102020204" pitchFamily="34" charset="0"/>
                <a:cs typeface="Arial" panose="020B0604020202020204" pitchFamily="34" charset="0"/>
              </a:rPr>
              <a:t>DAILY CARE</a:t>
            </a:r>
            <a:endParaRPr lang="en-US" sz="1200" b="1" dirty="0">
              <a:solidFill>
                <a:schemeClr val="bg1"/>
              </a:solidFill>
              <a:cs typeface="Arial" panose="020B0604020202020204" pitchFamily="34" charset="0"/>
            </a:endParaRPr>
          </a:p>
        </p:txBody>
      </p:sp>
      <p:sp>
        <p:nvSpPr>
          <p:cNvPr id="71" name="TextBox 70"/>
          <p:cNvSpPr txBox="1"/>
          <p:nvPr/>
        </p:nvSpPr>
        <p:spPr>
          <a:xfrm>
            <a:off x="3781396" y="5175451"/>
            <a:ext cx="1584176" cy="640080"/>
          </a:xfrm>
          <a:prstGeom prst="ellipse">
            <a:avLst/>
          </a:prstGeom>
          <a:solidFill>
            <a:srgbClr val="BC7708"/>
          </a:solidFill>
        </p:spPr>
        <p:txBody>
          <a:bodyPr wrap="square" rtlCol="0" anchor="ctr">
            <a:noAutofit/>
          </a:bodyPr>
          <a:lstStyle/>
          <a:p>
            <a:pPr algn="ctr"/>
            <a:r>
              <a:rPr lang="en-US" sz="1400" b="1" dirty="0"/>
              <a:t>Daily Care Team</a:t>
            </a:r>
          </a:p>
        </p:txBody>
      </p:sp>
      <p:sp>
        <p:nvSpPr>
          <p:cNvPr id="35" name="TextBox 34"/>
          <p:cNvSpPr txBox="1"/>
          <p:nvPr/>
        </p:nvSpPr>
        <p:spPr>
          <a:xfrm>
            <a:off x="3567644" y="2208744"/>
            <a:ext cx="2011680" cy="617220"/>
          </a:xfrm>
          <a:prstGeom prst="hexagon">
            <a:avLst/>
          </a:prstGeom>
          <a:solidFill>
            <a:srgbClr val="F5A01A"/>
          </a:solidFill>
        </p:spPr>
        <p:txBody>
          <a:bodyPr wrap="square" rtlCol="0" anchor="ctr">
            <a:noAutofit/>
          </a:bodyPr>
          <a:lstStyle/>
          <a:p>
            <a:pPr algn="ctr"/>
            <a:r>
              <a:rPr lang="en-US" sz="1200" b="1" dirty="0">
                <a:solidFill>
                  <a:schemeClr val="bg1"/>
                </a:solidFill>
                <a:latin typeface="Arial Black" panose="020B0A04020102020204" pitchFamily="34" charset="0"/>
                <a:cs typeface="Arial" panose="020B0604020202020204" pitchFamily="34" charset="0"/>
              </a:rPr>
              <a:t>DIRECTOR, OPERATIONS</a:t>
            </a:r>
            <a:endParaRPr lang="en-US" sz="1200" b="1" dirty="0">
              <a:solidFill>
                <a:schemeClr val="bg1"/>
              </a:solidFill>
              <a:cs typeface="Arial" panose="020B0604020202020204" pitchFamily="34" charset="0"/>
            </a:endParaRPr>
          </a:p>
        </p:txBody>
      </p:sp>
      <p:sp>
        <p:nvSpPr>
          <p:cNvPr id="153" name="TextBox 152"/>
          <p:cNvSpPr txBox="1"/>
          <p:nvPr/>
        </p:nvSpPr>
        <p:spPr>
          <a:xfrm>
            <a:off x="7023680" y="2208744"/>
            <a:ext cx="2011680" cy="617220"/>
          </a:xfrm>
          <a:prstGeom prst="hexagon">
            <a:avLst/>
          </a:prstGeom>
          <a:solidFill>
            <a:srgbClr val="00B4B0"/>
          </a:solidFill>
        </p:spPr>
        <p:txBody>
          <a:bodyPr wrap="square" rtlCol="0" anchor="ctr">
            <a:noAutofit/>
          </a:bodyPr>
          <a:lstStyle/>
          <a:p>
            <a:pPr algn="ctr"/>
            <a:r>
              <a:rPr lang="en-US" sz="1200" b="1" dirty="0">
                <a:solidFill>
                  <a:schemeClr val="bg1"/>
                </a:solidFill>
                <a:latin typeface="Arial Black" panose="020B0A04020102020204" pitchFamily="34" charset="0"/>
                <a:cs typeface="Arial" panose="020B0604020202020204" pitchFamily="34" charset="0"/>
              </a:rPr>
              <a:t>DIRECTOR, BEHAVIOR</a:t>
            </a:r>
            <a:endParaRPr lang="en-US" sz="1200" b="1" dirty="0">
              <a:solidFill>
                <a:schemeClr val="bg1"/>
              </a:solidFill>
              <a:cs typeface="Arial" panose="020B0604020202020204" pitchFamily="34" charset="0"/>
            </a:endParaRPr>
          </a:p>
        </p:txBody>
      </p:sp>
      <p:sp>
        <p:nvSpPr>
          <p:cNvPr id="98" name="TextBox 97"/>
          <p:cNvSpPr txBox="1"/>
          <p:nvPr/>
        </p:nvSpPr>
        <p:spPr>
          <a:xfrm>
            <a:off x="109776" y="2208744"/>
            <a:ext cx="2014648" cy="617220"/>
          </a:xfrm>
          <a:prstGeom prst="hexagon">
            <a:avLst/>
          </a:prstGeom>
          <a:solidFill>
            <a:srgbClr val="58B000"/>
          </a:solidFill>
        </p:spPr>
        <p:txBody>
          <a:bodyPr wrap="square" rtlCol="0" anchor="ctr">
            <a:noAutofit/>
          </a:bodyPr>
          <a:lstStyle/>
          <a:p>
            <a:pPr algn="ctr"/>
            <a:r>
              <a:rPr lang="en-US" sz="1200" dirty="0">
                <a:latin typeface="Arial Black" panose="020B0A04020102020204" pitchFamily="34" charset="0"/>
                <a:cs typeface="Arial" panose="020B0604020202020204" pitchFamily="34" charset="0"/>
              </a:rPr>
              <a:t>DIRECTOR, VETERINARY SERVICES</a:t>
            </a:r>
            <a:endParaRPr lang="en-US" sz="1200" b="1" dirty="0">
              <a:solidFill>
                <a:schemeClr val="bg1"/>
              </a:solidFill>
              <a:cs typeface="Arial" panose="020B0604020202020204" pitchFamily="34" charset="0"/>
            </a:endParaRPr>
          </a:p>
        </p:txBody>
      </p:sp>
      <p:sp>
        <p:nvSpPr>
          <p:cNvPr id="72" name="TextBox 71"/>
          <p:cNvSpPr txBox="1"/>
          <p:nvPr/>
        </p:nvSpPr>
        <p:spPr>
          <a:xfrm>
            <a:off x="325012" y="3284984"/>
            <a:ext cx="1584176" cy="640080"/>
          </a:xfrm>
          <a:prstGeom prst="ellipse">
            <a:avLst/>
          </a:prstGeom>
          <a:solidFill>
            <a:srgbClr val="499200"/>
          </a:solidFill>
        </p:spPr>
        <p:txBody>
          <a:bodyPr wrap="square" rtlCol="0" anchor="ctr">
            <a:noAutofit/>
          </a:bodyPr>
          <a:lstStyle/>
          <a:p>
            <a:pPr algn="ctr"/>
            <a:r>
              <a:rPr lang="en-US" sz="1400" b="1" dirty="0"/>
              <a:t>Vet Techs</a:t>
            </a:r>
          </a:p>
        </p:txBody>
      </p:sp>
      <p:sp>
        <p:nvSpPr>
          <p:cNvPr id="105" name="Up Arrow 104"/>
          <p:cNvSpPr/>
          <p:nvPr/>
        </p:nvSpPr>
        <p:spPr bwMode="auto">
          <a:xfrm flipH="1">
            <a:off x="4342935" y="3032550"/>
            <a:ext cx="461098" cy="927385"/>
          </a:xfrm>
          <a:prstGeom prst="upArrow">
            <a:avLst/>
          </a:prstGeom>
          <a:solidFill>
            <a:srgbClr val="C00000"/>
          </a:solid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
        <p:nvSpPr>
          <p:cNvPr id="119" name="Up Arrow 118"/>
          <p:cNvSpPr/>
          <p:nvPr/>
        </p:nvSpPr>
        <p:spPr bwMode="auto">
          <a:xfrm flipH="1">
            <a:off x="886551" y="2916532"/>
            <a:ext cx="461098" cy="440460"/>
          </a:xfrm>
          <a:prstGeom prst="upArrow">
            <a:avLst/>
          </a:prstGeom>
          <a:solidFill>
            <a:srgbClr val="C00000"/>
          </a:solid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
        <p:nvSpPr>
          <p:cNvPr id="120" name="Up Arrow 119"/>
          <p:cNvSpPr/>
          <p:nvPr/>
        </p:nvSpPr>
        <p:spPr bwMode="auto">
          <a:xfrm flipH="1">
            <a:off x="2637227" y="4844331"/>
            <a:ext cx="461098" cy="440460"/>
          </a:xfrm>
          <a:prstGeom prst="upArrow">
            <a:avLst/>
          </a:prstGeom>
          <a:solidFill>
            <a:srgbClr val="C00000"/>
          </a:solid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
        <p:nvSpPr>
          <p:cNvPr id="121" name="Up Arrow 120"/>
          <p:cNvSpPr/>
          <p:nvPr/>
        </p:nvSpPr>
        <p:spPr bwMode="auto">
          <a:xfrm flipH="1">
            <a:off x="4341451" y="4844331"/>
            <a:ext cx="461098" cy="440460"/>
          </a:xfrm>
          <a:prstGeom prst="upArrow">
            <a:avLst/>
          </a:prstGeom>
          <a:solidFill>
            <a:srgbClr val="C00000"/>
          </a:solid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
        <p:nvSpPr>
          <p:cNvPr id="122" name="Up Arrow 121"/>
          <p:cNvSpPr/>
          <p:nvPr/>
        </p:nvSpPr>
        <p:spPr bwMode="auto">
          <a:xfrm flipH="1">
            <a:off x="6129571" y="4844331"/>
            <a:ext cx="461098" cy="440460"/>
          </a:xfrm>
          <a:prstGeom prst="upArrow">
            <a:avLst/>
          </a:prstGeom>
          <a:solidFill>
            <a:srgbClr val="C00000"/>
          </a:solid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
        <p:nvSpPr>
          <p:cNvPr id="123" name="Up Arrow 122"/>
          <p:cNvSpPr/>
          <p:nvPr/>
        </p:nvSpPr>
        <p:spPr bwMode="auto">
          <a:xfrm flipH="1">
            <a:off x="7798971" y="3933056"/>
            <a:ext cx="461098" cy="440460"/>
          </a:xfrm>
          <a:prstGeom prst="upArrow">
            <a:avLst/>
          </a:prstGeom>
          <a:solidFill>
            <a:srgbClr val="C00000"/>
          </a:solid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
        <p:nvSpPr>
          <p:cNvPr id="125" name="Up Arrow 124"/>
          <p:cNvSpPr/>
          <p:nvPr/>
        </p:nvSpPr>
        <p:spPr bwMode="auto">
          <a:xfrm flipH="1">
            <a:off x="7798971" y="2916532"/>
            <a:ext cx="461098" cy="440460"/>
          </a:xfrm>
          <a:prstGeom prst="upArrow">
            <a:avLst/>
          </a:prstGeom>
          <a:solidFill>
            <a:srgbClr val="C00000"/>
          </a:solid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
        <p:nvSpPr>
          <p:cNvPr id="3" name="Oval 2"/>
          <p:cNvSpPr/>
          <p:nvPr/>
        </p:nvSpPr>
        <p:spPr bwMode="auto">
          <a:xfrm>
            <a:off x="109776" y="1929712"/>
            <a:ext cx="8925584" cy="1283264"/>
          </a:xfrm>
          <a:prstGeom prst="ellipse">
            <a:avLst/>
          </a:prstGeom>
          <a:noFill/>
          <a:ln w="762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6617152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D9EA0E-6C26-49D5-BB9D-86B7FFDA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9"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1803028"/>
            <a:ext cx="4439155" cy="3600400"/>
          </a:xfrm>
          <a:prstGeom prst="rect">
            <a:avLst/>
          </a:prstGeom>
          <a:ln w="38100">
            <a:solidFill>
              <a:srgbClr val="F5A01A"/>
            </a:solidFill>
          </a:ln>
          <a:effectLst>
            <a:outerShdw blurRad="50800" dist="38100" dir="2700000" algn="tl" rotWithShape="0">
              <a:prstClr val="black">
                <a:alpha val="40000"/>
              </a:prstClr>
            </a:outerShdw>
          </a:effectLst>
        </p:spPr>
      </p:pic>
      <p:sp>
        <p:nvSpPr>
          <p:cNvPr id="6" name="TextBox 5"/>
          <p:cNvSpPr txBox="1"/>
          <p:nvPr/>
        </p:nvSpPr>
        <p:spPr>
          <a:xfrm>
            <a:off x="32340" y="344850"/>
            <a:ext cx="9079321" cy="646331"/>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rPr>
              <a:t>Getting the Few Together</a:t>
            </a:r>
          </a:p>
        </p:txBody>
      </p:sp>
      <p:sp>
        <p:nvSpPr>
          <p:cNvPr id="10" name="Content Placeholder 2"/>
          <p:cNvSpPr>
            <a:spLocks noGrp="1"/>
          </p:cNvSpPr>
          <p:nvPr>
            <p:ph idx="1"/>
          </p:nvPr>
        </p:nvSpPr>
        <p:spPr>
          <a:xfrm>
            <a:off x="5124078" y="1965407"/>
            <a:ext cx="3984426" cy="4559937"/>
          </a:xfrm>
          <a:effectLst/>
        </p:spPr>
        <p:txBody>
          <a:bodyPr/>
          <a:lstStyle/>
          <a:p>
            <a:pPr>
              <a:spcAft>
                <a:spcPts val="800"/>
              </a:spcAft>
              <a:buClr>
                <a:srgbClr val="F5A01A"/>
              </a:buClr>
              <a:buFont typeface="Arial" charset="0"/>
              <a:buChar char="♦"/>
              <a:defRPr/>
            </a:pPr>
            <a:r>
              <a:rPr lang="en-US" sz="2800" dirty="0">
                <a:solidFill>
                  <a:schemeClr val="tx2">
                    <a:lumMod val="65000"/>
                    <a:lumOff val="35000"/>
                  </a:schemeClr>
                </a:solidFill>
                <a:latin typeface="Arial" panose="020B0604020202020204" pitchFamily="34" charset="0"/>
                <a:cs typeface="Arial" panose="020B0604020202020204" pitchFamily="34" charset="0"/>
              </a:rPr>
              <a:t>Daily rounds with Ops, Medical, Behavior</a:t>
            </a:r>
          </a:p>
          <a:p>
            <a:pPr>
              <a:spcAft>
                <a:spcPts val="800"/>
              </a:spcAft>
              <a:buClr>
                <a:srgbClr val="F5A01A"/>
              </a:buClr>
              <a:buFont typeface="Arial" charset="0"/>
              <a:buChar char="♦"/>
              <a:defRPr/>
            </a:pPr>
            <a:r>
              <a:rPr lang="en-US" sz="2800" dirty="0">
                <a:solidFill>
                  <a:schemeClr val="tx2">
                    <a:lumMod val="65000"/>
                    <a:lumOff val="35000"/>
                  </a:schemeClr>
                </a:solidFill>
                <a:latin typeface="Arial" panose="020B0604020202020204" pitchFamily="34" charset="0"/>
                <a:cs typeface="Arial" panose="020B0604020202020204" pitchFamily="34" charset="0"/>
              </a:rPr>
              <a:t>Outcome decision meetings</a:t>
            </a:r>
          </a:p>
          <a:p>
            <a:pPr>
              <a:spcAft>
                <a:spcPts val="800"/>
              </a:spcAft>
              <a:buClr>
                <a:srgbClr val="F5A01A"/>
              </a:buClr>
              <a:buFont typeface="Arial" charset="0"/>
              <a:buChar char="♦"/>
              <a:defRPr/>
            </a:pPr>
            <a:endParaRPr lang="en-US" sz="2800" dirty="0">
              <a:solidFill>
                <a:schemeClr val="tx2">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7028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D9EA0E-6C26-49D5-BB9D-86B7FFDA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9"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
        <p:nvSpPr>
          <p:cNvPr id="6" name="TextBox 5"/>
          <p:cNvSpPr txBox="1"/>
          <p:nvPr/>
        </p:nvSpPr>
        <p:spPr>
          <a:xfrm>
            <a:off x="32340" y="344850"/>
            <a:ext cx="9079321" cy="646331"/>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rPr>
              <a:t>Outcome Decisions: Tools</a:t>
            </a:r>
          </a:p>
        </p:txBody>
      </p:sp>
      <p:sp>
        <p:nvSpPr>
          <p:cNvPr id="11" name="Content Placeholder 2"/>
          <p:cNvSpPr>
            <a:spLocks noGrp="1"/>
          </p:cNvSpPr>
          <p:nvPr>
            <p:ph idx="1"/>
          </p:nvPr>
        </p:nvSpPr>
        <p:spPr>
          <a:xfrm>
            <a:off x="371550" y="1340768"/>
            <a:ext cx="8029500" cy="4513094"/>
          </a:xfrm>
          <a:effectLst/>
        </p:spPr>
        <p:txBody>
          <a:bodyPr/>
          <a:lstStyle/>
          <a:p>
            <a:pPr>
              <a:spcAft>
                <a:spcPts val="800"/>
              </a:spcAft>
              <a:buClr>
                <a:srgbClr val="F5A01A"/>
              </a:buClr>
              <a:buFont typeface="Arial" charset="0"/>
              <a:buChar char="♦"/>
              <a:defRPr/>
            </a:pPr>
            <a:r>
              <a:rPr lang="en-US" sz="2800" dirty="0">
                <a:solidFill>
                  <a:schemeClr val="tx2">
                    <a:lumMod val="65000"/>
                    <a:lumOff val="35000"/>
                  </a:schemeClr>
                </a:solidFill>
                <a:latin typeface="Arial" panose="020B0604020202020204" pitchFamily="34" charset="0"/>
                <a:cs typeface="Arial" panose="020B0604020202020204" pitchFamily="34" charset="0"/>
              </a:rPr>
              <a:t>Quality of Life Scale</a:t>
            </a:r>
          </a:p>
          <a:p>
            <a:pPr>
              <a:spcAft>
                <a:spcPts val="800"/>
              </a:spcAft>
              <a:buClr>
                <a:srgbClr val="F5A01A"/>
              </a:buClr>
              <a:buFont typeface="Arial" charset="0"/>
              <a:buChar char="♦"/>
              <a:defRPr/>
            </a:pPr>
            <a:r>
              <a:rPr lang="en-US" sz="2800" dirty="0">
                <a:solidFill>
                  <a:schemeClr val="tx2">
                    <a:lumMod val="65000"/>
                    <a:lumOff val="35000"/>
                  </a:schemeClr>
                </a:solidFill>
                <a:latin typeface="Arial" panose="020B0604020202020204" pitchFamily="34" charset="0"/>
                <a:cs typeface="Arial" panose="020B0604020202020204" pitchFamily="34" charset="0"/>
              </a:rPr>
              <a:t>Guidelines for Adoptability</a:t>
            </a:r>
          </a:p>
          <a:p>
            <a:pPr>
              <a:spcAft>
                <a:spcPts val="800"/>
              </a:spcAft>
              <a:buClr>
                <a:srgbClr val="F5A01A"/>
              </a:buClr>
              <a:buFont typeface="Arial" charset="0"/>
              <a:buChar char="♦"/>
              <a:defRPr/>
            </a:pPr>
            <a:r>
              <a:rPr lang="en-US" sz="2800" dirty="0">
                <a:solidFill>
                  <a:schemeClr val="tx2">
                    <a:lumMod val="65000"/>
                    <a:lumOff val="35000"/>
                  </a:schemeClr>
                </a:solidFill>
                <a:latin typeface="Arial" panose="020B0604020202020204" pitchFamily="34" charset="0"/>
                <a:cs typeface="Arial" panose="020B0604020202020204" pitchFamily="34" charset="0"/>
              </a:rPr>
              <a:t>Guidelines for Inclusion in Behavior Modification Program</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0477"/>
          <a:stretch/>
        </p:blipFill>
        <p:spPr>
          <a:xfrm>
            <a:off x="1283643" y="3912484"/>
            <a:ext cx="6576714" cy="2261993"/>
          </a:xfrm>
          <a:prstGeom prst="rect">
            <a:avLst/>
          </a:prstGeom>
          <a:ln w="38100">
            <a:solidFill>
              <a:srgbClr val="F5A01A"/>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193363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D9EA0E-6C26-49D5-BB9D-86B7FFDA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9"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
        <p:nvSpPr>
          <p:cNvPr id="10" name="TextBox 9"/>
          <p:cNvSpPr txBox="1"/>
          <p:nvPr/>
        </p:nvSpPr>
        <p:spPr>
          <a:xfrm>
            <a:off x="32340" y="344850"/>
            <a:ext cx="9079321" cy="646331"/>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rPr>
              <a:t>Reverse Flow: Internal</a:t>
            </a:r>
          </a:p>
        </p:txBody>
      </p:sp>
      <p:grpSp>
        <p:nvGrpSpPr>
          <p:cNvPr id="24" name="Group 23"/>
          <p:cNvGrpSpPr/>
          <p:nvPr/>
        </p:nvGrpSpPr>
        <p:grpSpPr>
          <a:xfrm>
            <a:off x="4078560" y="1530043"/>
            <a:ext cx="4367866" cy="4131205"/>
            <a:chOff x="2082543" y="1412776"/>
            <a:chExt cx="4367866" cy="4131205"/>
          </a:xfrm>
        </p:grpSpPr>
        <p:grpSp>
          <p:nvGrpSpPr>
            <p:cNvPr id="4" name="Group 3"/>
            <p:cNvGrpSpPr/>
            <p:nvPr/>
          </p:nvGrpSpPr>
          <p:grpSpPr>
            <a:xfrm>
              <a:off x="3427504" y="1412776"/>
              <a:ext cx="1677944" cy="1412776"/>
              <a:chOff x="4191722" y="1639115"/>
              <a:chExt cx="1677944" cy="1412776"/>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722" y="1639115"/>
                <a:ext cx="1204784" cy="1412776"/>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283631">
                <a:off x="4816438" y="2182788"/>
                <a:ext cx="1053228" cy="789921"/>
              </a:xfrm>
              <a:prstGeom prst="rect">
                <a:avLst/>
              </a:prstGeom>
            </p:spPr>
          </p:pic>
        </p:grpSp>
        <p:sp>
          <p:nvSpPr>
            <p:cNvPr id="17" name="Down Arrow 16"/>
            <p:cNvSpPr/>
            <p:nvPr/>
          </p:nvSpPr>
          <p:spPr bwMode="auto">
            <a:xfrm>
              <a:off x="3726416" y="3091055"/>
              <a:ext cx="1080120" cy="1280069"/>
            </a:xfrm>
            <a:prstGeom prst="downArrow">
              <a:avLst/>
            </a:prstGeom>
            <a:noFill/>
            <a:ln w="76200" cap="flat" cmpd="sng" algn="ctr">
              <a:solidFill>
                <a:srgbClr val="F5A01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grpSp>
          <p:nvGrpSpPr>
            <p:cNvPr id="23" name="Group 22"/>
            <p:cNvGrpSpPr/>
            <p:nvPr/>
          </p:nvGrpSpPr>
          <p:grpSpPr>
            <a:xfrm>
              <a:off x="2082543" y="4607877"/>
              <a:ext cx="4367866" cy="936104"/>
              <a:chOff x="2082543" y="4607877"/>
              <a:chExt cx="4367866" cy="936104"/>
            </a:xfrm>
          </p:grpSpPr>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82543" y="4607877"/>
                <a:ext cx="798289" cy="936104"/>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4937" y="4607877"/>
                <a:ext cx="798289" cy="936104"/>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67331" y="4607877"/>
                <a:ext cx="798289" cy="936104"/>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9725" y="4607877"/>
                <a:ext cx="798289" cy="936104"/>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2120" y="4607877"/>
                <a:ext cx="798289" cy="936104"/>
              </a:xfrm>
              <a:prstGeom prst="rect">
                <a:avLst/>
              </a:prstGeom>
            </p:spPr>
          </p:pic>
        </p:grpSp>
      </p:grpSp>
      <p:sp>
        <p:nvSpPr>
          <p:cNvPr id="25" name="Content Placeholder 2"/>
          <p:cNvSpPr>
            <a:spLocks noGrp="1"/>
          </p:cNvSpPr>
          <p:nvPr>
            <p:ph idx="1"/>
          </p:nvPr>
        </p:nvSpPr>
        <p:spPr>
          <a:xfrm>
            <a:off x="611560" y="2223424"/>
            <a:ext cx="4265288" cy="2580693"/>
          </a:xfrm>
          <a:effectLst/>
        </p:spPr>
        <p:txBody>
          <a:bodyPr/>
          <a:lstStyle/>
          <a:p>
            <a:pPr>
              <a:spcAft>
                <a:spcPts val="2000"/>
              </a:spcAft>
              <a:buClr>
                <a:srgbClr val="F5A01A"/>
              </a:buClr>
              <a:buFont typeface="Arial" charset="0"/>
              <a:buChar char="♦"/>
              <a:defRPr/>
            </a:pPr>
            <a:r>
              <a:rPr lang="en-US" dirty="0">
                <a:solidFill>
                  <a:schemeClr val="tx2">
                    <a:lumMod val="65000"/>
                    <a:lumOff val="35000"/>
                  </a:schemeClr>
                </a:solidFill>
                <a:latin typeface="Arial" panose="020B0604020202020204" pitchFamily="34" charset="0"/>
                <a:cs typeface="Arial" panose="020B0604020202020204" pitchFamily="34" charset="0"/>
              </a:rPr>
              <a:t>Operations Teams</a:t>
            </a:r>
          </a:p>
          <a:p>
            <a:pPr>
              <a:spcAft>
                <a:spcPts val="2000"/>
              </a:spcAft>
              <a:buClr>
                <a:srgbClr val="F5A01A"/>
              </a:buClr>
              <a:buFont typeface="Arial" charset="0"/>
              <a:buChar char="♦"/>
              <a:defRPr/>
            </a:pPr>
            <a:r>
              <a:rPr lang="en-US" dirty="0">
                <a:solidFill>
                  <a:schemeClr val="tx2">
                    <a:lumMod val="65000"/>
                    <a:lumOff val="35000"/>
                  </a:schemeClr>
                </a:solidFill>
                <a:latin typeface="Arial" panose="020B0604020202020204" pitchFamily="34" charset="0"/>
                <a:cs typeface="Arial" panose="020B0604020202020204" pitchFamily="34" charset="0"/>
              </a:rPr>
              <a:t>Medical Staff</a:t>
            </a:r>
          </a:p>
          <a:p>
            <a:pPr>
              <a:spcAft>
                <a:spcPts val="2000"/>
              </a:spcAft>
              <a:buClr>
                <a:srgbClr val="F5A01A"/>
              </a:buClr>
              <a:buFont typeface="Arial" charset="0"/>
              <a:buChar char="♦"/>
              <a:defRPr/>
            </a:pPr>
            <a:r>
              <a:rPr lang="en-US" dirty="0">
                <a:solidFill>
                  <a:schemeClr val="tx2">
                    <a:lumMod val="65000"/>
                    <a:lumOff val="35000"/>
                  </a:schemeClr>
                </a:solidFill>
                <a:latin typeface="Arial" panose="020B0604020202020204" pitchFamily="34" charset="0"/>
                <a:cs typeface="Arial" panose="020B0604020202020204" pitchFamily="34" charset="0"/>
              </a:rPr>
              <a:t>Behavior Team</a:t>
            </a:r>
          </a:p>
          <a:p>
            <a:pPr>
              <a:spcAft>
                <a:spcPts val="800"/>
              </a:spcAft>
              <a:buClr>
                <a:srgbClr val="F5A01A"/>
              </a:buClr>
              <a:buFont typeface="Arial" charset="0"/>
              <a:buChar char="♦"/>
              <a:defRPr/>
            </a:pPr>
            <a:endParaRPr lang="en-US" sz="2800" dirty="0">
              <a:solidFill>
                <a:schemeClr val="tx2">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68612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Straight Connector 76"/>
          <p:cNvCxnSpPr/>
          <p:nvPr/>
        </p:nvCxnSpPr>
        <p:spPr>
          <a:xfrm>
            <a:off x="6340208" y="3933056"/>
            <a:ext cx="0" cy="1463040"/>
          </a:xfrm>
          <a:prstGeom prst="line">
            <a:avLst/>
          </a:prstGeom>
          <a:solidFill>
            <a:srgbClr val="00A29E"/>
          </a:solidFill>
          <a:ln>
            <a:solidFill>
              <a:srgbClr val="3B6E8F"/>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508104" y="5167459"/>
            <a:ext cx="1649296" cy="640080"/>
          </a:xfrm>
          <a:prstGeom prst="ellipse">
            <a:avLst/>
          </a:prstGeom>
          <a:solidFill>
            <a:srgbClr val="BC7708"/>
          </a:solidFill>
        </p:spPr>
        <p:txBody>
          <a:bodyPr wrap="square" rtlCol="0" anchor="ctr">
            <a:noAutofit/>
          </a:bodyPr>
          <a:lstStyle/>
          <a:p>
            <a:pPr algn="ctr"/>
            <a:r>
              <a:rPr lang="en-US" sz="1400" b="1" dirty="0"/>
              <a:t>Adoption Counselors</a:t>
            </a:r>
          </a:p>
        </p:txBody>
      </p:sp>
      <p:cxnSp>
        <p:nvCxnSpPr>
          <p:cNvPr id="69" name="Straight Connector 68"/>
          <p:cNvCxnSpPr/>
          <p:nvPr/>
        </p:nvCxnSpPr>
        <p:spPr>
          <a:xfrm>
            <a:off x="2875800" y="3951315"/>
            <a:ext cx="0" cy="1371600"/>
          </a:xfrm>
          <a:prstGeom prst="line">
            <a:avLst/>
          </a:prstGeom>
          <a:solidFill>
            <a:srgbClr val="00A29E"/>
          </a:solidFill>
          <a:ln>
            <a:solidFill>
              <a:srgbClr val="3B6E8F"/>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D113CC26-EE3E-4E63-AB56-A2F209FCC13C}"/>
              </a:ext>
            </a:extLst>
          </p:cNvPr>
          <p:cNvCxnSpPr/>
          <p:nvPr/>
        </p:nvCxnSpPr>
        <p:spPr>
          <a:xfrm>
            <a:off x="8029520" y="1721336"/>
            <a:ext cx="0" cy="2926080"/>
          </a:xfrm>
          <a:prstGeom prst="line">
            <a:avLst/>
          </a:prstGeom>
          <a:solidFill>
            <a:srgbClr val="00A29E"/>
          </a:solidFill>
          <a:ln>
            <a:solidFill>
              <a:srgbClr val="3B6E8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097280" y="1727820"/>
            <a:ext cx="6949440" cy="0"/>
          </a:xfrm>
          <a:prstGeom prst="line">
            <a:avLst/>
          </a:prstGeom>
          <a:ln>
            <a:solidFill>
              <a:srgbClr val="3B6E8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834640" y="3933056"/>
            <a:ext cx="3474720" cy="0"/>
          </a:xfrm>
          <a:prstGeom prst="line">
            <a:avLst/>
          </a:prstGeom>
          <a:ln>
            <a:solidFill>
              <a:srgbClr val="3B6E8F"/>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035672" y="4190199"/>
            <a:ext cx="1664208" cy="617220"/>
          </a:xfrm>
          <a:prstGeom prst="rect">
            <a:avLst/>
          </a:prstGeom>
          <a:solidFill>
            <a:srgbClr val="D98A09"/>
          </a:solidFill>
        </p:spPr>
        <p:txBody>
          <a:bodyPr wrap="square" rtlCol="0" anchor="ctr">
            <a:noAutofit/>
          </a:bodyPr>
          <a:lstStyle/>
          <a:p>
            <a:pPr algn="ctr"/>
            <a:r>
              <a:rPr lang="en-US" sz="1200" b="1" dirty="0">
                <a:solidFill>
                  <a:schemeClr val="bg1"/>
                </a:solidFill>
                <a:latin typeface="Arial Black" panose="020B0A04020102020204" pitchFamily="34" charset="0"/>
                <a:cs typeface="Arial" panose="020B0604020202020204" pitchFamily="34" charset="0"/>
              </a:rPr>
              <a:t>VOLUNTEER MANAGER</a:t>
            </a:r>
            <a:endParaRPr lang="en-US" sz="1200" b="1" dirty="0">
              <a:solidFill>
                <a:schemeClr val="bg1"/>
              </a:solidFill>
              <a:cs typeface="Arial" panose="020B0604020202020204" pitchFamily="34" charset="0"/>
            </a:endParaRPr>
          </a:p>
        </p:txBody>
      </p:sp>
      <p:sp>
        <p:nvSpPr>
          <p:cNvPr id="152" name="TextBox 151"/>
          <p:cNvSpPr txBox="1"/>
          <p:nvPr/>
        </p:nvSpPr>
        <p:spPr>
          <a:xfrm>
            <a:off x="7197416" y="3284984"/>
            <a:ext cx="1664208" cy="617220"/>
          </a:xfrm>
          <a:prstGeom prst="rect">
            <a:avLst/>
          </a:prstGeom>
          <a:solidFill>
            <a:srgbClr val="008E8B"/>
          </a:solidFill>
        </p:spPr>
        <p:txBody>
          <a:bodyPr wrap="square" rtlCol="0" anchor="ctr">
            <a:noAutofit/>
          </a:bodyPr>
          <a:lstStyle/>
          <a:p>
            <a:pPr algn="ctr"/>
            <a:r>
              <a:rPr lang="en-US" sz="1200" b="1" dirty="0">
                <a:solidFill>
                  <a:schemeClr val="bg1"/>
                </a:solidFill>
                <a:latin typeface="Arial Black" panose="020B0A04020102020204" pitchFamily="34" charset="0"/>
                <a:cs typeface="Arial" panose="020B0604020202020204" pitchFamily="34" charset="0"/>
              </a:rPr>
              <a:t>MANAGER, BEHAVIOR</a:t>
            </a:r>
            <a:endParaRPr lang="en-US" sz="1200" b="1" dirty="0">
              <a:solidFill>
                <a:schemeClr val="bg1"/>
              </a:solidFill>
              <a:cs typeface="Arial" panose="020B0604020202020204" pitchFamily="34" charset="0"/>
            </a:endParaRPr>
          </a:p>
        </p:txBody>
      </p:sp>
      <p:sp>
        <p:nvSpPr>
          <p:cNvPr id="109" name="TextBox 108"/>
          <p:cNvSpPr txBox="1"/>
          <p:nvPr/>
        </p:nvSpPr>
        <p:spPr>
          <a:xfrm>
            <a:off x="32340" y="344850"/>
            <a:ext cx="9079321" cy="646331"/>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rPr>
              <a:t>Example Org Chart</a:t>
            </a:r>
          </a:p>
        </p:txBody>
      </p:sp>
      <p:sp>
        <p:nvSpPr>
          <p:cNvPr id="110"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pic>
        <p:nvPicPr>
          <p:cNvPr id="111" name="Picture 110">
            <a:extLst>
              <a:ext uri="{FF2B5EF4-FFF2-40B4-BE49-F238E27FC236}">
                <a16:creationId xmlns:a16="http://schemas.microsoft.com/office/drawing/2014/main" id="{A6D9EA0E-6C26-49D5-BB9D-86B7FFDA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2" name="TextBox 1"/>
          <p:cNvSpPr txBox="1"/>
          <p:nvPr/>
        </p:nvSpPr>
        <p:spPr>
          <a:xfrm>
            <a:off x="2083712" y="5175451"/>
            <a:ext cx="1584176" cy="640080"/>
          </a:xfrm>
          <a:prstGeom prst="ellipse">
            <a:avLst/>
          </a:prstGeom>
          <a:solidFill>
            <a:srgbClr val="BC7708"/>
          </a:solidFill>
        </p:spPr>
        <p:txBody>
          <a:bodyPr wrap="square" rtlCol="0" anchor="ctr">
            <a:noAutofit/>
          </a:bodyPr>
          <a:lstStyle/>
          <a:p>
            <a:pPr algn="ctr"/>
            <a:r>
              <a:rPr lang="en-US" sz="1400" b="1" dirty="0"/>
              <a:t>Volunteers</a:t>
            </a:r>
          </a:p>
        </p:txBody>
      </p:sp>
      <p:cxnSp>
        <p:nvCxnSpPr>
          <p:cNvPr id="8" name="Straight Connector 7"/>
          <p:cNvCxnSpPr/>
          <p:nvPr/>
        </p:nvCxnSpPr>
        <p:spPr>
          <a:xfrm>
            <a:off x="4573484" y="1713344"/>
            <a:ext cx="0" cy="3840480"/>
          </a:xfrm>
          <a:prstGeom prst="line">
            <a:avLst/>
          </a:prstGeom>
          <a:solidFill>
            <a:srgbClr val="79BDE8"/>
          </a:solidFill>
          <a:ln>
            <a:solidFill>
              <a:srgbClr val="3B6E8F"/>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7237432" y="4270236"/>
            <a:ext cx="1584176" cy="640080"/>
          </a:xfrm>
          <a:prstGeom prst="ellipse">
            <a:avLst/>
          </a:prstGeom>
          <a:solidFill>
            <a:srgbClr val="006A68"/>
          </a:solidFill>
        </p:spPr>
        <p:txBody>
          <a:bodyPr wrap="square" rtlCol="0" anchor="ctr">
            <a:noAutofit/>
          </a:bodyPr>
          <a:lstStyle/>
          <a:p>
            <a:pPr algn="ctr"/>
            <a:r>
              <a:rPr lang="en-US" sz="1400" b="1" dirty="0"/>
              <a:t>Behavior Team</a:t>
            </a:r>
          </a:p>
        </p:txBody>
      </p:sp>
      <p:cxnSp>
        <p:nvCxnSpPr>
          <p:cNvPr id="76" name="Straight Connector 75"/>
          <p:cNvCxnSpPr/>
          <p:nvPr/>
        </p:nvCxnSpPr>
        <p:spPr>
          <a:xfrm>
            <a:off x="1115616" y="1700808"/>
            <a:ext cx="0" cy="2194560"/>
          </a:xfrm>
          <a:prstGeom prst="line">
            <a:avLst/>
          </a:prstGeom>
          <a:solidFill>
            <a:srgbClr val="00A29E"/>
          </a:solidFill>
          <a:ln>
            <a:solidFill>
              <a:srgbClr val="3B6E8F"/>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5500080" y="4190199"/>
            <a:ext cx="1664208" cy="617220"/>
          </a:xfrm>
          <a:prstGeom prst="rect">
            <a:avLst/>
          </a:prstGeom>
          <a:solidFill>
            <a:srgbClr val="D98A09"/>
          </a:solidFill>
        </p:spPr>
        <p:txBody>
          <a:bodyPr wrap="square" rtlCol="0" anchor="ctr">
            <a:noAutofit/>
          </a:bodyPr>
          <a:lstStyle/>
          <a:p>
            <a:pPr algn="ctr"/>
            <a:r>
              <a:rPr lang="en-US" sz="1200" b="1" dirty="0">
                <a:solidFill>
                  <a:schemeClr val="bg1"/>
                </a:solidFill>
                <a:latin typeface="Arial Black" panose="020B0A04020102020204" pitchFamily="34" charset="0"/>
                <a:cs typeface="Arial" panose="020B0604020202020204" pitchFamily="34" charset="0"/>
              </a:rPr>
              <a:t>ADOPTIONS</a:t>
            </a:r>
          </a:p>
          <a:p>
            <a:pPr algn="ctr"/>
            <a:r>
              <a:rPr lang="en-US" sz="1200" b="1" dirty="0">
                <a:solidFill>
                  <a:schemeClr val="bg1"/>
                </a:solidFill>
                <a:latin typeface="Arial Black" panose="020B0A04020102020204" pitchFamily="34" charset="0"/>
                <a:cs typeface="Arial" panose="020B0604020202020204" pitchFamily="34" charset="0"/>
              </a:rPr>
              <a:t>MANAGER</a:t>
            </a:r>
            <a:endParaRPr lang="en-US" sz="1200" b="1" dirty="0">
              <a:solidFill>
                <a:schemeClr val="bg1"/>
              </a:solidFill>
              <a:cs typeface="Arial" panose="020B0604020202020204" pitchFamily="34" charset="0"/>
            </a:endParaRPr>
          </a:p>
        </p:txBody>
      </p:sp>
      <p:sp>
        <p:nvSpPr>
          <p:cNvPr id="15" name="TextBox 14"/>
          <p:cNvSpPr txBox="1"/>
          <p:nvPr/>
        </p:nvSpPr>
        <p:spPr>
          <a:xfrm>
            <a:off x="3767876" y="4190199"/>
            <a:ext cx="1664208" cy="617220"/>
          </a:xfrm>
          <a:prstGeom prst="rect">
            <a:avLst/>
          </a:prstGeom>
          <a:solidFill>
            <a:srgbClr val="D98A09"/>
          </a:solidFill>
          <a:ln w="57150">
            <a:noFill/>
          </a:ln>
        </p:spPr>
        <p:txBody>
          <a:bodyPr wrap="square" rtlCol="0" anchor="ctr">
            <a:noAutofit/>
          </a:bodyPr>
          <a:lstStyle/>
          <a:p>
            <a:pPr algn="ctr"/>
            <a:r>
              <a:rPr lang="en-US" sz="1200" b="1" dirty="0">
                <a:solidFill>
                  <a:schemeClr val="bg1"/>
                </a:solidFill>
                <a:latin typeface="Arial Black" panose="020B0A04020102020204" pitchFamily="34" charset="0"/>
                <a:cs typeface="Arial" panose="020B0604020202020204" pitchFamily="34" charset="0"/>
              </a:rPr>
              <a:t>MANAGER, </a:t>
            </a:r>
          </a:p>
          <a:p>
            <a:pPr algn="ctr"/>
            <a:r>
              <a:rPr lang="en-US" sz="1200" b="1" dirty="0">
                <a:solidFill>
                  <a:schemeClr val="bg1"/>
                </a:solidFill>
                <a:latin typeface="Arial Black" panose="020B0A04020102020204" pitchFamily="34" charset="0"/>
                <a:cs typeface="Arial" panose="020B0604020202020204" pitchFamily="34" charset="0"/>
              </a:rPr>
              <a:t>DAILY CARE</a:t>
            </a:r>
            <a:endParaRPr lang="en-US" sz="1200" b="1" dirty="0">
              <a:solidFill>
                <a:schemeClr val="bg1"/>
              </a:solidFill>
              <a:cs typeface="Arial" panose="020B0604020202020204" pitchFamily="34" charset="0"/>
            </a:endParaRPr>
          </a:p>
        </p:txBody>
      </p:sp>
      <p:sp>
        <p:nvSpPr>
          <p:cNvPr id="71" name="TextBox 70"/>
          <p:cNvSpPr txBox="1"/>
          <p:nvPr/>
        </p:nvSpPr>
        <p:spPr>
          <a:xfrm>
            <a:off x="3781396" y="5175451"/>
            <a:ext cx="1584176" cy="640080"/>
          </a:xfrm>
          <a:prstGeom prst="ellipse">
            <a:avLst/>
          </a:prstGeom>
          <a:solidFill>
            <a:srgbClr val="BC7708"/>
          </a:solidFill>
        </p:spPr>
        <p:txBody>
          <a:bodyPr wrap="square" rtlCol="0" anchor="ctr">
            <a:noAutofit/>
          </a:bodyPr>
          <a:lstStyle/>
          <a:p>
            <a:pPr algn="ctr"/>
            <a:r>
              <a:rPr lang="en-US" sz="1400" b="1" dirty="0"/>
              <a:t>Daily Care Team</a:t>
            </a:r>
          </a:p>
        </p:txBody>
      </p:sp>
      <p:sp>
        <p:nvSpPr>
          <p:cNvPr id="35" name="TextBox 34"/>
          <p:cNvSpPr txBox="1"/>
          <p:nvPr/>
        </p:nvSpPr>
        <p:spPr>
          <a:xfrm>
            <a:off x="3567644" y="2208744"/>
            <a:ext cx="2011680" cy="617220"/>
          </a:xfrm>
          <a:prstGeom prst="hexagon">
            <a:avLst/>
          </a:prstGeom>
          <a:solidFill>
            <a:srgbClr val="F5A01A"/>
          </a:solidFill>
        </p:spPr>
        <p:txBody>
          <a:bodyPr wrap="square" rtlCol="0" anchor="ctr">
            <a:noAutofit/>
          </a:bodyPr>
          <a:lstStyle/>
          <a:p>
            <a:pPr algn="ctr"/>
            <a:r>
              <a:rPr lang="en-US" sz="1200" b="1" dirty="0">
                <a:solidFill>
                  <a:schemeClr val="bg1"/>
                </a:solidFill>
                <a:latin typeface="Arial Black" panose="020B0A04020102020204" pitchFamily="34" charset="0"/>
                <a:cs typeface="Arial" panose="020B0604020202020204" pitchFamily="34" charset="0"/>
              </a:rPr>
              <a:t>DIRECTOR, OPERATIONS</a:t>
            </a:r>
            <a:endParaRPr lang="en-US" sz="1200" b="1" dirty="0">
              <a:solidFill>
                <a:schemeClr val="bg1"/>
              </a:solidFill>
              <a:cs typeface="Arial" panose="020B0604020202020204" pitchFamily="34" charset="0"/>
            </a:endParaRPr>
          </a:p>
        </p:txBody>
      </p:sp>
      <p:sp>
        <p:nvSpPr>
          <p:cNvPr id="153" name="TextBox 152"/>
          <p:cNvSpPr txBox="1"/>
          <p:nvPr/>
        </p:nvSpPr>
        <p:spPr>
          <a:xfrm>
            <a:off x="7023680" y="2208744"/>
            <a:ext cx="2011680" cy="617220"/>
          </a:xfrm>
          <a:prstGeom prst="hexagon">
            <a:avLst/>
          </a:prstGeom>
          <a:solidFill>
            <a:srgbClr val="00B4B0"/>
          </a:solidFill>
        </p:spPr>
        <p:txBody>
          <a:bodyPr wrap="square" rtlCol="0" anchor="ctr">
            <a:noAutofit/>
          </a:bodyPr>
          <a:lstStyle/>
          <a:p>
            <a:pPr algn="ctr"/>
            <a:r>
              <a:rPr lang="en-US" sz="1200" b="1" dirty="0">
                <a:solidFill>
                  <a:schemeClr val="bg1"/>
                </a:solidFill>
                <a:latin typeface="Arial Black" panose="020B0A04020102020204" pitchFamily="34" charset="0"/>
                <a:cs typeface="Arial" panose="020B0604020202020204" pitchFamily="34" charset="0"/>
              </a:rPr>
              <a:t>DIRECTOR, BEHAVIOR</a:t>
            </a:r>
            <a:endParaRPr lang="en-US" sz="1200" b="1" dirty="0">
              <a:solidFill>
                <a:schemeClr val="bg1"/>
              </a:solidFill>
              <a:cs typeface="Arial" panose="020B0604020202020204" pitchFamily="34" charset="0"/>
            </a:endParaRPr>
          </a:p>
        </p:txBody>
      </p:sp>
      <p:sp>
        <p:nvSpPr>
          <p:cNvPr id="98" name="TextBox 97"/>
          <p:cNvSpPr txBox="1"/>
          <p:nvPr/>
        </p:nvSpPr>
        <p:spPr>
          <a:xfrm>
            <a:off x="109776" y="2208744"/>
            <a:ext cx="2014648" cy="617220"/>
          </a:xfrm>
          <a:prstGeom prst="hexagon">
            <a:avLst/>
          </a:prstGeom>
          <a:solidFill>
            <a:srgbClr val="58B000"/>
          </a:solidFill>
        </p:spPr>
        <p:txBody>
          <a:bodyPr wrap="square" rtlCol="0" anchor="ctr">
            <a:noAutofit/>
          </a:bodyPr>
          <a:lstStyle/>
          <a:p>
            <a:pPr algn="ctr"/>
            <a:r>
              <a:rPr lang="en-US" sz="1200" dirty="0">
                <a:latin typeface="Arial Black" panose="020B0A04020102020204" pitchFamily="34" charset="0"/>
                <a:cs typeface="Arial" panose="020B0604020202020204" pitchFamily="34" charset="0"/>
              </a:rPr>
              <a:t>DIRECTOR, VETERINARY SERVICES</a:t>
            </a:r>
            <a:endParaRPr lang="en-US" sz="1200" b="1" dirty="0">
              <a:solidFill>
                <a:schemeClr val="bg1"/>
              </a:solidFill>
              <a:cs typeface="Arial" panose="020B0604020202020204" pitchFamily="34" charset="0"/>
            </a:endParaRPr>
          </a:p>
        </p:txBody>
      </p:sp>
      <p:sp>
        <p:nvSpPr>
          <p:cNvPr id="72" name="TextBox 71"/>
          <p:cNvSpPr txBox="1"/>
          <p:nvPr/>
        </p:nvSpPr>
        <p:spPr>
          <a:xfrm>
            <a:off x="325012" y="3284984"/>
            <a:ext cx="1584176" cy="640080"/>
          </a:xfrm>
          <a:prstGeom prst="ellipse">
            <a:avLst/>
          </a:prstGeom>
          <a:solidFill>
            <a:srgbClr val="499200"/>
          </a:solidFill>
        </p:spPr>
        <p:txBody>
          <a:bodyPr wrap="square" rtlCol="0" anchor="ctr">
            <a:noAutofit/>
          </a:bodyPr>
          <a:lstStyle/>
          <a:p>
            <a:pPr algn="ctr"/>
            <a:r>
              <a:rPr lang="en-US" sz="1400" b="1" dirty="0"/>
              <a:t>Vet Techs</a:t>
            </a:r>
          </a:p>
        </p:txBody>
      </p:sp>
      <p:sp>
        <p:nvSpPr>
          <p:cNvPr id="105" name="Up Arrow 104"/>
          <p:cNvSpPr/>
          <p:nvPr/>
        </p:nvSpPr>
        <p:spPr bwMode="auto">
          <a:xfrm flipH="1">
            <a:off x="4342935" y="3032550"/>
            <a:ext cx="461098" cy="927385"/>
          </a:xfrm>
          <a:prstGeom prst="upArrow">
            <a:avLst/>
          </a:prstGeom>
          <a:solidFill>
            <a:srgbClr val="C00000"/>
          </a:solid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
        <p:nvSpPr>
          <p:cNvPr id="119" name="Up Arrow 118"/>
          <p:cNvSpPr/>
          <p:nvPr/>
        </p:nvSpPr>
        <p:spPr bwMode="auto">
          <a:xfrm flipH="1">
            <a:off x="886551" y="2916532"/>
            <a:ext cx="461098" cy="440460"/>
          </a:xfrm>
          <a:prstGeom prst="upArrow">
            <a:avLst/>
          </a:prstGeom>
          <a:solidFill>
            <a:srgbClr val="C00000"/>
          </a:solid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
        <p:nvSpPr>
          <p:cNvPr id="120" name="Up Arrow 119"/>
          <p:cNvSpPr/>
          <p:nvPr/>
        </p:nvSpPr>
        <p:spPr bwMode="auto">
          <a:xfrm flipH="1">
            <a:off x="2637227" y="4844331"/>
            <a:ext cx="461098" cy="440460"/>
          </a:xfrm>
          <a:prstGeom prst="upArrow">
            <a:avLst/>
          </a:prstGeom>
          <a:solidFill>
            <a:srgbClr val="C00000"/>
          </a:solid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
        <p:nvSpPr>
          <p:cNvPr id="121" name="Up Arrow 120"/>
          <p:cNvSpPr/>
          <p:nvPr/>
        </p:nvSpPr>
        <p:spPr bwMode="auto">
          <a:xfrm flipH="1">
            <a:off x="4341451" y="4844331"/>
            <a:ext cx="461098" cy="440460"/>
          </a:xfrm>
          <a:prstGeom prst="upArrow">
            <a:avLst/>
          </a:prstGeom>
          <a:solidFill>
            <a:srgbClr val="C00000"/>
          </a:solid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
        <p:nvSpPr>
          <p:cNvPr id="122" name="Up Arrow 121"/>
          <p:cNvSpPr/>
          <p:nvPr/>
        </p:nvSpPr>
        <p:spPr bwMode="auto">
          <a:xfrm flipH="1">
            <a:off x="6129571" y="4844331"/>
            <a:ext cx="461098" cy="440460"/>
          </a:xfrm>
          <a:prstGeom prst="upArrow">
            <a:avLst/>
          </a:prstGeom>
          <a:solidFill>
            <a:srgbClr val="C00000"/>
          </a:solid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
        <p:nvSpPr>
          <p:cNvPr id="123" name="Up Arrow 122"/>
          <p:cNvSpPr/>
          <p:nvPr/>
        </p:nvSpPr>
        <p:spPr bwMode="auto">
          <a:xfrm flipH="1">
            <a:off x="7798971" y="3933056"/>
            <a:ext cx="461098" cy="440460"/>
          </a:xfrm>
          <a:prstGeom prst="upArrow">
            <a:avLst/>
          </a:prstGeom>
          <a:solidFill>
            <a:srgbClr val="C00000"/>
          </a:solid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
        <p:nvSpPr>
          <p:cNvPr id="125" name="Up Arrow 124"/>
          <p:cNvSpPr/>
          <p:nvPr/>
        </p:nvSpPr>
        <p:spPr bwMode="auto">
          <a:xfrm flipH="1">
            <a:off x="7798971" y="2916532"/>
            <a:ext cx="461098" cy="440460"/>
          </a:xfrm>
          <a:prstGeom prst="upArrow">
            <a:avLst/>
          </a:prstGeom>
          <a:solidFill>
            <a:srgbClr val="C00000"/>
          </a:solid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37530240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Straight Connector 68"/>
          <p:cNvCxnSpPr/>
          <p:nvPr/>
        </p:nvCxnSpPr>
        <p:spPr>
          <a:xfrm>
            <a:off x="2875800" y="3951315"/>
            <a:ext cx="0" cy="1371600"/>
          </a:xfrm>
          <a:prstGeom prst="line">
            <a:avLst/>
          </a:prstGeom>
          <a:solidFill>
            <a:srgbClr val="00A29E"/>
          </a:solidFill>
          <a:ln>
            <a:solidFill>
              <a:srgbClr val="3B6E8F"/>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D113CC26-EE3E-4E63-AB56-A2F209FCC13C}"/>
              </a:ext>
            </a:extLst>
          </p:cNvPr>
          <p:cNvCxnSpPr/>
          <p:nvPr/>
        </p:nvCxnSpPr>
        <p:spPr>
          <a:xfrm>
            <a:off x="8029520" y="1721336"/>
            <a:ext cx="0" cy="2926080"/>
          </a:xfrm>
          <a:prstGeom prst="line">
            <a:avLst/>
          </a:prstGeom>
          <a:solidFill>
            <a:srgbClr val="00A29E"/>
          </a:solidFill>
          <a:ln>
            <a:solidFill>
              <a:srgbClr val="3B6E8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097280" y="1727820"/>
            <a:ext cx="6949440" cy="0"/>
          </a:xfrm>
          <a:prstGeom prst="line">
            <a:avLst/>
          </a:prstGeom>
          <a:ln>
            <a:solidFill>
              <a:srgbClr val="3B6E8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834640" y="3933056"/>
            <a:ext cx="3474720" cy="0"/>
          </a:xfrm>
          <a:prstGeom prst="line">
            <a:avLst/>
          </a:prstGeom>
          <a:ln>
            <a:solidFill>
              <a:srgbClr val="3B6E8F"/>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035672" y="4190199"/>
            <a:ext cx="1664208" cy="617220"/>
          </a:xfrm>
          <a:prstGeom prst="rect">
            <a:avLst/>
          </a:prstGeom>
          <a:solidFill>
            <a:srgbClr val="D98A09"/>
          </a:solidFill>
        </p:spPr>
        <p:txBody>
          <a:bodyPr wrap="square" rtlCol="0" anchor="ctr">
            <a:noAutofit/>
          </a:bodyPr>
          <a:lstStyle/>
          <a:p>
            <a:pPr algn="ctr"/>
            <a:r>
              <a:rPr lang="en-US" sz="1200" b="1" dirty="0">
                <a:solidFill>
                  <a:schemeClr val="bg1"/>
                </a:solidFill>
                <a:latin typeface="Arial Black" panose="020B0A04020102020204" pitchFamily="34" charset="0"/>
                <a:cs typeface="Arial" panose="020B0604020202020204" pitchFamily="34" charset="0"/>
              </a:rPr>
              <a:t>VOLUNTEER MANAGER</a:t>
            </a:r>
            <a:endParaRPr lang="en-US" sz="1200" b="1" dirty="0">
              <a:solidFill>
                <a:schemeClr val="bg1"/>
              </a:solidFill>
              <a:cs typeface="Arial" panose="020B0604020202020204" pitchFamily="34" charset="0"/>
            </a:endParaRPr>
          </a:p>
        </p:txBody>
      </p:sp>
      <p:sp>
        <p:nvSpPr>
          <p:cNvPr id="152" name="TextBox 151"/>
          <p:cNvSpPr txBox="1"/>
          <p:nvPr/>
        </p:nvSpPr>
        <p:spPr>
          <a:xfrm>
            <a:off x="7197416" y="3284984"/>
            <a:ext cx="1664208" cy="617220"/>
          </a:xfrm>
          <a:prstGeom prst="rect">
            <a:avLst/>
          </a:prstGeom>
          <a:solidFill>
            <a:srgbClr val="008E8B"/>
          </a:solidFill>
        </p:spPr>
        <p:txBody>
          <a:bodyPr wrap="square" rtlCol="0" anchor="ctr">
            <a:noAutofit/>
          </a:bodyPr>
          <a:lstStyle/>
          <a:p>
            <a:pPr algn="ctr"/>
            <a:r>
              <a:rPr lang="en-US" sz="1200" b="1" dirty="0">
                <a:solidFill>
                  <a:schemeClr val="bg1"/>
                </a:solidFill>
                <a:latin typeface="Arial Black" panose="020B0A04020102020204" pitchFamily="34" charset="0"/>
                <a:cs typeface="Arial" panose="020B0604020202020204" pitchFamily="34" charset="0"/>
              </a:rPr>
              <a:t>MANAGER, BEHAVIOR</a:t>
            </a:r>
            <a:endParaRPr lang="en-US" sz="1200" b="1" dirty="0">
              <a:solidFill>
                <a:schemeClr val="bg1"/>
              </a:solidFill>
              <a:cs typeface="Arial" panose="020B0604020202020204" pitchFamily="34" charset="0"/>
            </a:endParaRPr>
          </a:p>
        </p:txBody>
      </p:sp>
      <p:sp>
        <p:nvSpPr>
          <p:cNvPr id="109" name="TextBox 108"/>
          <p:cNvSpPr txBox="1"/>
          <p:nvPr/>
        </p:nvSpPr>
        <p:spPr>
          <a:xfrm>
            <a:off x="32340" y="344850"/>
            <a:ext cx="9079321" cy="646331"/>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rPr>
              <a:t>Example Org Chart</a:t>
            </a:r>
          </a:p>
        </p:txBody>
      </p:sp>
      <p:sp>
        <p:nvSpPr>
          <p:cNvPr id="110"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pic>
        <p:nvPicPr>
          <p:cNvPr id="111" name="Picture 110">
            <a:extLst>
              <a:ext uri="{FF2B5EF4-FFF2-40B4-BE49-F238E27FC236}">
                <a16:creationId xmlns:a16="http://schemas.microsoft.com/office/drawing/2014/main" id="{A6D9EA0E-6C26-49D5-BB9D-86B7FFDA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2" name="TextBox 1"/>
          <p:cNvSpPr txBox="1"/>
          <p:nvPr/>
        </p:nvSpPr>
        <p:spPr>
          <a:xfrm>
            <a:off x="2083712" y="5175451"/>
            <a:ext cx="1584176" cy="640080"/>
          </a:xfrm>
          <a:prstGeom prst="ellipse">
            <a:avLst/>
          </a:prstGeom>
          <a:solidFill>
            <a:srgbClr val="BC7708"/>
          </a:solidFill>
        </p:spPr>
        <p:txBody>
          <a:bodyPr wrap="square" rtlCol="0" anchor="ctr">
            <a:noAutofit/>
          </a:bodyPr>
          <a:lstStyle/>
          <a:p>
            <a:pPr algn="ctr"/>
            <a:r>
              <a:rPr lang="en-US" sz="1400" b="1" dirty="0"/>
              <a:t>Volunteers</a:t>
            </a:r>
          </a:p>
        </p:txBody>
      </p:sp>
      <p:cxnSp>
        <p:nvCxnSpPr>
          <p:cNvPr id="8" name="Straight Connector 7"/>
          <p:cNvCxnSpPr/>
          <p:nvPr/>
        </p:nvCxnSpPr>
        <p:spPr>
          <a:xfrm>
            <a:off x="4573484" y="1713344"/>
            <a:ext cx="0" cy="3840480"/>
          </a:xfrm>
          <a:prstGeom prst="line">
            <a:avLst/>
          </a:prstGeom>
          <a:solidFill>
            <a:srgbClr val="79BDE8"/>
          </a:solidFill>
          <a:ln>
            <a:solidFill>
              <a:srgbClr val="3B6E8F"/>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7237432" y="4270236"/>
            <a:ext cx="1584176" cy="640080"/>
          </a:xfrm>
          <a:prstGeom prst="ellipse">
            <a:avLst/>
          </a:prstGeom>
          <a:solidFill>
            <a:srgbClr val="006A68"/>
          </a:solidFill>
        </p:spPr>
        <p:txBody>
          <a:bodyPr wrap="square" rtlCol="0" anchor="ctr">
            <a:noAutofit/>
          </a:bodyPr>
          <a:lstStyle/>
          <a:p>
            <a:pPr algn="ctr"/>
            <a:r>
              <a:rPr lang="en-US" sz="1400" b="1" dirty="0"/>
              <a:t>Behavior Team</a:t>
            </a:r>
          </a:p>
        </p:txBody>
      </p:sp>
      <p:cxnSp>
        <p:nvCxnSpPr>
          <p:cNvPr id="76" name="Straight Connector 75"/>
          <p:cNvCxnSpPr/>
          <p:nvPr/>
        </p:nvCxnSpPr>
        <p:spPr>
          <a:xfrm>
            <a:off x="1115616" y="1700808"/>
            <a:ext cx="0" cy="2194560"/>
          </a:xfrm>
          <a:prstGeom prst="line">
            <a:avLst/>
          </a:prstGeom>
          <a:solidFill>
            <a:srgbClr val="00A29E"/>
          </a:solidFill>
          <a:ln>
            <a:solidFill>
              <a:srgbClr val="3B6E8F"/>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340208" y="3933056"/>
            <a:ext cx="0" cy="1463040"/>
          </a:xfrm>
          <a:prstGeom prst="line">
            <a:avLst/>
          </a:prstGeom>
          <a:solidFill>
            <a:srgbClr val="00A29E"/>
          </a:solidFill>
          <a:ln>
            <a:solidFill>
              <a:srgbClr val="3B6E8F"/>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5500080" y="4190199"/>
            <a:ext cx="1664208" cy="617220"/>
          </a:xfrm>
          <a:prstGeom prst="rect">
            <a:avLst/>
          </a:prstGeom>
          <a:solidFill>
            <a:srgbClr val="D98A09"/>
          </a:solidFill>
        </p:spPr>
        <p:txBody>
          <a:bodyPr wrap="square" rtlCol="0" anchor="ctr">
            <a:noAutofit/>
          </a:bodyPr>
          <a:lstStyle/>
          <a:p>
            <a:pPr algn="ctr"/>
            <a:r>
              <a:rPr lang="en-US" sz="1200" b="1" dirty="0">
                <a:solidFill>
                  <a:schemeClr val="bg1"/>
                </a:solidFill>
                <a:latin typeface="Arial Black" panose="020B0A04020102020204" pitchFamily="34" charset="0"/>
                <a:cs typeface="Arial" panose="020B0604020202020204" pitchFamily="34" charset="0"/>
              </a:rPr>
              <a:t>ADOPTIONS</a:t>
            </a:r>
          </a:p>
          <a:p>
            <a:pPr algn="ctr"/>
            <a:r>
              <a:rPr lang="en-US" sz="1200" b="1" dirty="0">
                <a:solidFill>
                  <a:schemeClr val="bg1"/>
                </a:solidFill>
                <a:latin typeface="Arial Black" panose="020B0A04020102020204" pitchFamily="34" charset="0"/>
                <a:cs typeface="Arial" panose="020B0604020202020204" pitchFamily="34" charset="0"/>
              </a:rPr>
              <a:t>MANAGER</a:t>
            </a:r>
            <a:endParaRPr lang="en-US" sz="1200" b="1" dirty="0">
              <a:solidFill>
                <a:schemeClr val="bg1"/>
              </a:solidFill>
              <a:cs typeface="Arial" panose="020B0604020202020204" pitchFamily="34" charset="0"/>
            </a:endParaRPr>
          </a:p>
        </p:txBody>
      </p:sp>
      <p:sp>
        <p:nvSpPr>
          <p:cNvPr id="79" name="TextBox 78"/>
          <p:cNvSpPr txBox="1"/>
          <p:nvPr/>
        </p:nvSpPr>
        <p:spPr>
          <a:xfrm>
            <a:off x="5508104" y="5167459"/>
            <a:ext cx="1649296" cy="640080"/>
          </a:xfrm>
          <a:prstGeom prst="ellipse">
            <a:avLst/>
          </a:prstGeom>
          <a:solidFill>
            <a:srgbClr val="BC7708"/>
          </a:solidFill>
        </p:spPr>
        <p:txBody>
          <a:bodyPr wrap="square" rtlCol="0" anchor="ctr">
            <a:noAutofit/>
          </a:bodyPr>
          <a:lstStyle/>
          <a:p>
            <a:pPr algn="ctr"/>
            <a:r>
              <a:rPr lang="en-US" sz="1400" b="1" dirty="0"/>
              <a:t>Adoption Counselors</a:t>
            </a:r>
          </a:p>
        </p:txBody>
      </p:sp>
      <p:sp>
        <p:nvSpPr>
          <p:cNvPr id="15" name="TextBox 14"/>
          <p:cNvSpPr txBox="1"/>
          <p:nvPr/>
        </p:nvSpPr>
        <p:spPr>
          <a:xfrm>
            <a:off x="3767876" y="4190199"/>
            <a:ext cx="1664208" cy="617220"/>
          </a:xfrm>
          <a:prstGeom prst="rect">
            <a:avLst/>
          </a:prstGeom>
          <a:solidFill>
            <a:srgbClr val="D98A09"/>
          </a:solidFill>
          <a:ln w="57150">
            <a:noFill/>
          </a:ln>
        </p:spPr>
        <p:txBody>
          <a:bodyPr wrap="square" rtlCol="0" anchor="ctr">
            <a:noAutofit/>
          </a:bodyPr>
          <a:lstStyle/>
          <a:p>
            <a:pPr algn="ctr"/>
            <a:r>
              <a:rPr lang="en-US" sz="1200" b="1" dirty="0">
                <a:solidFill>
                  <a:schemeClr val="bg1"/>
                </a:solidFill>
                <a:latin typeface="Arial Black" panose="020B0A04020102020204" pitchFamily="34" charset="0"/>
                <a:cs typeface="Arial" panose="020B0604020202020204" pitchFamily="34" charset="0"/>
              </a:rPr>
              <a:t>MANAGER, </a:t>
            </a:r>
          </a:p>
          <a:p>
            <a:pPr algn="ctr"/>
            <a:r>
              <a:rPr lang="en-US" sz="1200" b="1" dirty="0">
                <a:solidFill>
                  <a:schemeClr val="bg1"/>
                </a:solidFill>
                <a:latin typeface="Arial Black" panose="020B0A04020102020204" pitchFamily="34" charset="0"/>
                <a:cs typeface="Arial" panose="020B0604020202020204" pitchFamily="34" charset="0"/>
              </a:rPr>
              <a:t>DAILY CARE</a:t>
            </a:r>
            <a:endParaRPr lang="en-US" sz="1200" b="1" dirty="0">
              <a:solidFill>
                <a:schemeClr val="bg1"/>
              </a:solidFill>
              <a:cs typeface="Arial" panose="020B0604020202020204" pitchFamily="34" charset="0"/>
            </a:endParaRPr>
          </a:p>
        </p:txBody>
      </p:sp>
      <p:sp>
        <p:nvSpPr>
          <p:cNvPr id="71" name="TextBox 70"/>
          <p:cNvSpPr txBox="1"/>
          <p:nvPr/>
        </p:nvSpPr>
        <p:spPr>
          <a:xfrm>
            <a:off x="3781396" y="5175451"/>
            <a:ext cx="1584176" cy="640080"/>
          </a:xfrm>
          <a:prstGeom prst="ellipse">
            <a:avLst/>
          </a:prstGeom>
          <a:solidFill>
            <a:srgbClr val="BC7708"/>
          </a:solidFill>
        </p:spPr>
        <p:txBody>
          <a:bodyPr wrap="square" rtlCol="0" anchor="ctr">
            <a:noAutofit/>
          </a:bodyPr>
          <a:lstStyle/>
          <a:p>
            <a:pPr algn="ctr"/>
            <a:r>
              <a:rPr lang="en-US" sz="1400" b="1" dirty="0"/>
              <a:t>Daily Care Team</a:t>
            </a:r>
          </a:p>
        </p:txBody>
      </p:sp>
      <p:sp>
        <p:nvSpPr>
          <p:cNvPr id="35" name="TextBox 34"/>
          <p:cNvSpPr txBox="1"/>
          <p:nvPr/>
        </p:nvSpPr>
        <p:spPr>
          <a:xfrm>
            <a:off x="3567644" y="2208744"/>
            <a:ext cx="2011680" cy="617220"/>
          </a:xfrm>
          <a:prstGeom prst="hexagon">
            <a:avLst/>
          </a:prstGeom>
          <a:solidFill>
            <a:srgbClr val="F5A01A"/>
          </a:solidFill>
        </p:spPr>
        <p:txBody>
          <a:bodyPr wrap="square" rtlCol="0" anchor="ctr">
            <a:noAutofit/>
          </a:bodyPr>
          <a:lstStyle/>
          <a:p>
            <a:pPr algn="ctr"/>
            <a:r>
              <a:rPr lang="en-US" sz="1200" b="1" dirty="0">
                <a:solidFill>
                  <a:schemeClr val="bg1"/>
                </a:solidFill>
                <a:latin typeface="Arial Black" panose="020B0A04020102020204" pitchFamily="34" charset="0"/>
                <a:cs typeface="Arial" panose="020B0604020202020204" pitchFamily="34" charset="0"/>
              </a:rPr>
              <a:t>DIRECTOR, OPERATIONS</a:t>
            </a:r>
            <a:endParaRPr lang="en-US" sz="1200" b="1" dirty="0">
              <a:solidFill>
                <a:schemeClr val="bg1"/>
              </a:solidFill>
              <a:cs typeface="Arial" panose="020B0604020202020204" pitchFamily="34" charset="0"/>
            </a:endParaRPr>
          </a:p>
        </p:txBody>
      </p:sp>
      <p:sp>
        <p:nvSpPr>
          <p:cNvPr id="153" name="TextBox 152"/>
          <p:cNvSpPr txBox="1"/>
          <p:nvPr/>
        </p:nvSpPr>
        <p:spPr>
          <a:xfrm>
            <a:off x="7023680" y="2208744"/>
            <a:ext cx="2011680" cy="617220"/>
          </a:xfrm>
          <a:prstGeom prst="hexagon">
            <a:avLst/>
          </a:prstGeom>
          <a:solidFill>
            <a:srgbClr val="00B4B0"/>
          </a:solidFill>
        </p:spPr>
        <p:txBody>
          <a:bodyPr wrap="square" rtlCol="0" anchor="ctr">
            <a:noAutofit/>
          </a:bodyPr>
          <a:lstStyle/>
          <a:p>
            <a:pPr algn="ctr"/>
            <a:r>
              <a:rPr lang="en-US" sz="1200" b="1" dirty="0">
                <a:solidFill>
                  <a:schemeClr val="bg1"/>
                </a:solidFill>
                <a:latin typeface="Arial Black" panose="020B0A04020102020204" pitchFamily="34" charset="0"/>
                <a:cs typeface="Arial" panose="020B0604020202020204" pitchFamily="34" charset="0"/>
              </a:rPr>
              <a:t>DIRECTOR, BEHAVIOR</a:t>
            </a:r>
            <a:endParaRPr lang="en-US" sz="1200" b="1" dirty="0">
              <a:solidFill>
                <a:schemeClr val="bg1"/>
              </a:solidFill>
              <a:cs typeface="Arial" panose="020B0604020202020204" pitchFamily="34" charset="0"/>
            </a:endParaRPr>
          </a:p>
        </p:txBody>
      </p:sp>
      <p:sp>
        <p:nvSpPr>
          <p:cNvPr id="98" name="TextBox 97"/>
          <p:cNvSpPr txBox="1"/>
          <p:nvPr/>
        </p:nvSpPr>
        <p:spPr>
          <a:xfrm>
            <a:off x="109776" y="2208744"/>
            <a:ext cx="2014648" cy="617220"/>
          </a:xfrm>
          <a:prstGeom prst="hexagon">
            <a:avLst/>
          </a:prstGeom>
          <a:solidFill>
            <a:srgbClr val="58B000"/>
          </a:solidFill>
        </p:spPr>
        <p:txBody>
          <a:bodyPr wrap="square" rtlCol="0" anchor="ctr">
            <a:noAutofit/>
          </a:bodyPr>
          <a:lstStyle/>
          <a:p>
            <a:pPr algn="ctr"/>
            <a:r>
              <a:rPr lang="en-US" sz="1200" dirty="0">
                <a:latin typeface="Arial Black" panose="020B0A04020102020204" pitchFamily="34" charset="0"/>
                <a:cs typeface="Arial" panose="020B0604020202020204" pitchFamily="34" charset="0"/>
              </a:rPr>
              <a:t>DIRECTOR, VETERINARY SERVICES</a:t>
            </a:r>
            <a:endParaRPr lang="en-US" sz="1200" b="1" dirty="0">
              <a:solidFill>
                <a:schemeClr val="bg1"/>
              </a:solidFill>
              <a:cs typeface="Arial" panose="020B0604020202020204" pitchFamily="34" charset="0"/>
            </a:endParaRPr>
          </a:p>
        </p:txBody>
      </p:sp>
      <p:sp>
        <p:nvSpPr>
          <p:cNvPr id="72" name="TextBox 71"/>
          <p:cNvSpPr txBox="1"/>
          <p:nvPr/>
        </p:nvSpPr>
        <p:spPr>
          <a:xfrm>
            <a:off x="325012" y="3284984"/>
            <a:ext cx="1584176" cy="640080"/>
          </a:xfrm>
          <a:prstGeom prst="ellipse">
            <a:avLst/>
          </a:prstGeom>
          <a:solidFill>
            <a:srgbClr val="499200"/>
          </a:solidFill>
        </p:spPr>
        <p:txBody>
          <a:bodyPr wrap="square" rtlCol="0" anchor="ctr">
            <a:noAutofit/>
          </a:bodyPr>
          <a:lstStyle/>
          <a:p>
            <a:pPr algn="ctr"/>
            <a:r>
              <a:rPr lang="en-US" sz="1400" b="1" dirty="0"/>
              <a:t>Vet Techs</a:t>
            </a:r>
          </a:p>
        </p:txBody>
      </p:sp>
      <p:sp>
        <p:nvSpPr>
          <p:cNvPr id="105" name="Up Arrow 104"/>
          <p:cNvSpPr/>
          <p:nvPr/>
        </p:nvSpPr>
        <p:spPr bwMode="auto">
          <a:xfrm flipH="1" flipV="1">
            <a:off x="4342935" y="3032550"/>
            <a:ext cx="461098" cy="927385"/>
          </a:xfrm>
          <a:prstGeom prst="upArrow">
            <a:avLst/>
          </a:prstGeom>
          <a:solidFill>
            <a:srgbClr val="C00000"/>
          </a:solid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
        <p:nvSpPr>
          <p:cNvPr id="119" name="Up Arrow 118"/>
          <p:cNvSpPr/>
          <p:nvPr/>
        </p:nvSpPr>
        <p:spPr bwMode="auto">
          <a:xfrm flipH="1" flipV="1">
            <a:off x="886551" y="2916532"/>
            <a:ext cx="461098" cy="440460"/>
          </a:xfrm>
          <a:prstGeom prst="upArrow">
            <a:avLst/>
          </a:prstGeom>
          <a:solidFill>
            <a:srgbClr val="C00000"/>
          </a:solid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
        <p:nvSpPr>
          <p:cNvPr id="120" name="Up Arrow 119"/>
          <p:cNvSpPr/>
          <p:nvPr/>
        </p:nvSpPr>
        <p:spPr bwMode="auto">
          <a:xfrm flipH="1" flipV="1">
            <a:off x="2637227" y="4844331"/>
            <a:ext cx="461098" cy="440460"/>
          </a:xfrm>
          <a:prstGeom prst="upArrow">
            <a:avLst/>
          </a:prstGeom>
          <a:solidFill>
            <a:srgbClr val="C00000"/>
          </a:solid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
        <p:nvSpPr>
          <p:cNvPr id="121" name="Up Arrow 120"/>
          <p:cNvSpPr/>
          <p:nvPr/>
        </p:nvSpPr>
        <p:spPr bwMode="auto">
          <a:xfrm flipH="1" flipV="1">
            <a:off x="4341451" y="4844331"/>
            <a:ext cx="461098" cy="440460"/>
          </a:xfrm>
          <a:prstGeom prst="upArrow">
            <a:avLst/>
          </a:prstGeom>
          <a:solidFill>
            <a:srgbClr val="C00000"/>
          </a:solid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
        <p:nvSpPr>
          <p:cNvPr id="122" name="Up Arrow 121"/>
          <p:cNvSpPr/>
          <p:nvPr/>
        </p:nvSpPr>
        <p:spPr bwMode="auto">
          <a:xfrm flipH="1" flipV="1">
            <a:off x="6129571" y="4844331"/>
            <a:ext cx="461098" cy="440460"/>
          </a:xfrm>
          <a:prstGeom prst="upArrow">
            <a:avLst/>
          </a:prstGeom>
          <a:solidFill>
            <a:srgbClr val="C00000"/>
          </a:solid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
        <p:nvSpPr>
          <p:cNvPr id="123" name="Up Arrow 122"/>
          <p:cNvSpPr/>
          <p:nvPr/>
        </p:nvSpPr>
        <p:spPr bwMode="auto">
          <a:xfrm flipH="1" flipV="1">
            <a:off x="7798971" y="3933056"/>
            <a:ext cx="461098" cy="440460"/>
          </a:xfrm>
          <a:prstGeom prst="upArrow">
            <a:avLst/>
          </a:prstGeom>
          <a:solidFill>
            <a:srgbClr val="C00000"/>
          </a:solid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
        <p:nvSpPr>
          <p:cNvPr id="125" name="Up Arrow 124"/>
          <p:cNvSpPr/>
          <p:nvPr/>
        </p:nvSpPr>
        <p:spPr bwMode="auto">
          <a:xfrm flipH="1" flipV="1">
            <a:off x="7798971" y="2916532"/>
            <a:ext cx="461098" cy="440460"/>
          </a:xfrm>
          <a:prstGeom prst="upArrow">
            <a:avLst/>
          </a:prstGeom>
          <a:solidFill>
            <a:srgbClr val="C00000"/>
          </a:solid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2262007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043479" y="476672"/>
            <a:ext cx="3240068" cy="2862322"/>
          </a:xfrm>
          <a:prstGeom prst="rect">
            <a:avLst/>
          </a:prstGeom>
          <a:noFill/>
        </p:spPr>
        <p:txBody>
          <a:bodyPr wrap="square" rtlCol="0">
            <a:spAutoFit/>
          </a:bodyPr>
          <a:lstStyle/>
          <a:p>
            <a:pPr algn="ctr"/>
            <a:r>
              <a:rPr lang="en-US" sz="6000" b="1" cap="small" dirty="0">
                <a:solidFill>
                  <a:srgbClr val="8CC63F"/>
                </a:solidFill>
                <a:latin typeface="Arial Black" pitchFamily="34" charset="0"/>
                <a:cs typeface="Arial" pitchFamily="34" charset="0"/>
              </a:rPr>
              <a:t>The Puzzle Pieces</a:t>
            </a:r>
          </a:p>
        </p:txBody>
      </p:sp>
      <p:pic>
        <p:nvPicPr>
          <p:cNvPr id="8" name="Picture 7">
            <a:extLst>
              <a:ext uri="{FF2B5EF4-FFF2-40B4-BE49-F238E27FC236}">
                <a16:creationId xmlns:a16="http://schemas.microsoft.com/office/drawing/2014/main" id="{A6D9EA0E-6C26-49D5-BB9D-86B7FFDA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687" b="96209" l="9375" r="90625">
                        <a14:foregroundMark x1="61648" y1="72512" x2="76705" y2="69194"/>
                        <a14:backgroundMark x1="34091" y1="94787" x2="33523" y2="85308"/>
                        <a14:backgroundMark x1="53125" y1="78199" x2="79830" y2="70616"/>
                      </a14:backgroundRemoval>
                    </a14:imgEffect>
                  </a14:imgLayer>
                </a14:imgProps>
              </a:ext>
              <a:ext uri="{28A0092B-C50C-407E-A947-70E740481C1C}">
                <a14:useLocalDpi xmlns:a14="http://schemas.microsoft.com/office/drawing/2010/main" val="0"/>
              </a:ext>
            </a:extLst>
          </a:blip>
          <a:srcRect l="8260" r="8813"/>
          <a:stretch/>
        </p:blipFill>
        <p:spPr>
          <a:xfrm>
            <a:off x="3851920" y="2939332"/>
            <a:ext cx="4824536" cy="3490695"/>
          </a:xfrm>
          <a:prstGeom prst="rect">
            <a:avLst/>
          </a:prstGeom>
        </p:spPr>
      </p:pic>
      <p:sp>
        <p:nvSpPr>
          <p:cNvPr id="6" name="Footer Placeholder 3">
            <a:extLst>
              <a:ext uri="{FF2B5EF4-FFF2-40B4-BE49-F238E27FC236}">
                <a16:creationId xmlns:a16="http://schemas.microsoft.com/office/drawing/2014/main" id="{6AF9E2B2-3780-43A6-8641-F9DBDA023620}"/>
              </a:ext>
            </a:extLst>
          </p:cNvPr>
          <p:cNvSpPr>
            <a:spLocks noGrp="1"/>
          </p:cNvSpPr>
          <p:nvPr>
            <p:ph type="ftr" sz="quarter" idx="10"/>
          </p:nvPr>
        </p:nvSpPr>
        <p:spPr>
          <a:xfrm>
            <a:off x="-34117" y="6265118"/>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
        <p:nvSpPr>
          <p:cNvPr id="10" name="Footer Placeholder 3">
            <a:extLst>
              <a:ext uri="{FF2B5EF4-FFF2-40B4-BE49-F238E27FC236}">
                <a16:creationId xmlns:a16="http://schemas.microsoft.com/office/drawing/2014/main" id="{6AF9E2B2-3780-43A6-8641-F9DBDA023620}"/>
              </a:ext>
            </a:extLst>
          </p:cNvPr>
          <p:cNvSpPr txBox="1">
            <a:spLocks/>
          </p:cNvSpPr>
          <p:nvPr/>
        </p:nvSpPr>
        <p:spPr bwMode="auto">
          <a:xfrm>
            <a:off x="-34117" y="6409134"/>
            <a:ext cx="565212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buClrTx/>
              <a:buFontTx/>
              <a:buNone/>
              <a:defRPr sz="3200" b="1" kern="1200">
                <a:solidFill>
                  <a:schemeClr val="bg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9pPr>
          </a:lstStyle>
          <a:p>
            <a:pPr eaLnBrk="1" hangingPunct="1"/>
            <a:endParaRPr lang="en-US" altLang="en-US" sz="1200" dirty="0">
              <a:solidFill>
                <a:schemeClr val="bg1">
                  <a:lumMod val="65000"/>
                </a:schemeClr>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Image 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t>
            </a:r>
            <a:r>
              <a:rPr lang="en-GB" sz="1200" dirty="0">
                <a:solidFill>
                  <a:schemeClr val="bg1">
                    <a:lumMod val="65000"/>
                  </a:schemeClr>
                </a:solidFill>
              </a:rPr>
              <a:t>Alphabet Jigsaws Ltd</a:t>
            </a:r>
            <a:r>
              <a:rPr lang="en-US" altLang="en-US" sz="1200" dirty="0">
                <a:solidFill>
                  <a:schemeClr val="bg1">
                    <a:lumMod val="65000"/>
                  </a:schemeClr>
                </a:solidFill>
                <a:latin typeface="Century Gothic" panose="020B0502020202020204" pitchFamily="34" charset="0"/>
                <a:cs typeface="Arial" panose="020B0604020202020204" pitchFamily="34" charset="0"/>
              </a:rPr>
              <a:t>. ALL RIGHTS RESERVED.</a:t>
            </a:r>
          </a:p>
        </p:txBody>
      </p:sp>
      <p:pic>
        <p:nvPicPr>
          <p:cNvPr id="2" name="Picture 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22829" y1="63233" x2="22829" y2="63233"/>
                        <a14:foregroundMark x1="27603" y1="70805" x2="27603" y2="70805"/>
                        <a14:foregroundMark x1="29968" y1="70055" x2="29968" y2="70055"/>
                        <a14:foregroundMark x1="26057" y1="63029" x2="26057" y2="63029"/>
                        <a14:foregroundMark x1="23738" y1="63574" x2="23738" y2="63574"/>
                        <a14:foregroundMark x1="24375" y1="66712" x2="24375" y2="66712"/>
                        <a14:foregroundMark x1="27103" y1="71214" x2="27103" y2="71214"/>
                        <a14:foregroundMark x1="39609" y1="53070" x2="39609" y2="53070"/>
                        <a14:foregroundMark x1="36471" y1="60846" x2="36471" y2="60846"/>
                        <a14:foregroundMark x1="57435" y1="67667" x2="57435" y2="67667"/>
                        <a14:foregroundMark x1="62756" y1="71760" x2="62756" y2="71760"/>
                        <a14:foregroundMark x1="56753" y1="74147" x2="56753" y2="74147"/>
                        <a14:foregroundMark x1="62756" y1="75512" x2="62756" y2="75512"/>
                        <a14:foregroundMark x1="56889" y1="75102" x2="56889" y2="75102"/>
                        <a14:foregroundMark x1="26830" y1="74898" x2="26830" y2="74898"/>
                        <a14:foregroundMark x1="32060" y1="77080" x2="32060" y2="77080"/>
                        <a14:foregroundMark x1="33879" y1="73943" x2="33879" y2="73943"/>
                        <a14:foregroundMark x1="52206" y1="56753" x2="52206" y2="56753"/>
                        <a14:foregroundMark x1="55343" y1="70396" x2="55343" y2="70396"/>
                        <a14:foregroundMark x1="55844" y1="71419" x2="55844" y2="71419"/>
                        <a14:foregroundMark x1="58481" y1="67872" x2="58481" y2="67872"/>
                        <a14:foregroundMark x1="61210" y1="71214" x2="61210" y2="71214"/>
                        <a14:foregroundMark x1="61437" y1="73329" x2="61437" y2="73329"/>
                        <a14:backgroundMark x1="64120" y1="30969" x2="64120" y2="30969"/>
                        <a14:backgroundMark x1="81264" y1="40655" x2="81264" y2="40655"/>
                        <a14:backgroundMark x1="81082" y1="44134" x2="81082" y2="44134"/>
                        <a14:backgroundMark x1="77490" y1="43315" x2="77490" y2="43315"/>
                        <a14:backgroundMark x1="73761" y1="46248" x2="73761" y2="46248"/>
                        <a14:backgroundMark x1="64484" y1="31514" x2="64484" y2="31514"/>
                        <a14:backgroundMark x1="72851" y1="36085" x2="72851" y2="36085"/>
                        <a14:backgroundMark x1="71260" y1="42224" x2="71260" y2="42224"/>
                        <a14:backgroundMark x1="65348" y1="33424" x2="65348" y2="33424"/>
                        <a14:backgroundMark x1="69623" y1="36630" x2="69623" y2="36630"/>
                        <a14:backgroundMark x1="72487" y1="41405" x2="72487" y2="41405"/>
                        <a14:backgroundMark x1="69122" y1="39563" x2="69122" y2="39563"/>
                        <a14:backgroundMark x1="25421" y1="70259" x2="25421" y2="70259"/>
                        <a14:backgroundMark x1="25648" y1="74693" x2="25648" y2="74693"/>
                        <a14:backgroundMark x1="33470" y1="73943" x2="33470" y2="73943"/>
                        <a14:backgroundMark x1="37517" y1="72783" x2="37517" y2="72783"/>
                        <a14:backgroundMark x1="41564" y1="72988" x2="41564" y2="72988"/>
                        <a14:backgroundMark x1="42838" y1="70805" x2="42838" y2="70805"/>
                        <a14:backgroundMark x1="38154" y1="70055" x2="38154" y2="70055"/>
                        <a14:backgroundMark x1="31514" y1="63029" x2="31514" y2="63029"/>
                        <a14:backgroundMark x1="33197" y1="56207" x2="33197" y2="56207"/>
                        <a14:backgroundMark x1="28149" y1="58322" x2="28149" y2="58322"/>
                        <a14:backgroundMark x1="26194" y1="61664" x2="26194" y2="61664"/>
                        <a14:backgroundMark x1="39973" y1="53070" x2="39973" y2="53070"/>
                        <a14:backgroundMark x1="46476" y1="55389" x2="46476" y2="55389"/>
                        <a14:backgroundMark x1="45066" y1="60846" x2="45066" y2="60846"/>
                        <a14:backgroundMark x1="24238" y1="36835" x2="24238" y2="36835"/>
                        <a14:backgroundMark x1="16962" y1="43111" x2="16962" y2="43111"/>
                        <a14:backgroundMark x1="16189" y1="67326" x2="16189" y2="67326"/>
                        <a14:backgroundMark x1="22283" y1="63370" x2="22283" y2="63370"/>
                        <a14:backgroundMark x1="25784" y1="70805" x2="25784" y2="70805"/>
                        <a14:backgroundMark x1="26694" y1="78990" x2="26694" y2="78990"/>
                        <a14:backgroundMark x1="13188" y1="75921" x2="13188" y2="75921"/>
                        <a14:backgroundMark x1="40518" y1="53411" x2="40518" y2="53411"/>
                        <a14:backgroundMark x1="46339" y1="55798" x2="46339" y2="55798"/>
                        <a14:backgroundMark x1="17099" y1="67326" x2="17099" y2="67326"/>
                        <a14:backgroundMark x1="22283" y1="64188" x2="22283" y2="64188"/>
                        <a14:backgroundMark x1="26194" y1="71760" x2="26194" y2="71760"/>
                        <a14:backgroundMark x1="29559" y1="70600" x2="29559" y2="70600"/>
                        <a14:backgroundMark x1="62347" y1="74557" x2="62347" y2="74557"/>
                        <a14:backgroundMark x1="56889" y1="67121" x2="56889" y2="67121"/>
                        <a14:backgroundMark x1="56753" y1="56207" x2="56753" y2="56207"/>
                        <a14:backgroundMark x1="59891" y1="56548" x2="59891" y2="56548"/>
                        <a14:backgroundMark x1="61846" y1="59686" x2="61846" y2="59686"/>
                        <a14:backgroundMark x1="56889" y1="56207" x2="56889" y2="56207"/>
                        <a14:backgroundMark x1="57799" y1="66508" x2="57799" y2="66508"/>
                        <a14:backgroundMark x1="60937" y1="70055" x2="60937" y2="70055"/>
                        <a14:backgroundMark x1="57162" y1="56207" x2="57162" y2="56207"/>
                        <a14:backgroundMark x1="58981" y1="66917" x2="58981" y2="66917"/>
                        <a14:backgroundMark x1="65257" y1="33629" x2="65257" y2="33629"/>
                        <a14:backgroundMark x1="66758" y1="36426" x2="66758" y2="36426"/>
                        <a14:backgroundMark x1="66348" y1="33356" x2="66348" y2="33356"/>
                        <a14:backgroundMark x1="70168" y1="41405" x2="70168" y2="41405"/>
                        <a14:backgroundMark x1="72306" y1="44475" x2="72306" y2="44475"/>
                        <a14:backgroundMark x1="71533" y1="41678" x2="71533" y2="41678"/>
                        <a14:backgroundMark x1="65939" y1="34106" x2="65939" y2="34106"/>
                        <a14:backgroundMark x1="67349" y1="36426" x2="67349" y2="36426"/>
                        <a14:backgroundMark x1="65484" y1="35539" x2="65484" y2="35539"/>
                        <a14:backgroundMark x1="65166" y1="33492" x2="65166" y2="33492"/>
                        <a14:backgroundMark x1="67894" y1="35402" x2="67894" y2="35402"/>
                        <a14:backgroundMark x1="67440" y1="37449" x2="67440" y2="37449"/>
                        <a14:backgroundMark x1="66348" y1="36289" x2="66348" y2="36289"/>
                        <a14:backgroundMark x1="65848" y1="61187" x2="65848" y2="61187"/>
                      </a14:backgroundRemoval>
                    </a14:imgEffect>
                  </a14:imgLayer>
                </a14:imgProps>
              </a:ext>
              <a:ext uri="{28A0092B-C50C-407E-A947-70E740481C1C}">
                <a14:useLocalDpi xmlns:a14="http://schemas.microsoft.com/office/drawing/2010/main" val="0"/>
              </a:ext>
            </a:extLst>
          </a:blip>
          <a:srcRect l="61401" t="25824" b="25972"/>
          <a:stretch/>
        </p:blipFill>
        <p:spPr>
          <a:xfrm>
            <a:off x="-756592" y="-1539552"/>
            <a:ext cx="8856984" cy="7373896"/>
          </a:xfrm>
          <a:prstGeom prst="rect">
            <a:avLst/>
          </a:prstGeom>
        </p:spPr>
      </p:pic>
    </p:spTree>
    <p:extLst>
      <p:ext uri="{BB962C8B-B14F-4D97-AF65-F5344CB8AC3E}">
        <p14:creationId xmlns:p14="http://schemas.microsoft.com/office/powerpoint/2010/main" val="17350712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540" y="-1052852"/>
            <a:ext cx="9721080" cy="9234380"/>
          </a:xfrm>
          <a:prstGeom prst="rect">
            <a:avLst/>
          </a:prstGeom>
        </p:spPr>
      </p:pic>
      <p:pic>
        <p:nvPicPr>
          <p:cNvPr id="5" name="Picture 4">
            <a:extLst>
              <a:ext uri="{FF2B5EF4-FFF2-40B4-BE49-F238E27FC236}">
                <a16:creationId xmlns:a16="http://schemas.microsoft.com/office/drawing/2014/main" id="{5FB6F1F2-1D4E-4D7B-A964-D6F529390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7" name="Footer Placeholder 3">
            <a:extLst>
              <a:ext uri="{FF2B5EF4-FFF2-40B4-BE49-F238E27FC236}">
                <a16:creationId xmlns:a16="http://schemas.microsoft.com/office/drawing/2014/main" id="{6AF9E2B2-3780-43A6-8641-F9DBDA023620}"/>
              </a:ext>
            </a:extLst>
          </p:cNvPr>
          <p:cNvSpPr>
            <a:spLocks noGrp="1"/>
          </p:cNvSpPr>
          <p:nvPr>
            <p:ph type="ftr" sz="quarter" idx="10"/>
          </p:nvPr>
        </p:nvSpPr>
        <p:spPr>
          <a:xfrm>
            <a:off x="-34117" y="6265118"/>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Tree>
    <p:extLst>
      <p:ext uri="{BB962C8B-B14F-4D97-AF65-F5344CB8AC3E}">
        <p14:creationId xmlns:p14="http://schemas.microsoft.com/office/powerpoint/2010/main" val="9649371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D9EA0E-6C26-49D5-BB9D-86B7FFDAE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9"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
        <p:nvSpPr>
          <p:cNvPr id="10" name="TextBox 9"/>
          <p:cNvSpPr txBox="1"/>
          <p:nvPr/>
        </p:nvSpPr>
        <p:spPr>
          <a:xfrm>
            <a:off x="32340" y="344850"/>
            <a:ext cx="9079321" cy="646331"/>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rPr>
              <a:t>Reverse Flow: External</a:t>
            </a:r>
          </a:p>
        </p:txBody>
      </p:sp>
      <p:grpSp>
        <p:nvGrpSpPr>
          <p:cNvPr id="2" name="Group 1"/>
          <p:cNvGrpSpPr/>
          <p:nvPr/>
        </p:nvGrpSpPr>
        <p:grpSpPr>
          <a:xfrm>
            <a:off x="516815" y="1104517"/>
            <a:ext cx="8110370" cy="5276811"/>
            <a:chOff x="467544" y="1061752"/>
            <a:chExt cx="8110370" cy="5276811"/>
          </a:xfrm>
        </p:grpSpPr>
        <p:graphicFrame>
          <p:nvGraphicFramePr>
            <p:cNvPr id="7" name="Object 6"/>
            <p:cNvGraphicFramePr>
              <a:graphicFrameLocks noChangeAspect="1"/>
            </p:cNvGraphicFramePr>
            <p:nvPr>
              <p:extLst>
                <p:ext uri="{D42A27DB-BD31-4B8C-83A1-F6EECF244321}">
                  <p14:modId xmlns:p14="http://schemas.microsoft.com/office/powerpoint/2010/main" val="3682274249"/>
                </p:ext>
              </p:extLst>
            </p:nvPr>
          </p:nvGraphicFramePr>
          <p:xfrm>
            <a:off x="4778022" y="1214553"/>
            <a:ext cx="3799892" cy="4917774"/>
          </p:xfrm>
          <a:graphic>
            <a:graphicData uri="http://schemas.openxmlformats.org/presentationml/2006/ole">
              <mc:AlternateContent xmlns:mc="http://schemas.openxmlformats.org/markup-compatibility/2006">
                <mc:Choice xmlns:v="urn:schemas-microsoft-com:vml" Requires="v">
                  <p:oleObj spid="_x0000_s2083" name="Acrobat Document" r:id="rId5" imgW="5830114" imgH="7542857" progId="AcroExch.Document.DC">
                    <p:embed/>
                  </p:oleObj>
                </mc:Choice>
                <mc:Fallback>
                  <p:oleObj name="Acrobat Document" r:id="rId5" imgW="5830114" imgH="7542857" progId="AcroExch.Document.DC">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8022" y="1214553"/>
                          <a:ext cx="3799892" cy="4917774"/>
                        </a:xfrm>
                        <a:prstGeom prst="rect">
                          <a:avLst/>
                        </a:prstGeom>
                        <a:noFill/>
                        <a:ln w="3175">
                          <a:solidFill>
                            <a:srgbClr val="000000"/>
                          </a:solidFill>
                          <a:miter lim="800000"/>
                          <a:headEnd/>
                          <a:tailEnd/>
                        </a:ln>
                        <a:extLst/>
                      </p:spPr>
                    </p:pic>
                  </p:oleObj>
                </mc:Fallback>
              </mc:AlternateContent>
            </a:graphicData>
          </a:graphic>
        </p:graphicFrame>
        <p:pic>
          <p:nvPicPr>
            <p:cNvPr id="6" name="Picture 5"/>
            <p:cNvPicPr>
              <a:picLocks noChangeAspect="1"/>
            </p:cNvPicPr>
            <p:nvPr/>
          </p:nvPicPr>
          <p:blipFill>
            <a:blip r:embed="rId7"/>
            <a:stretch>
              <a:fillRect/>
            </a:stretch>
          </p:blipFill>
          <p:spPr>
            <a:xfrm>
              <a:off x="467544" y="1061752"/>
              <a:ext cx="3943818" cy="5276811"/>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4607497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1550" y="1268760"/>
            <a:ext cx="8029500" cy="4513094"/>
          </a:xfrm>
          <a:effectLst/>
        </p:spPr>
        <p:txBody>
          <a:bodyPr/>
          <a:lstStyle/>
          <a:p>
            <a:pPr>
              <a:spcAft>
                <a:spcPts val="800"/>
              </a:spcAft>
              <a:buClr>
                <a:srgbClr val="F5A01A"/>
              </a:buClr>
              <a:buFont typeface="Arial" charset="0"/>
              <a:buChar char="♦"/>
              <a:defRPr/>
            </a:pPr>
            <a:r>
              <a:rPr lang="en-US" sz="2800" dirty="0">
                <a:solidFill>
                  <a:schemeClr val="tx2">
                    <a:lumMod val="65000"/>
                    <a:lumOff val="35000"/>
                  </a:schemeClr>
                </a:solidFill>
                <a:latin typeface="Arial" panose="020B0604020202020204" pitchFamily="34" charset="0"/>
                <a:cs typeface="Arial" panose="020B0604020202020204" pitchFamily="34" charset="0"/>
              </a:rPr>
              <a:t>There isn’t a foolproof way to predict shelter dog behavior in the home (yet?)</a:t>
            </a:r>
          </a:p>
          <a:p>
            <a:pPr>
              <a:spcAft>
                <a:spcPts val="0"/>
              </a:spcAft>
              <a:buClr>
                <a:srgbClr val="F5A01A"/>
              </a:buClr>
              <a:buFont typeface="Arial" charset="0"/>
              <a:buChar char="♦"/>
              <a:defRPr/>
            </a:pPr>
            <a:r>
              <a:rPr lang="en-US" sz="2800" dirty="0">
                <a:solidFill>
                  <a:schemeClr val="tx2">
                    <a:lumMod val="65000"/>
                    <a:lumOff val="35000"/>
                  </a:schemeClr>
                </a:solidFill>
                <a:latin typeface="Arial" panose="020B0604020202020204" pitchFamily="34" charset="0"/>
                <a:cs typeface="Arial" panose="020B0604020202020204" pitchFamily="34" charset="0"/>
              </a:rPr>
              <a:t>The best way to get around that is to collect multiple points of data…</a:t>
            </a:r>
          </a:p>
          <a:p>
            <a:pPr lvl="1">
              <a:spcAft>
                <a:spcPts val="0"/>
              </a:spcAft>
              <a:buClr>
                <a:srgbClr val="F5A01A"/>
              </a:buClr>
              <a:buFont typeface="Arial" panose="020B0604020202020204" pitchFamily="34" charset="0"/>
              <a:buChar char="•"/>
              <a:defRPr/>
            </a:pPr>
            <a:r>
              <a:rPr lang="en-US" b="0" dirty="0">
                <a:solidFill>
                  <a:schemeClr val="tx2">
                    <a:lumMod val="65000"/>
                    <a:lumOff val="35000"/>
                  </a:schemeClr>
                </a:solidFill>
                <a:latin typeface="Arial" panose="020B0604020202020204" pitchFamily="34" charset="0"/>
                <a:cs typeface="Arial" panose="020B0604020202020204" pitchFamily="34" charset="0"/>
              </a:rPr>
              <a:t>Efficiently</a:t>
            </a:r>
          </a:p>
          <a:p>
            <a:pPr lvl="1">
              <a:spcAft>
                <a:spcPts val="800"/>
              </a:spcAft>
              <a:buClr>
                <a:srgbClr val="F5A01A"/>
              </a:buClr>
              <a:buFont typeface="Arial" panose="020B0604020202020204" pitchFamily="34" charset="0"/>
              <a:buChar char="•"/>
              <a:defRPr/>
            </a:pPr>
            <a:r>
              <a:rPr lang="en-US" b="0" dirty="0">
                <a:solidFill>
                  <a:schemeClr val="tx2">
                    <a:lumMod val="65000"/>
                    <a:lumOff val="35000"/>
                  </a:schemeClr>
                </a:solidFill>
                <a:latin typeface="Arial" panose="020B0604020202020204" pitchFamily="34" charset="0"/>
                <a:cs typeface="Arial" panose="020B0604020202020204" pitchFamily="34" charset="0"/>
              </a:rPr>
              <a:t>Objectively</a:t>
            </a:r>
          </a:p>
          <a:p>
            <a:pPr>
              <a:spcAft>
                <a:spcPts val="800"/>
              </a:spcAft>
              <a:buClr>
                <a:srgbClr val="F5A01A"/>
              </a:buClr>
              <a:buFont typeface="Arial" charset="0"/>
              <a:buChar char="♦"/>
              <a:defRPr/>
            </a:pPr>
            <a:r>
              <a:rPr lang="en-US" sz="2800" dirty="0">
                <a:solidFill>
                  <a:schemeClr val="tx2">
                    <a:lumMod val="65000"/>
                    <a:lumOff val="35000"/>
                  </a:schemeClr>
                </a:solidFill>
                <a:latin typeface="Arial" panose="020B0604020202020204" pitchFamily="34" charset="0"/>
                <a:cs typeface="Arial" panose="020B0604020202020204" pitchFamily="34" charset="0"/>
              </a:rPr>
              <a:t>…and have a clear path for info: collect and compile, review, act</a:t>
            </a:r>
          </a:p>
        </p:txBody>
      </p:sp>
      <p:pic>
        <p:nvPicPr>
          <p:cNvPr id="5" name="Picture 4">
            <a:extLst>
              <a:ext uri="{FF2B5EF4-FFF2-40B4-BE49-F238E27FC236}">
                <a16:creationId xmlns:a16="http://schemas.microsoft.com/office/drawing/2014/main" id="{5FB6F1F2-1D4E-4D7B-A964-D6F529390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7" name="Footer Placeholder 3">
            <a:extLst>
              <a:ext uri="{FF2B5EF4-FFF2-40B4-BE49-F238E27FC236}">
                <a16:creationId xmlns:a16="http://schemas.microsoft.com/office/drawing/2014/main" id="{6AF9E2B2-3780-43A6-8641-F9DBDA023620}"/>
              </a:ext>
            </a:extLst>
          </p:cNvPr>
          <p:cNvSpPr>
            <a:spLocks noGrp="1"/>
          </p:cNvSpPr>
          <p:nvPr>
            <p:ph type="ftr" sz="quarter" idx="10"/>
          </p:nvPr>
        </p:nvSpPr>
        <p:spPr>
          <a:xfrm>
            <a:off x="-34117" y="6265118"/>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
        <p:nvSpPr>
          <p:cNvPr id="8" name="TextBox 7"/>
          <p:cNvSpPr txBox="1"/>
          <p:nvPr/>
        </p:nvSpPr>
        <p:spPr>
          <a:xfrm>
            <a:off x="742950" y="344850"/>
            <a:ext cx="7658100" cy="707886"/>
          </a:xfrm>
          <a:prstGeom prst="rect">
            <a:avLst/>
          </a:prstGeom>
          <a:noFill/>
        </p:spPr>
        <p:txBody>
          <a:bodyPr wrap="square" rtlCol="0">
            <a:spAutoFit/>
          </a:bodyPr>
          <a:lstStyle/>
          <a:p>
            <a:pPr algn="ctr"/>
            <a:r>
              <a:rPr lang="en-US" sz="4000" b="1" dirty="0">
                <a:solidFill>
                  <a:srgbClr val="F5A01A"/>
                </a:solidFill>
                <a:latin typeface="Arial Black" pitchFamily="34" charset="0"/>
                <a:cs typeface="Arial" pitchFamily="34" charset="0"/>
              </a:rPr>
              <a:t>Take-Home Messages</a:t>
            </a:r>
          </a:p>
        </p:txBody>
      </p:sp>
      <p:pic>
        <p:nvPicPr>
          <p:cNvPr id="11" name="Picture 10" descr="C:\Users\jsweeney\Desktop\REHAB CENTER\REHAB CENTER\Initiative Dogs\GRADUATES\56_Spud\Spud 3.JPG"/>
          <p:cNvPicPr>
            <a:picLocks noChangeAspect="1"/>
          </p:cNvPicPr>
          <p:nvPr/>
        </p:nvPicPr>
        <p:blipFill>
          <a:blip r:embed="rId4" cstate="print"/>
          <a:srcRect l="29353" t="18020" r="20570" b="18302"/>
          <a:stretch>
            <a:fillRect/>
          </a:stretch>
        </p:blipFill>
        <p:spPr bwMode="auto">
          <a:xfrm>
            <a:off x="6534150" y="5440639"/>
            <a:ext cx="851360" cy="868680"/>
          </a:xfrm>
          <a:prstGeom prst="rect">
            <a:avLst/>
          </a:prstGeom>
          <a:noFill/>
          <a:ln w="38100">
            <a:noFill/>
            <a:miter lim="800000"/>
            <a:headEnd/>
            <a:tailEnd/>
          </a:ln>
          <a:effectLst/>
        </p:spPr>
      </p:pic>
      <p:pic>
        <p:nvPicPr>
          <p:cNvPr id="12" name="Picture 11" descr="MT Tabitha 8-26-13 e.JPG"/>
          <p:cNvPicPr>
            <a:picLocks noChangeAspect="1"/>
          </p:cNvPicPr>
          <p:nvPr/>
        </p:nvPicPr>
        <p:blipFill>
          <a:blip r:embed="rId5" cstate="print"/>
          <a:srcRect l="28409" t="21205" r="30432" b="19525"/>
          <a:stretch>
            <a:fillRect/>
          </a:stretch>
        </p:blipFill>
        <p:spPr>
          <a:xfrm>
            <a:off x="5010150" y="5440639"/>
            <a:ext cx="804333" cy="868680"/>
          </a:xfrm>
          <a:prstGeom prst="rect">
            <a:avLst/>
          </a:prstGeom>
          <a:ln w="38100">
            <a:noFill/>
          </a:ln>
          <a:effectLst/>
        </p:spPr>
      </p:pic>
      <p:pic>
        <p:nvPicPr>
          <p:cNvPr id="13" name="Picture 12" descr="Lucy and volunteers.JPG"/>
          <p:cNvPicPr>
            <a:picLocks noChangeAspect="1"/>
          </p:cNvPicPr>
          <p:nvPr/>
        </p:nvPicPr>
        <p:blipFill>
          <a:blip r:embed="rId6" cstate="print"/>
          <a:srcRect l="14123" t="34445" r="63305" b="37777"/>
          <a:stretch>
            <a:fillRect/>
          </a:stretch>
        </p:blipFill>
        <p:spPr>
          <a:xfrm>
            <a:off x="2171700" y="5440639"/>
            <a:ext cx="825246" cy="868680"/>
          </a:xfrm>
          <a:prstGeom prst="rect">
            <a:avLst/>
          </a:prstGeom>
        </p:spPr>
      </p:pic>
      <p:pic>
        <p:nvPicPr>
          <p:cNvPr id="14" name="Picture 13" descr="Stewie Pic.jpg"/>
          <p:cNvPicPr>
            <a:picLocks noChangeAspect="1"/>
          </p:cNvPicPr>
          <p:nvPr/>
        </p:nvPicPr>
        <p:blipFill>
          <a:blip r:embed="rId7" cstate="print"/>
          <a:srcRect t="4995" r="7329" b="20020"/>
          <a:stretch>
            <a:fillRect/>
          </a:stretch>
        </p:blipFill>
        <p:spPr>
          <a:xfrm>
            <a:off x="7372350" y="5438734"/>
            <a:ext cx="801859" cy="868680"/>
          </a:xfrm>
          <a:prstGeom prst="rect">
            <a:avLst/>
          </a:prstGeom>
          <a:ln>
            <a:noFill/>
          </a:ln>
          <a:effectLst/>
        </p:spPr>
      </p:pic>
      <p:pic>
        <p:nvPicPr>
          <p:cNvPr id="15" name="Picture 14" descr="RAZZ2.jpg"/>
          <p:cNvPicPr>
            <a:picLocks noChangeAspect="1"/>
          </p:cNvPicPr>
          <p:nvPr/>
        </p:nvPicPr>
        <p:blipFill>
          <a:blip r:embed="rId8" cstate="print">
            <a:lum contrast="20000"/>
          </a:blip>
          <a:srcRect l="39278" t="22213" r="21792" b="11342"/>
          <a:stretch>
            <a:fillRect/>
          </a:stretch>
        </p:blipFill>
        <p:spPr>
          <a:xfrm rot="10800000">
            <a:off x="4400551" y="5440639"/>
            <a:ext cx="685799" cy="868680"/>
          </a:xfrm>
          <a:prstGeom prst="rect">
            <a:avLst/>
          </a:prstGeom>
          <a:ln w="38100">
            <a:noFill/>
          </a:ln>
          <a:effectLst/>
        </p:spPr>
      </p:pic>
      <p:pic>
        <p:nvPicPr>
          <p:cNvPr id="16" name="Picture 15" descr="C:\Users\jsweeney\Desktop\REHAB CENTER\REHAB CENTER\Initiative Dogs\GRADUATES\41_Pierre\Pierre 2.JPG"/>
          <p:cNvPicPr>
            <a:picLocks noChangeAspect="1"/>
          </p:cNvPicPr>
          <p:nvPr/>
        </p:nvPicPr>
        <p:blipFill>
          <a:blip r:embed="rId9" cstate="print"/>
          <a:srcRect l="22514" t="5238" r="-2095" b="14147"/>
          <a:stretch>
            <a:fillRect/>
          </a:stretch>
        </p:blipFill>
        <p:spPr bwMode="auto">
          <a:xfrm>
            <a:off x="200025" y="5440639"/>
            <a:ext cx="643467" cy="868680"/>
          </a:xfrm>
          <a:prstGeom prst="rect">
            <a:avLst/>
          </a:prstGeom>
          <a:noFill/>
          <a:ln w="38100">
            <a:noFill/>
            <a:miter lim="800000"/>
            <a:headEnd/>
            <a:tailEnd/>
          </a:ln>
        </p:spPr>
      </p:pic>
      <p:pic>
        <p:nvPicPr>
          <p:cNvPr id="17" name="Picture 16" descr="Linus.jpg"/>
          <p:cNvPicPr>
            <a:picLocks noChangeAspect="1"/>
          </p:cNvPicPr>
          <p:nvPr/>
        </p:nvPicPr>
        <p:blipFill>
          <a:blip r:embed="rId10" cstate="print"/>
          <a:srcRect l="9091" t="14773" r="13636" b="13636"/>
          <a:stretch>
            <a:fillRect/>
          </a:stretch>
        </p:blipFill>
        <p:spPr>
          <a:xfrm>
            <a:off x="3714750" y="5440639"/>
            <a:ext cx="703217" cy="868680"/>
          </a:xfrm>
          <a:prstGeom prst="rect">
            <a:avLst/>
          </a:prstGeom>
        </p:spPr>
      </p:pic>
      <p:pic>
        <p:nvPicPr>
          <p:cNvPr id="18" name="Picture 17" descr="Zack_A2B-112-6.jpg"/>
          <p:cNvPicPr>
            <a:picLocks noChangeAspect="1"/>
          </p:cNvPicPr>
          <p:nvPr/>
        </p:nvPicPr>
        <p:blipFill>
          <a:blip r:embed="rId11" cstate="print"/>
          <a:srcRect l="35351" t="7505" r="34894" b="28900"/>
          <a:stretch>
            <a:fillRect/>
          </a:stretch>
        </p:blipFill>
        <p:spPr>
          <a:xfrm>
            <a:off x="809625" y="5440639"/>
            <a:ext cx="609600" cy="868680"/>
          </a:xfrm>
          <a:prstGeom prst="rect">
            <a:avLst/>
          </a:prstGeom>
          <a:effectLst/>
        </p:spPr>
      </p:pic>
      <p:pic>
        <p:nvPicPr>
          <p:cNvPr id="19" name="Picture 5" descr="DSC_0637"/>
          <p:cNvPicPr>
            <a:picLocks noChangeAspect="1" noChangeArrowheads="1"/>
          </p:cNvPicPr>
          <p:nvPr/>
        </p:nvPicPr>
        <p:blipFill>
          <a:blip r:embed="rId12" cstate="print"/>
          <a:srcRect l="48197" t="27581" r="28615" b="34060"/>
          <a:stretch>
            <a:fillRect/>
          </a:stretch>
        </p:blipFill>
        <p:spPr bwMode="auto">
          <a:xfrm>
            <a:off x="1419224" y="5440640"/>
            <a:ext cx="764168" cy="868680"/>
          </a:xfrm>
          <a:prstGeom prst="rect">
            <a:avLst/>
          </a:prstGeom>
          <a:ln>
            <a:noFill/>
          </a:ln>
          <a:effectLst/>
        </p:spPr>
      </p:pic>
      <p:pic>
        <p:nvPicPr>
          <p:cNvPr id="20" name="Picture 19" descr="C:\Users\jsweeney\Desktop\REHAB CENTER\REHAB CENTER\Initiative Dogs\16_Ashley\16_Ashley.jpg"/>
          <p:cNvPicPr>
            <a:picLocks noChangeAspect="1" noChangeArrowheads="1"/>
          </p:cNvPicPr>
          <p:nvPr/>
        </p:nvPicPr>
        <p:blipFill>
          <a:blip r:embed="rId13" cstate="print"/>
          <a:srcRect l="10193" r="27918"/>
          <a:stretch>
            <a:fillRect/>
          </a:stretch>
        </p:blipFill>
        <p:spPr bwMode="auto">
          <a:xfrm>
            <a:off x="2997200" y="5440639"/>
            <a:ext cx="802870" cy="868680"/>
          </a:xfrm>
          <a:prstGeom prst="rect">
            <a:avLst/>
          </a:prstGeom>
          <a:noFill/>
          <a:ln w="28575">
            <a:noFill/>
            <a:miter lim="800000"/>
            <a:headEnd/>
            <a:tailEnd/>
          </a:ln>
          <a:effectLst/>
        </p:spPr>
      </p:pic>
      <p:pic>
        <p:nvPicPr>
          <p:cNvPr id="21" name="Picture 20" descr="C:\Users\jsweeney\Desktop\REHAB CENTER\REHAB CENTER\Initiative Dogs\15_Theodore\15_Theodore.jpg"/>
          <p:cNvPicPr>
            <a:picLocks noChangeAspect="1"/>
          </p:cNvPicPr>
          <p:nvPr/>
        </p:nvPicPr>
        <p:blipFill>
          <a:blip r:embed="rId14" cstate="print"/>
          <a:srcRect l="22882" t="13423" r="13993" b="38196"/>
          <a:stretch>
            <a:fillRect/>
          </a:stretch>
        </p:blipFill>
        <p:spPr bwMode="auto">
          <a:xfrm>
            <a:off x="8162925" y="5421589"/>
            <a:ext cx="798696" cy="868680"/>
          </a:xfrm>
          <a:prstGeom prst="rect">
            <a:avLst/>
          </a:prstGeom>
          <a:noFill/>
          <a:ln w="38100">
            <a:noFill/>
            <a:miter lim="800000"/>
            <a:headEnd/>
            <a:tailEnd/>
          </a:ln>
          <a:effectLst/>
        </p:spPr>
      </p:pic>
      <p:pic>
        <p:nvPicPr>
          <p:cNvPr id="22" name="Picture 21" descr="Buster.JPG"/>
          <p:cNvPicPr>
            <a:picLocks noChangeAspect="1"/>
          </p:cNvPicPr>
          <p:nvPr/>
        </p:nvPicPr>
        <p:blipFill>
          <a:blip r:embed="rId15" cstate="print"/>
          <a:srcRect l="3333" t="22222" r="37778" b="18889"/>
          <a:stretch>
            <a:fillRect/>
          </a:stretch>
        </p:blipFill>
        <p:spPr>
          <a:xfrm rot="5400000">
            <a:off x="5791200" y="5440639"/>
            <a:ext cx="868680" cy="868680"/>
          </a:xfrm>
          <a:prstGeom prst="rect">
            <a:avLst/>
          </a:prstGeom>
        </p:spPr>
      </p:pic>
    </p:spTree>
    <p:extLst>
      <p:ext uri="{BB962C8B-B14F-4D97-AF65-F5344CB8AC3E}">
        <p14:creationId xmlns:p14="http://schemas.microsoft.com/office/powerpoint/2010/main" val="42348314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B6F1F2-1D4E-4D7B-A964-D6F529390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7" name="Footer Placeholder 3">
            <a:extLst>
              <a:ext uri="{FF2B5EF4-FFF2-40B4-BE49-F238E27FC236}">
                <a16:creationId xmlns:a16="http://schemas.microsoft.com/office/drawing/2014/main" id="{6AF9E2B2-3780-43A6-8641-F9DBDA023620}"/>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
        <p:nvSpPr>
          <p:cNvPr id="8" name="TextBox 7"/>
          <p:cNvSpPr txBox="1"/>
          <p:nvPr/>
        </p:nvSpPr>
        <p:spPr>
          <a:xfrm>
            <a:off x="742950" y="908720"/>
            <a:ext cx="7658100" cy="1938992"/>
          </a:xfrm>
          <a:prstGeom prst="rect">
            <a:avLst/>
          </a:prstGeom>
          <a:noFill/>
        </p:spPr>
        <p:txBody>
          <a:bodyPr wrap="square" rtlCol="0">
            <a:spAutoFit/>
          </a:bodyPr>
          <a:lstStyle/>
          <a:p>
            <a:pPr algn="ctr"/>
            <a:r>
              <a:rPr lang="en-US" sz="4000" b="1" dirty="0">
                <a:solidFill>
                  <a:srgbClr val="008080"/>
                </a:solidFill>
                <a:latin typeface="Arial Black" pitchFamily="34" charset="0"/>
                <a:cs typeface="Arial" pitchFamily="34" charset="0"/>
              </a:rPr>
              <a:t>ASPCA Position Statement on Shelter Dog Behavior Assessments</a:t>
            </a:r>
          </a:p>
        </p:txBody>
      </p:sp>
      <p:sp>
        <p:nvSpPr>
          <p:cNvPr id="4" name="Rectangle 3"/>
          <p:cNvSpPr/>
          <p:nvPr/>
        </p:nvSpPr>
        <p:spPr>
          <a:xfrm>
            <a:off x="188640" y="3068960"/>
            <a:ext cx="8766720" cy="1569660"/>
          </a:xfrm>
          <a:prstGeom prst="rect">
            <a:avLst/>
          </a:prstGeom>
        </p:spPr>
        <p:txBody>
          <a:bodyPr wrap="square">
            <a:spAutoFit/>
          </a:bodyPr>
          <a:lstStyle/>
          <a:p>
            <a:pPr algn="ctr"/>
            <a:r>
              <a:rPr lang="en-US" dirty="0">
                <a:solidFill>
                  <a:schemeClr val="tx2">
                    <a:lumMod val="65000"/>
                    <a:lumOff val="35000"/>
                  </a:schemeClr>
                </a:solidFill>
              </a:rPr>
              <a:t>https://www.aspca.org/about-us/aspca-policy-and-position-statements/position-statement-shelter-dog-behavior-assessments</a:t>
            </a:r>
          </a:p>
        </p:txBody>
      </p:sp>
    </p:spTree>
    <p:extLst>
      <p:ext uri="{BB962C8B-B14F-4D97-AF65-F5344CB8AC3E}">
        <p14:creationId xmlns:p14="http://schemas.microsoft.com/office/powerpoint/2010/main" val="4543237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og looking at the camera&#10;&#10;Description generated with very high confidence">
            <a:extLst>
              <a:ext uri="{FF2B5EF4-FFF2-40B4-BE49-F238E27FC236}">
                <a16:creationId xmlns:a16="http://schemas.microsoft.com/office/drawing/2014/main" id="{791800AB-AF98-437B-88F8-32959F7297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35" r="5850"/>
          <a:stretch/>
        </p:blipFill>
        <p:spPr>
          <a:xfrm>
            <a:off x="-1" y="-1"/>
            <a:ext cx="9160070" cy="6850064"/>
          </a:xfrm>
          <a:prstGeom prst="rect">
            <a:avLst/>
          </a:prstGeom>
        </p:spPr>
      </p:pic>
      <p:sp>
        <p:nvSpPr>
          <p:cNvPr id="2" name="Text Placeholder 1"/>
          <p:cNvSpPr>
            <a:spLocks noGrp="1"/>
          </p:cNvSpPr>
          <p:nvPr>
            <p:ph type="body" sz="quarter" idx="10"/>
          </p:nvPr>
        </p:nvSpPr>
        <p:spPr>
          <a:xfrm>
            <a:off x="304800" y="304800"/>
            <a:ext cx="2438400" cy="1524000"/>
          </a:xfrm>
        </p:spPr>
        <p:txBody>
          <a:bodyPr/>
          <a:lstStyle/>
          <a:p>
            <a:pPr algn="ctr"/>
            <a:r>
              <a:rPr lang="en-US" sz="6000" dirty="0">
                <a:solidFill>
                  <a:schemeClr val="bg1"/>
                </a:solidFill>
                <a:latin typeface="Helvetica Neue" charset="0"/>
              </a:rPr>
              <a:t>Q&amp;A </a:t>
            </a:r>
          </a:p>
        </p:txBody>
      </p:sp>
      <p:sp>
        <p:nvSpPr>
          <p:cNvPr id="6" name="AutoShape 2" descr="Educational questions hand drawn speech bubble free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Helvetica Neue" charset="0"/>
              <a:ea typeface="Helvetica Neue" charset="0"/>
              <a:cs typeface="Helvetica Neue" charset="0"/>
            </a:endParaRPr>
          </a:p>
        </p:txBody>
      </p:sp>
      <p:sp>
        <p:nvSpPr>
          <p:cNvPr id="7" name="AutoShape 4" descr="Educational questions hand drawn speech bubble free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Helvetica Neue" charset="0"/>
              <a:ea typeface="Helvetica Neue" charset="0"/>
              <a:cs typeface="Helvetica Neue" charset="0"/>
            </a:endParaRPr>
          </a:p>
        </p:txBody>
      </p:sp>
      <p:pic>
        <p:nvPicPr>
          <p:cNvPr id="3" name="Picture 2">
            <a:extLst>
              <a:ext uri="{FF2B5EF4-FFF2-40B4-BE49-F238E27FC236}">
                <a16:creationId xmlns:a16="http://schemas.microsoft.com/office/drawing/2014/main" id="{7379E7D7-D58F-4A74-9174-12DF82E2D66A}"/>
              </a:ext>
            </a:extLst>
          </p:cNvPr>
          <p:cNvPicPr>
            <a:picLocks noChangeAspect="1"/>
          </p:cNvPicPr>
          <p:nvPr/>
        </p:nvPicPr>
        <p:blipFill>
          <a:blip r:embed="rId4"/>
          <a:stretch>
            <a:fillRect/>
          </a:stretch>
        </p:blipFill>
        <p:spPr>
          <a:xfrm>
            <a:off x="7596336" y="6165304"/>
            <a:ext cx="1390650" cy="485775"/>
          </a:xfrm>
          <a:prstGeom prst="rect">
            <a:avLst/>
          </a:prstGeom>
        </p:spPr>
      </p:pic>
    </p:spTree>
    <p:extLst>
      <p:ext uri="{BB962C8B-B14F-4D97-AF65-F5344CB8AC3E}">
        <p14:creationId xmlns:p14="http://schemas.microsoft.com/office/powerpoint/2010/main" val="3606938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D9EA0E-6C26-49D5-BB9D-86B7FFDA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9"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
        <p:nvSpPr>
          <p:cNvPr id="5" name="Oval 4"/>
          <p:cNvSpPr/>
          <p:nvPr/>
        </p:nvSpPr>
        <p:spPr bwMode="auto">
          <a:xfrm>
            <a:off x="323528" y="764704"/>
            <a:ext cx="1944216" cy="1602179"/>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
        <p:nvSpPr>
          <p:cNvPr id="16" name="TextBox 15"/>
          <p:cNvSpPr txBox="1"/>
          <p:nvPr/>
        </p:nvSpPr>
        <p:spPr>
          <a:xfrm>
            <a:off x="180661" y="234933"/>
            <a:ext cx="2779025" cy="1558052"/>
          </a:xfrm>
          <a:prstGeom prst="ellipse">
            <a:avLst/>
          </a:prstGeom>
          <a:solidFill>
            <a:srgbClr val="008080"/>
          </a:solidFill>
        </p:spPr>
        <p:txBody>
          <a:bodyPr wrap="square" rtlCol="0" anchor="ctr">
            <a:noAutofit/>
          </a:bodyPr>
          <a:lstStyle/>
          <a:p>
            <a:pPr algn="ctr"/>
            <a:r>
              <a:rPr lang="en-US" sz="2200" b="1" dirty="0"/>
              <a:t>behavior team observations</a:t>
            </a:r>
          </a:p>
        </p:txBody>
      </p:sp>
      <p:sp>
        <p:nvSpPr>
          <p:cNvPr id="17" name="TextBox 16"/>
          <p:cNvSpPr txBox="1"/>
          <p:nvPr/>
        </p:nvSpPr>
        <p:spPr>
          <a:xfrm>
            <a:off x="523765" y="5085184"/>
            <a:ext cx="2750241" cy="1512865"/>
          </a:xfrm>
          <a:prstGeom prst="ellipse">
            <a:avLst/>
          </a:prstGeom>
          <a:solidFill>
            <a:srgbClr val="8CC63F"/>
          </a:solidFill>
        </p:spPr>
        <p:txBody>
          <a:bodyPr wrap="square" rtlCol="0" anchor="ctr">
            <a:noAutofit/>
          </a:bodyPr>
          <a:lstStyle/>
          <a:p>
            <a:pPr algn="ctr"/>
            <a:r>
              <a:rPr lang="en-US" sz="2200" b="1" dirty="0"/>
              <a:t>playgroup</a:t>
            </a:r>
          </a:p>
          <a:p>
            <a:pPr algn="ctr"/>
            <a:r>
              <a:rPr lang="en-US" sz="2200" b="1" dirty="0"/>
              <a:t>observations</a:t>
            </a:r>
          </a:p>
        </p:txBody>
      </p:sp>
      <p:sp>
        <p:nvSpPr>
          <p:cNvPr id="18" name="TextBox 17"/>
          <p:cNvSpPr txBox="1"/>
          <p:nvPr/>
        </p:nvSpPr>
        <p:spPr>
          <a:xfrm>
            <a:off x="159684" y="1628800"/>
            <a:ext cx="3139196" cy="1536798"/>
          </a:xfrm>
          <a:prstGeom prst="ellipse">
            <a:avLst/>
          </a:prstGeom>
          <a:solidFill>
            <a:srgbClr val="FF6600"/>
          </a:solidFill>
        </p:spPr>
        <p:txBody>
          <a:bodyPr wrap="square" rtlCol="0" anchor="ctr">
            <a:noAutofit/>
          </a:bodyPr>
          <a:lstStyle/>
          <a:p>
            <a:pPr algn="ctr"/>
            <a:r>
              <a:rPr lang="en-US" sz="2200" b="1" dirty="0"/>
              <a:t>intake/</a:t>
            </a:r>
            <a:br>
              <a:rPr lang="en-US" sz="2200" b="1" dirty="0"/>
            </a:br>
            <a:r>
              <a:rPr lang="en-US" sz="2200" b="1" dirty="0"/>
              <a:t>daily care staff observations</a:t>
            </a:r>
          </a:p>
        </p:txBody>
      </p:sp>
      <p:sp>
        <p:nvSpPr>
          <p:cNvPr id="19" name="TextBox 18"/>
          <p:cNvSpPr txBox="1"/>
          <p:nvPr/>
        </p:nvSpPr>
        <p:spPr>
          <a:xfrm>
            <a:off x="6354924" y="2730645"/>
            <a:ext cx="2708212" cy="1336501"/>
          </a:xfrm>
          <a:prstGeom prst="ellipse">
            <a:avLst/>
          </a:prstGeom>
          <a:solidFill>
            <a:schemeClr val="bg2"/>
          </a:solidFill>
        </p:spPr>
        <p:txBody>
          <a:bodyPr wrap="square" rtlCol="0" anchor="ctr">
            <a:noAutofit/>
          </a:bodyPr>
          <a:lstStyle/>
          <a:p>
            <a:pPr algn="ctr"/>
            <a:r>
              <a:rPr lang="en-US" sz="2200" b="1" dirty="0"/>
              <a:t>behavior evaluation(s)</a:t>
            </a:r>
          </a:p>
        </p:txBody>
      </p:sp>
      <p:sp>
        <p:nvSpPr>
          <p:cNvPr id="20" name="TextBox 19"/>
          <p:cNvSpPr txBox="1"/>
          <p:nvPr/>
        </p:nvSpPr>
        <p:spPr>
          <a:xfrm>
            <a:off x="66897" y="4072184"/>
            <a:ext cx="2813248" cy="1398745"/>
          </a:xfrm>
          <a:prstGeom prst="ellipse">
            <a:avLst/>
          </a:prstGeom>
          <a:solidFill>
            <a:srgbClr val="7DC4C9"/>
          </a:solidFill>
        </p:spPr>
        <p:txBody>
          <a:bodyPr wrap="square" rtlCol="0" anchor="ctr">
            <a:noAutofit/>
          </a:bodyPr>
          <a:lstStyle/>
          <a:p>
            <a:pPr algn="ctr"/>
            <a:r>
              <a:rPr lang="en-US" sz="2200" b="1" dirty="0"/>
              <a:t>volunteer observations</a:t>
            </a:r>
          </a:p>
        </p:txBody>
      </p:sp>
      <p:sp>
        <p:nvSpPr>
          <p:cNvPr id="21" name="TextBox 20"/>
          <p:cNvSpPr txBox="1"/>
          <p:nvPr/>
        </p:nvSpPr>
        <p:spPr>
          <a:xfrm>
            <a:off x="6023912" y="3881418"/>
            <a:ext cx="2520280" cy="1222177"/>
          </a:xfrm>
          <a:prstGeom prst="ellipse">
            <a:avLst/>
          </a:prstGeom>
          <a:solidFill>
            <a:srgbClr val="F5A01A"/>
          </a:solidFill>
        </p:spPr>
        <p:txBody>
          <a:bodyPr wrap="square" rtlCol="0" anchor="ctr">
            <a:noAutofit/>
          </a:bodyPr>
          <a:lstStyle/>
          <a:p>
            <a:pPr algn="ctr"/>
            <a:r>
              <a:rPr lang="en-US" sz="2200" b="1" dirty="0"/>
              <a:t>owner reports</a:t>
            </a:r>
          </a:p>
        </p:txBody>
      </p:sp>
      <p:sp>
        <p:nvSpPr>
          <p:cNvPr id="22" name="TextBox 21"/>
          <p:cNvSpPr txBox="1"/>
          <p:nvPr/>
        </p:nvSpPr>
        <p:spPr>
          <a:xfrm>
            <a:off x="2483768" y="620688"/>
            <a:ext cx="2520280" cy="1737201"/>
          </a:xfrm>
          <a:prstGeom prst="ellipse">
            <a:avLst/>
          </a:prstGeom>
          <a:solidFill>
            <a:srgbClr val="990000"/>
          </a:solidFill>
        </p:spPr>
        <p:txBody>
          <a:bodyPr wrap="square" rtlCol="0" anchor="ctr">
            <a:noAutofit/>
          </a:bodyPr>
          <a:lstStyle/>
          <a:p>
            <a:pPr algn="ctr"/>
            <a:r>
              <a:rPr lang="en-US" sz="2200" b="1" dirty="0"/>
              <a:t>info from person who found dog</a:t>
            </a:r>
          </a:p>
        </p:txBody>
      </p:sp>
      <p:sp>
        <p:nvSpPr>
          <p:cNvPr id="23" name="TextBox 22"/>
          <p:cNvSpPr txBox="1"/>
          <p:nvPr/>
        </p:nvSpPr>
        <p:spPr>
          <a:xfrm>
            <a:off x="443930" y="2913586"/>
            <a:ext cx="3096344" cy="1465213"/>
          </a:xfrm>
          <a:prstGeom prst="ellipse">
            <a:avLst/>
          </a:prstGeom>
          <a:solidFill>
            <a:srgbClr val="660033"/>
          </a:solidFill>
        </p:spPr>
        <p:txBody>
          <a:bodyPr wrap="square" rtlCol="0" anchor="ctr">
            <a:noAutofit/>
          </a:bodyPr>
          <a:lstStyle/>
          <a:p>
            <a:pPr algn="ctr"/>
            <a:r>
              <a:rPr lang="en-US" sz="2200" b="1" dirty="0"/>
              <a:t>info from medical team</a:t>
            </a:r>
          </a:p>
        </p:txBody>
      </p:sp>
      <p:grpSp>
        <p:nvGrpSpPr>
          <p:cNvPr id="26" name="Group 25"/>
          <p:cNvGrpSpPr/>
          <p:nvPr/>
        </p:nvGrpSpPr>
        <p:grpSpPr>
          <a:xfrm>
            <a:off x="2335388" y="2595755"/>
            <a:ext cx="5260947" cy="4051504"/>
            <a:chOff x="2335388" y="2595755"/>
            <a:chExt cx="5260947" cy="4051504"/>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758" b="100000" l="9732" r="89933">
                          <a14:backgroundMark x1="29027" y1="10985" x2="18960" y2="10985"/>
                          <a14:backgroundMark x1="21980" y1="32576" x2="21980" y2="32576"/>
                          <a14:backgroundMark x1="21980" y1="32576" x2="26846" y2="17235"/>
                          <a14:backgroundMark x1="21980" y1="33712" x2="16107" y2="51894"/>
                          <a14:backgroundMark x1="19631" y1="44129" x2="33054" y2="37311"/>
                          <a14:backgroundMark x1="23993" y1="50000" x2="27685" y2="60985"/>
                          <a14:backgroundMark x1="27685" y1="68561" x2="27685" y2="68561"/>
                          <a14:backgroundMark x1="27685" y1="68561" x2="39430" y2="62689"/>
                          <a14:backgroundMark x1="40940" y1="60795" x2="40940" y2="53598"/>
                          <a14:backgroundMark x1="40940" y1="53598" x2="27349" y2="55871"/>
                          <a14:backgroundMark x1="72819" y1="22727" x2="83221" y2="41288"/>
                          <a14:backgroundMark x1="83389" y1="41856" x2="83725" y2="56439"/>
                          <a14:backgroundMark x1="83389" y1="56439" x2="73993" y2="67803"/>
                          <a14:backgroundMark x1="73993" y1="67803" x2="61913" y2="62311"/>
                          <a14:backgroundMark x1="61913" y1="62311" x2="60738" y2="56818"/>
                          <a14:backgroundMark x1="60738" y1="56818" x2="68792" y2="55303"/>
                          <a14:backgroundMark x1="71980" y1="55303" x2="76510" y2="51705"/>
                          <a14:backgroundMark x1="77181" y1="49432" x2="76174" y2="46212"/>
                          <a14:backgroundMark x1="76174" y1="44129" x2="71141" y2="39394"/>
                        </a14:backgroundRemoval>
                      </a14:imgEffect>
                    </a14:imgLayer>
                  </a14:imgProps>
                </a:ext>
                <a:ext uri="{28A0092B-C50C-407E-A947-70E740481C1C}">
                  <a14:useLocalDpi xmlns:a14="http://schemas.microsoft.com/office/drawing/2010/main" val="0"/>
                </a:ext>
              </a:extLst>
            </a:blip>
            <a:stretch>
              <a:fillRect/>
            </a:stretch>
          </p:blipFill>
          <p:spPr>
            <a:xfrm>
              <a:off x="2335388" y="2595755"/>
              <a:ext cx="4473225" cy="3961528"/>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848454" y="5436690"/>
              <a:ext cx="1747881" cy="1210569"/>
            </a:xfrm>
            <a:prstGeom prst="rect">
              <a:avLst/>
            </a:prstGeom>
          </p:spPr>
        </p:pic>
        <p:pic>
          <p:nvPicPr>
            <p:cNvPr id="25" name="Picture 24"/>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687" b="96209" l="9375" r="90625">
                          <a14:foregroundMark x1="61648" y1="72512" x2="76705" y2="69194"/>
                          <a14:backgroundMark x1="34091" y1="94787" x2="33523" y2="85308"/>
                          <a14:backgroundMark x1="53125" y1="78199" x2="79830" y2="70616"/>
                        </a14:backgroundRemoval>
                      </a14:imgEffect>
                    </a14:imgLayer>
                  </a14:imgProps>
                </a:ext>
                <a:ext uri="{28A0092B-C50C-407E-A947-70E740481C1C}">
                  <a14:useLocalDpi xmlns:a14="http://schemas.microsoft.com/office/drawing/2010/main" val="0"/>
                </a:ext>
              </a:extLst>
            </a:blip>
            <a:srcRect l="8260" r="8813"/>
            <a:stretch/>
          </p:blipFill>
          <p:spPr>
            <a:xfrm flipH="1">
              <a:off x="6012160" y="5406462"/>
              <a:ext cx="1139739" cy="824635"/>
            </a:xfrm>
            <a:prstGeom prst="rect">
              <a:avLst/>
            </a:prstGeom>
          </p:spPr>
        </p:pic>
      </p:grpSp>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19096" y="826699"/>
            <a:ext cx="1797186" cy="1347889"/>
          </a:xfrm>
          <a:prstGeom prst="rect">
            <a:avLst/>
          </a:prstGeom>
        </p:spPr>
      </p:pic>
      <p:sp>
        <p:nvSpPr>
          <p:cNvPr id="28" name="Cloud Callout 27"/>
          <p:cNvSpPr/>
          <p:nvPr/>
        </p:nvSpPr>
        <p:spPr bwMode="auto">
          <a:xfrm>
            <a:off x="6038362" y="391019"/>
            <a:ext cx="2418838" cy="2146938"/>
          </a:xfrm>
          <a:prstGeom prst="cloudCallout">
            <a:avLst>
              <a:gd name="adj1" fmla="val -80174"/>
              <a:gd name="adj2" fmla="val 5377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pPr>
            <a:endParaRPr kumimoji="0" lang="en-US" sz="3200" b="0" i="0" u="none" strike="noStrike" cap="none" normalizeH="0" baseline="0">
              <a:ln>
                <a:noFill/>
              </a:ln>
              <a:solidFill>
                <a:schemeClr val="bg1"/>
              </a:solidFill>
              <a:effectLst/>
              <a:latin typeface="Arial" charset="0"/>
            </a:endParaRPr>
          </a:p>
        </p:txBody>
      </p:sp>
      <p:sp>
        <p:nvSpPr>
          <p:cNvPr id="29" name="TextBox 28"/>
          <p:cNvSpPr txBox="1"/>
          <p:nvPr/>
        </p:nvSpPr>
        <p:spPr>
          <a:xfrm>
            <a:off x="4427984" y="163587"/>
            <a:ext cx="1643794" cy="1465213"/>
          </a:xfrm>
          <a:prstGeom prst="ellipse">
            <a:avLst/>
          </a:prstGeom>
          <a:solidFill>
            <a:srgbClr val="CCCC00"/>
          </a:solidFill>
        </p:spPr>
        <p:txBody>
          <a:bodyPr wrap="square" rtlCol="0" anchor="ctr">
            <a:noAutofit/>
          </a:bodyPr>
          <a:lstStyle/>
          <a:p>
            <a:pPr algn="ctr"/>
            <a:r>
              <a:rPr lang="en-US" sz="2200" b="1" dirty="0"/>
              <a:t>foster reports</a:t>
            </a:r>
          </a:p>
        </p:txBody>
      </p:sp>
      <p:sp>
        <p:nvSpPr>
          <p:cNvPr id="30" name="TextBox 29"/>
          <p:cNvSpPr txBox="1"/>
          <p:nvPr/>
        </p:nvSpPr>
        <p:spPr>
          <a:xfrm>
            <a:off x="7236663" y="4756263"/>
            <a:ext cx="1762922" cy="1465213"/>
          </a:xfrm>
          <a:prstGeom prst="ellipse">
            <a:avLst/>
          </a:prstGeom>
          <a:solidFill>
            <a:srgbClr val="336600"/>
          </a:solidFill>
        </p:spPr>
        <p:txBody>
          <a:bodyPr wrap="square" rtlCol="0" anchor="ctr">
            <a:noAutofit/>
          </a:bodyPr>
          <a:lstStyle/>
          <a:p>
            <a:pPr algn="ctr"/>
            <a:r>
              <a:rPr lang="en-US" sz="2200" b="1" dirty="0"/>
              <a:t>adopter intros</a:t>
            </a:r>
          </a:p>
        </p:txBody>
      </p:sp>
    </p:spTree>
    <p:extLst>
      <p:ext uri="{BB962C8B-B14F-4D97-AF65-F5344CB8AC3E}">
        <p14:creationId xmlns:p14="http://schemas.microsoft.com/office/powerpoint/2010/main" val="2844850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5966" y="344850"/>
            <a:ext cx="8212069" cy="1200329"/>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rPr>
              <a:t>1. Info when found, relinquished or returned</a:t>
            </a:r>
          </a:p>
        </p:txBody>
      </p:sp>
      <p:pic>
        <p:nvPicPr>
          <p:cNvPr id="8" name="Picture 7">
            <a:extLst>
              <a:ext uri="{FF2B5EF4-FFF2-40B4-BE49-F238E27FC236}">
                <a16:creationId xmlns:a16="http://schemas.microsoft.com/office/drawing/2014/main" id="{A6D9EA0E-6C26-49D5-BB9D-86B7FFDA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9"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grpSp>
        <p:nvGrpSpPr>
          <p:cNvPr id="4" name="Group 3"/>
          <p:cNvGrpSpPr/>
          <p:nvPr/>
        </p:nvGrpSpPr>
        <p:grpSpPr>
          <a:xfrm>
            <a:off x="461411" y="1700808"/>
            <a:ext cx="8221179" cy="4609258"/>
            <a:chOff x="467544" y="1772070"/>
            <a:chExt cx="8221179" cy="4609258"/>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4691" r="18364"/>
            <a:stretch/>
          </p:blipFill>
          <p:spPr>
            <a:xfrm>
              <a:off x="467544" y="1772070"/>
              <a:ext cx="4666256" cy="4609258"/>
            </a:xfrm>
            <a:prstGeom prst="rect">
              <a:avLst/>
            </a:prstGeom>
            <a:ln w="38100">
              <a:solidFill>
                <a:srgbClr val="F5A01A"/>
              </a:solidFill>
            </a:ln>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r="6991"/>
            <a:stretch/>
          </p:blipFill>
          <p:spPr>
            <a:xfrm>
              <a:off x="5364088" y="2277521"/>
              <a:ext cx="3324635" cy="3598357"/>
            </a:xfrm>
            <a:prstGeom prst="rect">
              <a:avLst/>
            </a:prstGeom>
            <a:ln w="38100">
              <a:solidFill>
                <a:srgbClr val="F5A01A"/>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722004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70" y="2824439"/>
            <a:ext cx="9144000" cy="3124841"/>
          </a:xfrm>
          <a:prstGeom prst="rect">
            <a:avLst/>
          </a:prstGeom>
          <a:ln>
            <a:noFill/>
          </a:ln>
          <a:effectLst>
            <a:outerShdw blurRad="292100" dist="139700" dir="2700000" algn="tl" rotWithShape="0">
              <a:srgbClr val="333333">
                <a:alpha val="65000"/>
              </a:srgbClr>
            </a:outerShdw>
          </a:effectLst>
        </p:spPr>
      </p:pic>
      <p:sp>
        <p:nvSpPr>
          <p:cNvPr id="5"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pic>
        <p:nvPicPr>
          <p:cNvPr id="7" name="Picture 6">
            <a:extLst>
              <a:ext uri="{FF2B5EF4-FFF2-40B4-BE49-F238E27FC236}">
                <a16:creationId xmlns:a16="http://schemas.microsoft.com/office/drawing/2014/main" id="{A6D9EA0E-6C26-49D5-BB9D-86B7FFDAE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8" name="TextBox 7"/>
          <p:cNvSpPr txBox="1"/>
          <p:nvPr/>
        </p:nvSpPr>
        <p:spPr>
          <a:xfrm>
            <a:off x="32340" y="256580"/>
            <a:ext cx="9079321" cy="2308324"/>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rPr>
              <a:t>Research suggests that owners may be more truthful when completing a questionnaire like </a:t>
            </a:r>
            <a:br>
              <a:rPr lang="en-US" sz="3600" b="1" dirty="0">
                <a:solidFill>
                  <a:srgbClr val="F5A01A"/>
                </a:solidFill>
                <a:latin typeface="Arial Black" pitchFamily="34" charset="0"/>
                <a:cs typeface="Arial" pitchFamily="34" charset="0"/>
              </a:rPr>
            </a:br>
            <a:r>
              <a:rPr lang="en-US" sz="3600" b="1" dirty="0">
                <a:solidFill>
                  <a:srgbClr val="F5A01A"/>
                </a:solidFill>
                <a:latin typeface="Arial Black" pitchFamily="34" charset="0"/>
                <a:cs typeface="Arial" pitchFamily="34" charset="0"/>
              </a:rPr>
              <a:t>C-BARQ (short version)</a:t>
            </a:r>
          </a:p>
        </p:txBody>
      </p:sp>
    </p:spTree>
    <p:extLst>
      <p:ext uri="{BB962C8B-B14F-4D97-AF65-F5344CB8AC3E}">
        <p14:creationId xmlns:p14="http://schemas.microsoft.com/office/powerpoint/2010/main" val="1536738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40" y="344850"/>
            <a:ext cx="9079321" cy="646331"/>
          </a:xfrm>
          <a:prstGeom prst="rect">
            <a:avLst/>
          </a:prstGeom>
          <a:noFill/>
        </p:spPr>
        <p:txBody>
          <a:bodyPr wrap="square" rtlCol="0">
            <a:spAutoFit/>
          </a:bodyPr>
          <a:lstStyle/>
          <a:p>
            <a:pPr algn="ctr"/>
            <a:r>
              <a:rPr lang="en-US" sz="3600" b="1" dirty="0">
                <a:solidFill>
                  <a:srgbClr val="F5A01A"/>
                </a:solidFill>
                <a:latin typeface="Arial Black" pitchFamily="34" charset="0"/>
                <a:cs typeface="Arial" pitchFamily="34" charset="0"/>
              </a:rPr>
              <a:t>2. Intake observations</a:t>
            </a:r>
          </a:p>
        </p:txBody>
      </p:sp>
      <p:pic>
        <p:nvPicPr>
          <p:cNvPr id="8" name="Picture 7">
            <a:extLst>
              <a:ext uri="{FF2B5EF4-FFF2-40B4-BE49-F238E27FC236}">
                <a16:creationId xmlns:a16="http://schemas.microsoft.com/office/drawing/2014/main" id="{A6D9EA0E-6C26-49D5-BB9D-86B7FFDA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9"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pic>
        <p:nvPicPr>
          <p:cNvPr id="11" name="Picture 10" descr="_MG_9655_MI_dogs_Behavior_Evals.jpg"/>
          <p:cNvPicPr>
            <a:picLocks noChangeAspect="1"/>
          </p:cNvPicPr>
          <p:nvPr/>
        </p:nvPicPr>
        <p:blipFill>
          <a:blip r:embed="rId4"/>
          <a:stretch>
            <a:fillRect/>
          </a:stretch>
        </p:blipFill>
        <p:spPr>
          <a:xfrm>
            <a:off x="3995936" y="1772816"/>
            <a:ext cx="4941969" cy="4344967"/>
          </a:xfrm>
          <a:prstGeom prst="rect">
            <a:avLst/>
          </a:prstGeom>
          <a:ln w="38100">
            <a:solidFill>
              <a:srgbClr val="F5A01A"/>
            </a:solidFill>
          </a:ln>
          <a:effectLst>
            <a:outerShdw blurRad="50800" dist="38100" dir="2700000" algn="tl" rotWithShape="0">
              <a:prstClr val="black">
                <a:alpha val="40000"/>
              </a:prstClr>
            </a:outerShdw>
          </a:effectLst>
        </p:spPr>
      </p:pic>
      <p:sp>
        <p:nvSpPr>
          <p:cNvPr id="3" name="TextBox 2"/>
          <p:cNvSpPr txBox="1"/>
          <p:nvPr/>
        </p:nvSpPr>
        <p:spPr>
          <a:xfrm>
            <a:off x="179512" y="1438494"/>
            <a:ext cx="3024336" cy="2207240"/>
          </a:xfrm>
          <a:prstGeom prst="wedgeEllipseCallout">
            <a:avLst>
              <a:gd name="adj1" fmla="val 72961"/>
              <a:gd name="adj2" fmla="val -20082"/>
            </a:avLst>
          </a:prstGeom>
          <a:noFill/>
          <a:ln>
            <a:solidFill>
              <a:schemeClr val="tx1"/>
            </a:solidFill>
          </a:ln>
        </p:spPr>
        <p:txBody>
          <a:bodyPr wrap="square" rtlCol="0" anchor="ctr">
            <a:spAutoFit/>
          </a:bodyPr>
          <a:lstStyle/>
          <a:p>
            <a:pPr algn="ctr"/>
            <a:r>
              <a:rPr lang="en-US" b="1" dirty="0">
                <a:solidFill>
                  <a:srgbClr val="008080"/>
                </a:solidFill>
              </a:rPr>
              <a:t>Welcome to the shelter!</a:t>
            </a:r>
          </a:p>
        </p:txBody>
      </p:sp>
    </p:spTree>
    <p:extLst>
      <p:ext uri="{BB962C8B-B14F-4D97-AF65-F5344CB8AC3E}">
        <p14:creationId xmlns:p14="http://schemas.microsoft.com/office/powerpoint/2010/main" val="2546552659"/>
      </p:ext>
    </p:extLst>
  </p:cSld>
  <p:clrMapOvr>
    <a:masterClrMapping/>
  </p:clrMapOvr>
</p:sld>
</file>

<file path=ppt/theme/theme1.xml><?xml version="1.0" encoding="utf-8"?>
<a:theme xmlns:a="http://schemas.openxmlformats.org/drawingml/2006/main" name="ASPCA Orange_Gray">
  <a:themeElements>
    <a:clrScheme name="ASPCA Orange_Gra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SPCA Orange_Gray">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defRPr kumimoji="0" lang="en-US" sz="32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defRPr kumimoji="0" lang="en-US" sz="3200" b="0" i="0" u="none" strike="noStrike" cap="none" normalizeH="0" baseline="0" smtClean="0">
            <a:ln>
              <a:noFill/>
            </a:ln>
            <a:solidFill>
              <a:schemeClr val="bg1"/>
            </a:solidFill>
            <a:effectLst/>
            <a:latin typeface="Arial" charset="0"/>
          </a:defRPr>
        </a:defPPr>
      </a:lstStyle>
    </a:lnDef>
  </a:objectDefaults>
  <a:extraClrSchemeLst>
    <a:extraClrScheme>
      <a:clrScheme name="ASPCA Orange_Gra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SPCA Orange_Gra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SPCA Orange_Gra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SPCA Orange_Gra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SPCA Orange_Gra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SPCA Orange_Gra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SPCA Orange_Gra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SPCA Orange_Gra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SPCA Orange_Gra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SPCA Orange_Gra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SPCA Orange_Gra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SPCA Orange_Gra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ASPCA Orange_Gray</Template>
  <TotalTime>19851</TotalTime>
  <Words>4190</Words>
  <Application>Microsoft Macintosh PowerPoint</Application>
  <PresentationFormat>On-screen Show (4:3)</PresentationFormat>
  <Paragraphs>510</Paragraphs>
  <Slides>54</Slides>
  <Notes>54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54</vt:i4>
      </vt:variant>
    </vt:vector>
  </HeadingPairs>
  <TitlesOfParts>
    <vt:vector size="64" baseType="lpstr">
      <vt:lpstr>Arial</vt:lpstr>
      <vt:lpstr>Arial Black</vt:lpstr>
      <vt:lpstr>Arial Narrow</vt:lpstr>
      <vt:lpstr>Century Gothic</vt:lpstr>
      <vt:lpstr>Helvetica Neue</vt:lpstr>
      <vt:lpstr>Trebuchet MS</vt:lpstr>
      <vt:lpstr>Wingdings</vt:lpstr>
      <vt:lpstr>ASPCA Orange_Gray</vt:lpstr>
      <vt:lpstr>Document</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Animal Insights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Pamela Reid</dc:creator>
  <cp:lastModifiedBy>Brenna Jennings</cp:lastModifiedBy>
  <cp:revision>564</cp:revision>
  <cp:lastPrinted>2015-08-10T19:33:36Z</cp:lastPrinted>
  <dcterms:created xsi:type="dcterms:W3CDTF">2011-09-04T22:17:19Z</dcterms:created>
  <dcterms:modified xsi:type="dcterms:W3CDTF">2018-11-15T19:34:11Z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