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3"/>
  </p:notesMasterIdLst>
  <p:handoutMasterIdLst>
    <p:handoutMasterId r:id="rId44"/>
  </p:handoutMasterIdLst>
  <p:sldIdLst>
    <p:sldId id="259" r:id="rId2"/>
    <p:sldId id="302" r:id="rId3"/>
    <p:sldId id="304" r:id="rId4"/>
    <p:sldId id="299" r:id="rId5"/>
    <p:sldId id="340" r:id="rId6"/>
    <p:sldId id="305" r:id="rId7"/>
    <p:sldId id="306" r:id="rId8"/>
    <p:sldId id="263" r:id="rId9"/>
    <p:sldId id="264" r:id="rId10"/>
    <p:sldId id="333" r:id="rId11"/>
    <p:sldId id="341" r:id="rId12"/>
    <p:sldId id="334" r:id="rId13"/>
    <p:sldId id="365" r:id="rId14"/>
    <p:sldId id="366" r:id="rId15"/>
    <p:sldId id="336" r:id="rId16"/>
    <p:sldId id="351" r:id="rId17"/>
    <p:sldId id="344" r:id="rId18"/>
    <p:sldId id="386" r:id="rId19"/>
    <p:sldId id="337" r:id="rId20"/>
    <p:sldId id="382" r:id="rId21"/>
    <p:sldId id="383" r:id="rId22"/>
    <p:sldId id="384" r:id="rId23"/>
    <p:sldId id="385" r:id="rId24"/>
    <p:sldId id="373" r:id="rId25"/>
    <p:sldId id="378" r:id="rId26"/>
    <p:sldId id="379" r:id="rId27"/>
    <p:sldId id="374" r:id="rId28"/>
    <p:sldId id="375" r:id="rId29"/>
    <p:sldId id="349" r:id="rId30"/>
    <p:sldId id="388" r:id="rId31"/>
    <p:sldId id="377" r:id="rId32"/>
    <p:sldId id="297" r:id="rId33"/>
    <p:sldId id="364" r:id="rId34"/>
    <p:sldId id="282" r:id="rId35"/>
    <p:sldId id="389" r:id="rId36"/>
    <p:sldId id="390" r:id="rId37"/>
    <p:sldId id="387" r:id="rId38"/>
    <p:sldId id="287" r:id="rId39"/>
    <p:sldId id="283" r:id="rId40"/>
    <p:sldId id="284" r:id="rId41"/>
    <p:sldId id="258" r:id="rId42"/>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21"/>
    <a:srgbClr val="FF700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094" autoAdjust="0"/>
    <p:restoredTop sz="73788" autoAdjust="0"/>
  </p:normalViewPr>
  <p:slideViewPr>
    <p:cSldViewPr>
      <p:cViewPr varScale="1">
        <p:scale>
          <a:sx n="68" d="100"/>
          <a:sy n="68" d="100"/>
        </p:scale>
        <p:origin x="1506" y="60"/>
      </p:cViewPr>
      <p:guideLst>
        <p:guide orient="horz" pos="2160"/>
        <p:guide pos="2880"/>
      </p:guideLst>
    </p:cSldViewPr>
  </p:slideViewPr>
  <p:outlineViewPr>
    <p:cViewPr>
      <p:scale>
        <a:sx n="33" d="100"/>
        <a:sy n="33" d="100"/>
      </p:scale>
      <p:origin x="0" y="2224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30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 xmlns:a16="http://schemas.microsoft.com/office/drawing/2014/main" id="{3A77EA4C-D4D1-4E6B-BBCF-D1AFFE0F5CD0}"/>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33795" name="Rectangle 3">
            <a:extLst>
              <a:ext uri="{FF2B5EF4-FFF2-40B4-BE49-F238E27FC236}">
                <a16:creationId xmlns="" xmlns:a16="http://schemas.microsoft.com/office/drawing/2014/main" id="{0856A58A-13DB-4460-9EBE-CB03F8D6FBAF}"/>
              </a:ext>
            </a:extLst>
          </p:cNvPr>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sz="1200">
                <a:latin typeface="Arial" charset="0"/>
              </a:defRPr>
            </a:lvl1pPr>
          </a:lstStyle>
          <a:p>
            <a:pPr>
              <a:defRPr/>
            </a:pPr>
            <a:endParaRPr lang="en-US"/>
          </a:p>
        </p:txBody>
      </p:sp>
      <p:sp>
        <p:nvSpPr>
          <p:cNvPr id="33796" name="Rectangle 4">
            <a:extLst>
              <a:ext uri="{FF2B5EF4-FFF2-40B4-BE49-F238E27FC236}">
                <a16:creationId xmlns="" xmlns:a16="http://schemas.microsoft.com/office/drawing/2014/main" id="{7CD6D365-3BDA-49C4-9CC5-053A6C18D024}"/>
              </a:ext>
            </a:extLst>
          </p:cNvPr>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33797" name="Rectangle 5">
            <a:extLst>
              <a:ext uri="{FF2B5EF4-FFF2-40B4-BE49-F238E27FC236}">
                <a16:creationId xmlns="" xmlns:a16="http://schemas.microsoft.com/office/drawing/2014/main" id="{582F654A-942A-4A43-B07D-D58BB058248B}"/>
              </a:ext>
            </a:extLst>
          </p:cNvPr>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lvl1pPr>
          </a:lstStyle>
          <a:p>
            <a:pPr>
              <a:defRPr/>
            </a:pPr>
            <a:fld id="{A9B5AE6F-72ED-4F4B-A35E-E3483CC8DEF0}" type="slidenum">
              <a:rPr lang="en-US" altLang="en-US"/>
              <a:pPr>
                <a:defRPr/>
              </a:pPr>
              <a:t>‹#›</a:t>
            </a:fld>
            <a:endParaRPr lang="en-US" altLang="en-US"/>
          </a:p>
        </p:txBody>
      </p:sp>
    </p:spTree>
    <p:extLst>
      <p:ext uri="{BB962C8B-B14F-4D97-AF65-F5344CB8AC3E}">
        <p14:creationId xmlns:p14="http://schemas.microsoft.com/office/powerpoint/2010/main" val="4009272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 xmlns:a16="http://schemas.microsoft.com/office/drawing/2014/main" id="{FAFF9A68-0AB5-4233-9549-345BC51F9372}"/>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35843" name="Rectangle 3">
            <a:extLst>
              <a:ext uri="{FF2B5EF4-FFF2-40B4-BE49-F238E27FC236}">
                <a16:creationId xmlns="" xmlns:a16="http://schemas.microsoft.com/office/drawing/2014/main" id="{EADD3B86-12F6-4C12-8E91-11A692FC27F4}"/>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a:extLst>
              <a:ext uri="{FF2B5EF4-FFF2-40B4-BE49-F238E27FC236}">
                <a16:creationId xmlns="" xmlns:a16="http://schemas.microsoft.com/office/drawing/2014/main" id="{9D418D29-5392-4EF7-98F5-E22238C51055}"/>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a:extLst>
              <a:ext uri="{FF2B5EF4-FFF2-40B4-BE49-F238E27FC236}">
                <a16:creationId xmlns="" xmlns:a16="http://schemas.microsoft.com/office/drawing/2014/main" id="{7F1AF08A-B7FE-47F6-9569-D432462909F9}"/>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35847" name="Rectangle 7">
            <a:extLst>
              <a:ext uri="{FF2B5EF4-FFF2-40B4-BE49-F238E27FC236}">
                <a16:creationId xmlns="" xmlns:a16="http://schemas.microsoft.com/office/drawing/2014/main" id="{225B83CC-C46E-4FFF-ADE0-68A931A50562}"/>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lvl1pPr>
          </a:lstStyle>
          <a:p>
            <a:pPr>
              <a:defRPr/>
            </a:pPr>
            <a:fld id="{C19D8B98-D62D-46AA-ADF4-48CEA06A358B}" type="slidenum">
              <a:rPr lang="en-US" altLang="en-US"/>
              <a:pPr>
                <a:defRPr/>
              </a:pPr>
              <a:t>‹#›</a:t>
            </a:fld>
            <a:endParaRPr lang="en-US" altLang="en-US"/>
          </a:p>
        </p:txBody>
      </p:sp>
    </p:spTree>
    <p:extLst>
      <p:ext uri="{BB962C8B-B14F-4D97-AF65-F5344CB8AC3E}">
        <p14:creationId xmlns:p14="http://schemas.microsoft.com/office/powerpoint/2010/main" val="2231508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1AADAD-DA11-4001-9019-21EC32A24933}" type="slidenum">
              <a:rPr lang="en-US" altLang="en-US" smtClean="0"/>
              <a:pPr>
                <a:spcBef>
                  <a:spcPct val="0"/>
                </a:spcBef>
              </a:pPr>
              <a:t>1</a:t>
            </a:fld>
            <a:endParaRPr lang="en-US" altLang="en-US"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8782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ChangeArrowheads="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B0C043D-B7BF-4536-97F8-8A4AA2E87AF8}" type="slidenum">
              <a:rPr lang="en-US" altLang="en-US" sz="1200" smtClean="0"/>
              <a:pPr/>
              <a:t>14</a:t>
            </a:fld>
            <a:endParaRPr lang="en-US" altLang="en-US" sz="1200" smtClean="0"/>
          </a:p>
        </p:txBody>
      </p:sp>
    </p:spTree>
    <p:extLst>
      <p:ext uri="{BB962C8B-B14F-4D97-AF65-F5344CB8AC3E}">
        <p14:creationId xmlns:p14="http://schemas.microsoft.com/office/powerpoint/2010/main" val="440113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ChangeArrowheads="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4E22259-EC8A-4E00-B63E-0BAFE6F8E609}" type="slidenum">
              <a:rPr lang="en-US" altLang="en-US" sz="1200" smtClean="0"/>
              <a:pPr/>
              <a:t>15</a:t>
            </a:fld>
            <a:endParaRPr lang="en-US" altLang="en-US" sz="1200" smtClean="0"/>
          </a:p>
        </p:txBody>
      </p:sp>
    </p:spTree>
    <p:extLst>
      <p:ext uri="{BB962C8B-B14F-4D97-AF65-F5344CB8AC3E}">
        <p14:creationId xmlns:p14="http://schemas.microsoft.com/office/powerpoint/2010/main" val="4177034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8747D4B-6560-40C2-BF80-43735195BE9C}" type="slidenum">
              <a:rPr lang="en-US" altLang="en-US" sz="1200" smtClean="0"/>
              <a:pPr/>
              <a:t>16</a:t>
            </a:fld>
            <a:endParaRPr lang="en-US" altLang="en-US" sz="1200" smtClean="0"/>
          </a:p>
        </p:txBody>
      </p:sp>
    </p:spTree>
    <p:extLst>
      <p:ext uri="{BB962C8B-B14F-4D97-AF65-F5344CB8AC3E}">
        <p14:creationId xmlns:p14="http://schemas.microsoft.com/office/powerpoint/2010/main" val="3739941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6A372D-7835-4C76-A93E-39718801B52E}" type="slidenum">
              <a:rPr lang="en-US" altLang="en-US" smtClean="0"/>
              <a:pPr>
                <a:spcBef>
                  <a:spcPct val="0"/>
                </a:spcBef>
              </a:pPr>
              <a:t>17</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66771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Remove after 2 hours if they don’t eat wet food</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C8CBCF9-99C7-4328-8612-F4302B356142}" type="slidenum">
              <a:rPr lang="en-US" altLang="en-US" sz="1200" smtClean="0"/>
              <a:pPr/>
              <a:t>19</a:t>
            </a:fld>
            <a:endParaRPr lang="en-US" altLang="en-US" sz="1200" smtClean="0"/>
          </a:p>
        </p:txBody>
      </p:sp>
    </p:spTree>
    <p:extLst>
      <p:ext uri="{BB962C8B-B14F-4D97-AF65-F5344CB8AC3E}">
        <p14:creationId xmlns:p14="http://schemas.microsoft.com/office/powerpoint/2010/main" val="513618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ChangeArrowheads="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70428F1-58E7-463D-BD54-30C5FB14EE23}" type="slidenum">
              <a:rPr lang="en-US" altLang="en-US" sz="1200" smtClean="0"/>
              <a:pPr/>
              <a:t>22</a:t>
            </a:fld>
            <a:endParaRPr lang="en-US" altLang="en-US" sz="1200" smtClean="0"/>
          </a:p>
        </p:txBody>
      </p:sp>
    </p:spTree>
    <p:extLst>
      <p:ext uri="{BB962C8B-B14F-4D97-AF65-F5344CB8AC3E}">
        <p14:creationId xmlns:p14="http://schemas.microsoft.com/office/powerpoint/2010/main" val="161962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ChangeArrowheads="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E2DBC01-C8FA-4225-A79C-F09592C5111C}" type="slidenum">
              <a:rPr lang="en-US" altLang="en-US" sz="1200" smtClean="0"/>
              <a:pPr/>
              <a:t>23</a:t>
            </a:fld>
            <a:endParaRPr lang="en-US" altLang="en-US" sz="1200" smtClean="0"/>
          </a:p>
        </p:txBody>
      </p:sp>
    </p:spTree>
    <p:extLst>
      <p:ext uri="{BB962C8B-B14F-4D97-AF65-F5344CB8AC3E}">
        <p14:creationId xmlns:p14="http://schemas.microsoft.com/office/powerpoint/2010/main" val="3836241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F97A7A-4D1D-487E-94EC-2D32372466EB}" type="slidenum">
              <a:rPr lang="en-US" altLang="en-US" smtClean="0"/>
              <a:pPr>
                <a:spcBef>
                  <a:spcPct val="0"/>
                </a:spcBef>
              </a:pPr>
              <a:t>24</a:t>
            </a:fld>
            <a:endParaRPr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4620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ChangeArrowheads="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DB8E285-B506-4279-BF15-254546005AF3}" type="slidenum">
              <a:rPr lang="en-US" altLang="en-US" sz="1200" smtClean="0"/>
              <a:pPr/>
              <a:t>25</a:t>
            </a:fld>
            <a:endParaRPr lang="en-US" altLang="en-US" sz="1200" smtClean="0"/>
          </a:p>
        </p:txBody>
      </p:sp>
    </p:spTree>
    <p:extLst>
      <p:ext uri="{BB962C8B-B14F-4D97-AF65-F5344CB8AC3E}">
        <p14:creationId xmlns:p14="http://schemas.microsoft.com/office/powerpoint/2010/main" val="1247843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ChangeArrowheads="1" noTextEdit="1"/>
          </p:cNvSpPr>
          <p:nvPr>
            <p:ph type="sldImg"/>
          </p:nvPr>
        </p:nvSpPr>
        <p:spPr>
          <a:ln/>
        </p:spPr>
      </p:sp>
      <p:sp>
        <p:nvSpPr>
          <p:cNvPr id="3" name="Notes Placeholder 2">
            <a:extLst>
              <a:ext uri="{FF2B5EF4-FFF2-40B4-BE49-F238E27FC236}">
                <a16:creationId xmlns="" xmlns:a16="http://schemas.microsoft.com/office/drawing/2014/main" id="{CAB5DB54-2BF9-4020-82BE-559CC0D528DF}"/>
              </a:ext>
            </a:extLst>
          </p:cNvPr>
          <p:cNvSpPr>
            <a:spLocks noGrp="1"/>
          </p:cNvSpPr>
          <p:nvPr>
            <p:ph type="body" idx="1"/>
          </p:nvPr>
        </p:nvSpPr>
        <p:spPr/>
        <p:txBody>
          <a:bodyPr/>
          <a:lstStyle/>
          <a:p>
            <a:pPr marL="171450" indent="-171450">
              <a:buFont typeface="Arial" panose="020B0604020202020204" pitchFamily="34" charset="0"/>
              <a:buChar char="•"/>
              <a:defRPr/>
            </a:pPr>
            <a:r>
              <a:rPr lang="en-US" dirty="0"/>
              <a:t>Pairing up singletons is important for socialization</a:t>
            </a:r>
          </a:p>
          <a:p>
            <a:pPr marL="171450" indent="-171450">
              <a:buFont typeface="Arial" panose="020B0604020202020204" pitchFamily="34" charset="0"/>
              <a:buChar char="•"/>
              <a:defRPr/>
            </a:pPr>
            <a:r>
              <a:rPr lang="en-US" dirty="0"/>
              <a:t>Normal reactions: usually pass in a few days</a:t>
            </a:r>
          </a:p>
          <a:p>
            <a:pPr marL="171450" indent="-171450">
              <a:buFont typeface="Arial" panose="020B0604020202020204" pitchFamily="34" charset="0"/>
              <a:buChar char="•"/>
              <a:defRPr/>
            </a:pPr>
            <a:r>
              <a:rPr lang="en-US" dirty="0"/>
              <a:t>Bullying:</a:t>
            </a:r>
            <a:r>
              <a:rPr lang="en-US" altLang="en-US" dirty="0"/>
              <a:t> one kitten is never the one initiating the rough play and hides or tries to get away from the aggressor</a:t>
            </a:r>
          </a:p>
          <a:p>
            <a:pPr marL="171450" indent="-171450">
              <a:buFont typeface="Arial" panose="020B0604020202020204" pitchFamily="34" charset="0"/>
              <a:buChar char="•"/>
              <a:defRPr/>
            </a:pPr>
            <a:r>
              <a:rPr lang="en-US" altLang="en-US" dirty="0"/>
              <a:t>Never a good idea to pair up a healthy and sick/weak kitten</a:t>
            </a:r>
          </a:p>
          <a:p>
            <a:pPr marL="171450" indent="-171450">
              <a:buFont typeface="Arial" panose="020B0604020202020204" pitchFamily="34" charset="0"/>
              <a:buChar char="•"/>
              <a:defRPr/>
            </a:pPr>
            <a:endParaRPr lang="en-US" dirty="0"/>
          </a:p>
          <a:p>
            <a:pPr>
              <a:defRPr/>
            </a:pPr>
            <a:endParaRPr lang="en-US" dirty="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BC39442-6C09-4D33-B335-00657FD0EE8B}" type="slidenum">
              <a:rPr lang="en-US" altLang="en-US" sz="1200" smtClean="0"/>
              <a:pPr/>
              <a:t>26</a:t>
            </a:fld>
            <a:endParaRPr lang="en-US" altLang="en-US" sz="1200" smtClean="0"/>
          </a:p>
        </p:txBody>
      </p:sp>
    </p:spTree>
    <p:extLst>
      <p:ext uri="{BB962C8B-B14F-4D97-AF65-F5344CB8AC3E}">
        <p14:creationId xmlns:p14="http://schemas.microsoft.com/office/powerpoint/2010/main" val="3032391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D5A4A9-1845-44EB-AE4A-C59A254031C9}" type="slidenum">
              <a:rPr lang="en-US" altLang="en-US" smtClean="0"/>
              <a:pPr>
                <a:spcBef>
                  <a:spcPct val="0"/>
                </a:spcBef>
              </a:pPr>
              <a:t>2</a:t>
            </a:fld>
            <a:endParaRPr lang="en-US" alt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7121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ChangeArrowheads="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F5F237B-A1EA-403C-9FEA-5CAFA2B51220}" type="slidenum">
              <a:rPr lang="en-US" altLang="en-US" sz="1200" smtClean="0"/>
              <a:pPr/>
              <a:t>29</a:t>
            </a:fld>
            <a:endParaRPr lang="en-US" altLang="en-US" sz="1200" smtClean="0"/>
          </a:p>
        </p:txBody>
      </p:sp>
    </p:spTree>
    <p:extLst>
      <p:ext uri="{BB962C8B-B14F-4D97-AF65-F5344CB8AC3E}">
        <p14:creationId xmlns:p14="http://schemas.microsoft.com/office/powerpoint/2010/main" val="851765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ChangeArrowheads="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83553C7-261E-479C-835B-4B67EC9C1D87}" type="slidenum">
              <a:rPr lang="en-US" altLang="en-US" sz="1200" smtClean="0"/>
              <a:pPr/>
              <a:t>30</a:t>
            </a:fld>
            <a:endParaRPr lang="en-US" altLang="en-US" sz="1200" smtClean="0"/>
          </a:p>
        </p:txBody>
      </p:sp>
    </p:spTree>
    <p:extLst>
      <p:ext uri="{BB962C8B-B14F-4D97-AF65-F5344CB8AC3E}">
        <p14:creationId xmlns:p14="http://schemas.microsoft.com/office/powerpoint/2010/main" val="792207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ChangeArrowheads="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B767F57-4293-4726-93B8-3676A8FA2A26}" type="slidenum">
              <a:rPr lang="en-US" altLang="en-US" sz="1200" smtClean="0"/>
              <a:pPr/>
              <a:t>31</a:t>
            </a:fld>
            <a:endParaRPr lang="en-US" altLang="en-US" sz="1200" smtClean="0"/>
          </a:p>
        </p:txBody>
      </p:sp>
    </p:spTree>
    <p:extLst>
      <p:ext uri="{BB962C8B-B14F-4D97-AF65-F5344CB8AC3E}">
        <p14:creationId xmlns:p14="http://schemas.microsoft.com/office/powerpoint/2010/main" val="2936708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ChangeArrowheads="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E21A89B-A4A4-4E26-BA23-008786547951}" type="slidenum">
              <a:rPr lang="en-US" altLang="en-US" sz="1200" smtClean="0"/>
              <a:pPr/>
              <a:t>32</a:t>
            </a:fld>
            <a:endParaRPr lang="en-US" altLang="en-US" sz="1200" smtClean="0"/>
          </a:p>
        </p:txBody>
      </p:sp>
    </p:spTree>
    <p:extLst>
      <p:ext uri="{BB962C8B-B14F-4D97-AF65-F5344CB8AC3E}">
        <p14:creationId xmlns:p14="http://schemas.microsoft.com/office/powerpoint/2010/main" val="2284361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ChangeArrowheads="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D243278-51FE-4540-9E6B-2B8A26B72215}" type="slidenum">
              <a:rPr lang="en-US" altLang="en-US" sz="1200" smtClean="0"/>
              <a:pPr/>
              <a:t>33</a:t>
            </a:fld>
            <a:endParaRPr lang="en-US" altLang="en-US" sz="1200" smtClean="0"/>
          </a:p>
        </p:txBody>
      </p:sp>
    </p:spTree>
    <p:extLst>
      <p:ext uri="{BB962C8B-B14F-4D97-AF65-F5344CB8AC3E}">
        <p14:creationId xmlns:p14="http://schemas.microsoft.com/office/powerpoint/2010/main" val="2746615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4C2BCE-4B07-49FA-AF26-8F73BF8C0201}" type="slidenum">
              <a:rPr lang="en-US" altLang="en-US" smtClean="0"/>
              <a:pPr>
                <a:spcBef>
                  <a:spcPct val="0"/>
                </a:spcBef>
              </a:pPr>
              <a:t>34</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157512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ChangeArrowheads="1" noTextEdit="1"/>
          </p:cNvSpPr>
          <p:nvPr>
            <p:ph type="sldImg"/>
          </p:nvPr>
        </p:nvSpPr>
        <p:spPr>
          <a:ln/>
        </p:spPr>
      </p:sp>
      <p:sp>
        <p:nvSpPr>
          <p:cNvPr id="6553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Reasons to keep cat indoors:</a:t>
            </a:r>
          </a:p>
          <a:p>
            <a:r>
              <a:rPr lang="en-US" altLang="en-US" smtClean="0">
                <a:latin typeface="Arial" panose="020B0604020202020204" pitchFamily="34" charset="0"/>
              </a:rPr>
              <a:t>-Indoor-only cats tend to live longer</a:t>
            </a:r>
          </a:p>
          <a:p>
            <a:r>
              <a:rPr lang="en-US" altLang="en-US" smtClean="0">
                <a:latin typeface="Arial" panose="020B0604020202020204" pitchFamily="34" charset="0"/>
              </a:rPr>
              <a:t>-Indoor-only cats tend be healthier</a:t>
            </a:r>
          </a:p>
          <a:p>
            <a:r>
              <a:rPr lang="en-US" altLang="en-US" smtClean="0">
                <a:latin typeface="Arial" panose="020B0604020202020204" pitchFamily="34" charset="0"/>
              </a:rPr>
              <a:t>-Prevents them from getting lost/escaping</a:t>
            </a:r>
          </a:p>
        </p:txBody>
      </p:sp>
      <p:sp>
        <p:nvSpPr>
          <p:cNvPr id="6554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42A58FE-32F9-46B6-A9E8-8FA753A93827}" type="slidenum">
              <a:rPr lang="en-US" altLang="en-US" sz="1200" smtClean="0"/>
              <a:pPr/>
              <a:t>35</a:t>
            </a:fld>
            <a:endParaRPr lang="en-US" altLang="en-US" sz="1200" smtClean="0"/>
          </a:p>
        </p:txBody>
      </p:sp>
    </p:spTree>
    <p:extLst>
      <p:ext uri="{BB962C8B-B14F-4D97-AF65-F5344CB8AC3E}">
        <p14:creationId xmlns:p14="http://schemas.microsoft.com/office/powerpoint/2010/main" val="3462977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ChangeArrowheads="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72ACFDE-63AF-4C21-A5FB-BBDCAE65B940}" type="slidenum">
              <a:rPr lang="en-US" altLang="en-US" sz="1200" smtClean="0"/>
              <a:pPr/>
              <a:t>37</a:t>
            </a:fld>
            <a:endParaRPr lang="en-US" altLang="en-US" sz="1200" smtClean="0"/>
          </a:p>
        </p:txBody>
      </p:sp>
    </p:spTree>
    <p:extLst>
      <p:ext uri="{BB962C8B-B14F-4D97-AF65-F5344CB8AC3E}">
        <p14:creationId xmlns:p14="http://schemas.microsoft.com/office/powerpoint/2010/main" val="3099357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5728E1-C315-4411-B61B-EFDCC3308454}" type="slidenum">
              <a:rPr lang="en-US" altLang="en-US" smtClean="0"/>
              <a:pPr>
                <a:spcBef>
                  <a:spcPct val="0"/>
                </a:spcBef>
              </a:pPr>
              <a:t>38</a:t>
            </a:fld>
            <a:endParaRPr lang="en-US"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797055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9874E4-6A7D-4807-B052-36A95283AC0B}" type="slidenum">
              <a:rPr lang="en-US" altLang="en-US" smtClean="0"/>
              <a:pPr>
                <a:spcBef>
                  <a:spcPct val="0"/>
                </a:spcBef>
              </a:pPr>
              <a:t>39</a:t>
            </a:fld>
            <a:endParaRPr lang="en-US" alt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94914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627827-5B41-4FF6-B268-667E90F4A3C5}" type="slidenum">
              <a:rPr lang="en-US" altLang="en-US" smtClean="0"/>
              <a:pPr>
                <a:spcBef>
                  <a:spcPct val="0"/>
                </a:spcBef>
              </a:pPr>
              <a:t>4</a:t>
            </a:fld>
            <a:endParaRPr lang="en-US"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42726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603868-2322-4E36-8F11-43092754878D}" type="slidenum">
              <a:rPr lang="en-US" altLang="en-US" smtClean="0"/>
              <a:pPr>
                <a:spcBef>
                  <a:spcPct val="0"/>
                </a:spcBef>
              </a:pPr>
              <a:t>40</a:t>
            </a:fld>
            <a:endParaRPr lang="en-US" alt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632989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D48507-5624-441C-AEAA-7026EBE9FBB4}" type="slidenum">
              <a:rPr lang="en-US" altLang="en-US" smtClean="0"/>
              <a:pPr>
                <a:spcBef>
                  <a:spcPct val="0"/>
                </a:spcBef>
              </a:pPr>
              <a:t>41</a:t>
            </a:fld>
            <a:endParaRPr lang="en-US" alt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00606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07FBE2D-3DEB-4613-A018-1DAD4349A2C2}" type="slidenum">
              <a:rPr lang="en-US" altLang="en-US" sz="1200" smtClean="0"/>
              <a:pPr/>
              <a:t>5</a:t>
            </a:fld>
            <a:endParaRPr lang="en-US" altLang="en-US" sz="1200" smtClean="0"/>
          </a:p>
        </p:txBody>
      </p:sp>
    </p:spTree>
    <p:extLst>
      <p:ext uri="{BB962C8B-B14F-4D97-AF65-F5344CB8AC3E}">
        <p14:creationId xmlns:p14="http://schemas.microsoft.com/office/powerpoint/2010/main" val="1101338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94A989-F479-49C4-BA7E-B14DD817CC32}" type="slidenum">
              <a:rPr lang="en-US" altLang="en-US" smtClean="0"/>
              <a:pPr>
                <a:spcBef>
                  <a:spcPct val="0"/>
                </a:spcBef>
              </a:pPr>
              <a:t>8</a:t>
            </a:fld>
            <a:endParaRPr lang="en-US"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99505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0F6AD3-1BBD-4B16-8015-BE896A536D3A}" type="slidenum">
              <a:rPr lang="en-US" altLang="en-US" smtClean="0"/>
              <a:pPr>
                <a:spcBef>
                  <a:spcPct val="0"/>
                </a:spcBef>
              </a:pPr>
              <a:t>9</a:t>
            </a:fld>
            <a:endParaRPr lang="en-US"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89572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ChangeArrowheads="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08C89B2-2E47-4559-AAA6-B627E796CC8C}" type="slidenum">
              <a:rPr lang="en-US" altLang="en-US" sz="1200" smtClean="0"/>
              <a:pPr/>
              <a:t>11</a:t>
            </a:fld>
            <a:endParaRPr lang="en-US" altLang="en-US" sz="1200" smtClean="0"/>
          </a:p>
        </p:txBody>
      </p:sp>
    </p:spTree>
    <p:extLst>
      <p:ext uri="{BB962C8B-B14F-4D97-AF65-F5344CB8AC3E}">
        <p14:creationId xmlns:p14="http://schemas.microsoft.com/office/powerpoint/2010/main" val="194237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ChangeArrowheads="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8516C07-B2DE-42ED-A280-AF44E6FA65D7}" type="slidenum">
              <a:rPr lang="en-US" altLang="en-US" sz="1200" smtClean="0"/>
              <a:pPr/>
              <a:t>12</a:t>
            </a:fld>
            <a:endParaRPr lang="en-US" altLang="en-US" sz="1200" smtClean="0"/>
          </a:p>
        </p:txBody>
      </p:sp>
    </p:spTree>
    <p:extLst>
      <p:ext uri="{BB962C8B-B14F-4D97-AF65-F5344CB8AC3E}">
        <p14:creationId xmlns:p14="http://schemas.microsoft.com/office/powerpoint/2010/main" val="2060358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2E0DB12-F153-4EE2-974F-526C8D390253}" type="slidenum">
              <a:rPr lang="en-US" altLang="en-US" sz="1200" smtClean="0"/>
              <a:pPr/>
              <a:t>13</a:t>
            </a:fld>
            <a:endParaRPr lang="en-US" altLang="en-US" sz="1200" smtClean="0"/>
          </a:p>
        </p:txBody>
      </p:sp>
    </p:spTree>
    <p:extLst>
      <p:ext uri="{BB962C8B-B14F-4D97-AF65-F5344CB8AC3E}">
        <p14:creationId xmlns:p14="http://schemas.microsoft.com/office/powerpoint/2010/main" val="492138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06250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462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113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7697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69795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841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9000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58734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817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47919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58053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11"/>
          <p:cNvPicPr>
            <a:picLocks noChangeAspect="1" noChangeArrowheads="1"/>
          </p:cNvPicPr>
          <p:nvPr/>
        </p:nvPicPr>
        <p:blipFill>
          <a:blip r:embed="rId13">
            <a:lum bright="-6000" contrast="12000"/>
            <a:extLst>
              <a:ext uri="{28A0092B-C50C-407E-A947-70E740481C1C}">
                <a14:useLocalDpi xmlns:a14="http://schemas.microsoft.com/office/drawing/2010/main" val="0"/>
              </a:ext>
            </a:extLst>
          </a:blip>
          <a:srcRect/>
          <a:stretch>
            <a:fillRect/>
          </a:stretch>
        </p:blipFill>
        <p:spPr bwMode="auto">
          <a:xfrm>
            <a:off x="0" y="5807075"/>
            <a:ext cx="914558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228600" indent="-228600" algn="l" rtl="0" eaLnBrk="0" fontAlgn="base" hangingPunct="0">
        <a:spcBef>
          <a:spcPct val="20000"/>
        </a:spcBef>
        <a:spcAft>
          <a:spcPct val="0"/>
        </a:spcAft>
        <a:buClr>
          <a:srgbClr val="FF7003"/>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FF7003"/>
        </a:buClr>
        <a:buChar char="–"/>
        <a:defRPr sz="2000">
          <a:solidFill>
            <a:schemeClr val="tx1"/>
          </a:solidFill>
          <a:latin typeface="+mn-lt"/>
        </a:defRPr>
      </a:lvl2pPr>
      <a:lvl3pPr marL="1143000" indent="-228600" algn="l" rtl="0" eaLnBrk="0" fontAlgn="base" hangingPunct="0">
        <a:spcBef>
          <a:spcPct val="20000"/>
        </a:spcBef>
        <a:spcAft>
          <a:spcPct val="0"/>
        </a:spcAft>
        <a:buClr>
          <a:srgbClr val="FF7003"/>
        </a:buClr>
        <a:buChar char="•"/>
        <a:defRPr sz="2400">
          <a:solidFill>
            <a:schemeClr val="tx1"/>
          </a:solidFill>
          <a:latin typeface="+mn-lt"/>
        </a:defRPr>
      </a:lvl3pPr>
      <a:lvl4pPr marL="1600200" indent="-228600" algn="l" rtl="0" eaLnBrk="0" fontAlgn="base" hangingPunct="0">
        <a:spcBef>
          <a:spcPct val="20000"/>
        </a:spcBef>
        <a:spcAft>
          <a:spcPct val="0"/>
        </a:spcAft>
        <a:buClr>
          <a:srgbClr val="FF7003"/>
        </a:buClr>
        <a:buChar char="–"/>
        <a:defRPr sz="1600">
          <a:solidFill>
            <a:schemeClr val="tx1"/>
          </a:solidFill>
          <a:latin typeface="+mn-lt"/>
        </a:defRPr>
      </a:lvl4pPr>
      <a:lvl5pPr marL="2057400" indent="-228600" algn="l" rtl="0" eaLnBrk="0" fontAlgn="base" hangingPunct="0">
        <a:spcBef>
          <a:spcPct val="20000"/>
        </a:spcBef>
        <a:spcAft>
          <a:spcPct val="0"/>
        </a:spcAft>
        <a:buClr>
          <a:srgbClr val="FF7003"/>
        </a:buClr>
        <a:buChar char="»"/>
        <a:defRPr sz="1600">
          <a:solidFill>
            <a:schemeClr val="tx1"/>
          </a:solidFill>
          <a:latin typeface="+mn-lt"/>
        </a:defRPr>
      </a:lvl5pPr>
      <a:lvl6pPr marL="2514600" indent="-228600" algn="l" rtl="0" fontAlgn="base">
        <a:spcBef>
          <a:spcPct val="20000"/>
        </a:spcBef>
        <a:spcAft>
          <a:spcPct val="0"/>
        </a:spcAft>
        <a:buClr>
          <a:srgbClr val="FF7003"/>
        </a:buClr>
        <a:buChar char="»"/>
        <a:defRPr sz="1600">
          <a:solidFill>
            <a:schemeClr val="tx1"/>
          </a:solidFill>
          <a:latin typeface="+mn-lt"/>
        </a:defRPr>
      </a:lvl6pPr>
      <a:lvl7pPr marL="2971800" indent="-228600" algn="l" rtl="0" fontAlgn="base">
        <a:spcBef>
          <a:spcPct val="20000"/>
        </a:spcBef>
        <a:spcAft>
          <a:spcPct val="0"/>
        </a:spcAft>
        <a:buClr>
          <a:srgbClr val="FF7003"/>
        </a:buClr>
        <a:buChar char="»"/>
        <a:defRPr sz="1600">
          <a:solidFill>
            <a:schemeClr val="tx1"/>
          </a:solidFill>
          <a:latin typeface="+mn-lt"/>
        </a:defRPr>
      </a:lvl7pPr>
      <a:lvl8pPr marL="3429000" indent="-228600" algn="l" rtl="0" fontAlgn="base">
        <a:spcBef>
          <a:spcPct val="20000"/>
        </a:spcBef>
        <a:spcAft>
          <a:spcPct val="0"/>
        </a:spcAft>
        <a:buClr>
          <a:srgbClr val="FF7003"/>
        </a:buClr>
        <a:buChar char="»"/>
        <a:defRPr sz="1600">
          <a:solidFill>
            <a:schemeClr val="tx1"/>
          </a:solidFill>
          <a:latin typeface="+mn-lt"/>
        </a:defRPr>
      </a:lvl8pPr>
      <a:lvl9pPr marL="3886200" indent="-228600" algn="l" rtl="0" fontAlgn="base">
        <a:spcBef>
          <a:spcPct val="20000"/>
        </a:spcBef>
        <a:spcAft>
          <a:spcPct val="0"/>
        </a:spcAft>
        <a:buClr>
          <a:srgbClr val="FF7003"/>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mailto:XXXXX@ASPCA.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 y="304800"/>
            <a:ext cx="8382000" cy="1524000"/>
          </a:xfrm>
        </p:spPr>
        <p:txBody>
          <a:bodyPr/>
          <a:lstStyle/>
          <a:p>
            <a:pPr eaLnBrk="1" hangingPunct="1"/>
            <a:r>
              <a:rPr lang="en-US" altLang="en-US" sz="4400" smtClean="0"/>
              <a:t>Los Angeles Foster Caregiver Information Session</a:t>
            </a:r>
          </a:p>
        </p:txBody>
      </p:sp>
      <p:pic>
        <p:nvPicPr>
          <p:cNvPr id="40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2057400"/>
            <a:ext cx="46863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p:nvPr>
        </p:nvSpPr>
        <p:spPr>
          <a:xfrm>
            <a:off x="190500" y="217488"/>
            <a:ext cx="8763000" cy="1143000"/>
          </a:xfrm>
        </p:spPr>
        <p:txBody>
          <a:bodyPr/>
          <a:lstStyle/>
          <a:p>
            <a:r>
              <a:rPr lang="en-US" altLang="en-US" smtClean="0"/>
              <a:t>The ASPCA Prepares Foster Animals For Their Stay With You</a:t>
            </a:r>
          </a:p>
        </p:txBody>
      </p:sp>
      <p:sp>
        <p:nvSpPr>
          <p:cNvPr id="4" name="Rectangle 3">
            <a:extLst>
              <a:ext uri="{FF2B5EF4-FFF2-40B4-BE49-F238E27FC236}">
                <a16:creationId xmlns="" xmlns:a16="http://schemas.microsoft.com/office/drawing/2014/main" id="{B41D8DA3-BA21-4586-B30E-C7D2B4CE01FE}"/>
              </a:ext>
            </a:extLst>
          </p:cNvPr>
          <p:cNvSpPr>
            <a:spLocks noGrp="1" noChangeArrowheads="1"/>
          </p:cNvSpPr>
          <p:nvPr>
            <p:ph idx="1"/>
          </p:nvPr>
        </p:nvSpPr>
        <p:spPr>
          <a:xfrm>
            <a:off x="190500" y="1600200"/>
            <a:ext cx="5981700" cy="4267200"/>
          </a:xfrm>
        </p:spPr>
        <p:txBody>
          <a:bodyPr/>
          <a:lstStyle/>
          <a:p>
            <a:pPr marL="228600" lvl="1" indent="-228600" eaLnBrk="1" hangingPunct="1">
              <a:spcBef>
                <a:spcPts val="0"/>
              </a:spcBef>
              <a:buFontTx/>
              <a:buChar char="•"/>
              <a:defRPr/>
            </a:pPr>
            <a:r>
              <a:rPr lang="en-US" dirty="0"/>
              <a:t>Screening and care for common conditions:</a:t>
            </a:r>
          </a:p>
          <a:p>
            <a:pPr lvl="1" eaLnBrk="1" hangingPunct="1">
              <a:defRPr/>
            </a:pPr>
            <a:r>
              <a:rPr lang="en-US" dirty="0"/>
              <a:t>Upper respiratory infections (URI)</a:t>
            </a:r>
          </a:p>
          <a:p>
            <a:pPr lvl="1" eaLnBrk="1" hangingPunct="1">
              <a:defRPr/>
            </a:pPr>
            <a:r>
              <a:rPr lang="en-US" dirty="0"/>
              <a:t>Parasites</a:t>
            </a:r>
          </a:p>
          <a:p>
            <a:pPr lvl="1" eaLnBrk="1" hangingPunct="1">
              <a:defRPr/>
            </a:pPr>
            <a:r>
              <a:rPr lang="en-US" dirty="0"/>
              <a:t>Ringworm</a:t>
            </a:r>
          </a:p>
          <a:p>
            <a:pPr lvl="1" eaLnBrk="1" hangingPunct="1">
              <a:defRPr/>
            </a:pPr>
            <a:r>
              <a:rPr lang="en-US" dirty="0" err="1"/>
              <a:t>FeLV</a:t>
            </a:r>
            <a:r>
              <a:rPr lang="en-US" dirty="0"/>
              <a:t>/FIV</a:t>
            </a:r>
          </a:p>
          <a:p>
            <a:pPr marL="457200" lvl="1" indent="0" eaLnBrk="1" hangingPunct="1">
              <a:buFontTx/>
              <a:buNone/>
              <a:defRPr/>
            </a:pPr>
            <a:endParaRPr lang="en-US" dirty="0"/>
          </a:p>
          <a:p>
            <a:pPr marL="228600" lvl="1" indent="-228600" eaLnBrk="1" hangingPunct="1">
              <a:buFontTx/>
              <a:buChar char="•"/>
              <a:defRPr/>
            </a:pPr>
            <a:r>
              <a:rPr lang="en-US" dirty="0"/>
              <a:t>Vaccinations, </a:t>
            </a:r>
            <a:r>
              <a:rPr lang="en-US" dirty="0" err="1"/>
              <a:t>dewormer</a:t>
            </a:r>
            <a:r>
              <a:rPr lang="en-US" dirty="0"/>
              <a:t> and flea treatment are provided if kittens are old enough</a:t>
            </a:r>
          </a:p>
          <a:p>
            <a:pPr marL="0" lvl="1" indent="0" eaLnBrk="1" hangingPunct="1">
              <a:buFontTx/>
              <a:buNone/>
              <a:defRPr/>
            </a:pPr>
            <a:endParaRPr lang="en-US" sz="1200" dirty="0"/>
          </a:p>
          <a:p>
            <a:pPr marL="0" lvl="1" indent="0" algn="ctr" eaLnBrk="1" hangingPunct="1">
              <a:buFontTx/>
              <a:buNone/>
              <a:defRPr/>
            </a:pPr>
            <a:r>
              <a:rPr lang="en-US" b="1" i="1" dirty="0"/>
              <a:t>Many conditions may benefit from Foster Care!</a:t>
            </a:r>
          </a:p>
        </p:txBody>
      </p:sp>
      <p:pic>
        <p:nvPicPr>
          <p:cNvPr id="19460" name="Picture 5" descr="C:\Users\lfrank\AppData\Local\Temp\vet 072.jpg"/>
          <p:cNvPicPr>
            <a:picLocks noChangeAspect="1" noChangeArrowheads="1"/>
          </p:cNvPicPr>
          <p:nvPr/>
        </p:nvPicPr>
        <p:blipFill>
          <a:blip r:embed="rId2">
            <a:extLst>
              <a:ext uri="{28A0092B-C50C-407E-A947-70E740481C1C}">
                <a14:useLocalDpi xmlns:a14="http://schemas.microsoft.com/office/drawing/2010/main" val="0"/>
              </a:ext>
            </a:extLst>
          </a:blip>
          <a:srcRect t="5936"/>
          <a:stretch>
            <a:fillRect/>
          </a:stretch>
        </p:blipFill>
        <p:spPr bwMode="auto">
          <a:xfrm>
            <a:off x="6400800" y="1828800"/>
            <a:ext cx="2192338" cy="28956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a:xfrm>
            <a:off x="685800" y="1143000"/>
            <a:ext cx="7772400" cy="1143000"/>
          </a:xfrm>
        </p:spPr>
        <p:txBody>
          <a:bodyPr/>
          <a:lstStyle/>
          <a:p>
            <a:r>
              <a:rPr lang="en-US" altLang="en-US" smtClean="0">
                <a:solidFill>
                  <a:schemeClr val="tx1"/>
                </a:solidFill>
              </a:rPr>
              <a:t>Please Be Advised!</a:t>
            </a:r>
          </a:p>
        </p:txBody>
      </p:sp>
      <p:sp>
        <p:nvSpPr>
          <p:cNvPr id="20483" name="Content Placeholder 2"/>
          <p:cNvSpPr>
            <a:spLocks noGrp="1" noChangeArrowheads="1"/>
          </p:cNvSpPr>
          <p:nvPr>
            <p:ph idx="1"/>
          </p:nvPr>
        </p:nvSpPr>
        <p:spPr>
          <a:xfrm>
            <a:off x="685800" y="2590800"/>
            <a:ext cx="7772400" cy="1447800"/>
          </a:xfrm>
        </p:spPr>
        <p:txBody>
          <a:bodyPr/>
          <a:lstStyle/>
          <a:p>
            <a:pPr marL="0" indent="0">
              <a:buFontTx/>
              <a:buNone/>
            </a:pPr>
            <a:r>
              <a:rPr lang="en-US" altLang="en-US" sz="2500" smtClean="0"/>
              <a:t>Even with thorough veterinary screening, some contagious conditions, such as ringworm and certain parasites, may not be detected prior to the start of a foster period.  The ASPCA cannot guarantee the health of any foster animals.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a:xfrm>
            <a:off x="671513" y="17463"/>
            <a:ext cx="7772400" cy="1143000"/>
          </a:xfrm>
        </p:spPr>
        <p:txBody>
          <a:bodyPr/>
          <a:lstStyle/>
          <a:p>
            <a:r>
              <a:rPr lang="en-US" altLang="en-US" smtClean="0"/>
              <a:t>On-Deck Fosters</a:t>
            </a:r>
          </a:p>
        </p:txBody>
      </p:sp>
      <p:sp>
        <p:nvSpPr>
          <p:cNvPr id="22531" name="Content Placeholder 2"/>
          <p:cNvSpPr>
            <a:spLocks noGrp="1" noChangeArrowheads="1"/>
          </p:cNvSpPr>
          <p:nvPr>
            <p:ph idx="1"/>
          </p:nvPr>
        </p:nvSpPr>
        <p:spPr>
          <a:xfrm>
            <a:off x="304800" y="914400"/>
            <a:ext cx="8534400" cy="4572000"/>
          </a:xfrm>
        </p:spPr>
        <p:txBody>
          <a:bodyPr/>
          <a:lstStyle/>
          <a:p>
            <a:r>
              <a:rPr lang="en-US" altLang="en-US" sz="2200" smtClean="0"/>
              <a:t>As an ASPCA Foster Caregiver you will submit a survey each time you are ready to take on foster kittens or a foster cat</a:t>
            </a:r>
          </a:p>
          <a:p>
            <a:endParaRPr lang="en-US" altLang="en-US" sz="2200" smtClean="0"/>
          </a:p>
          <a:p>
            <a:r>
              <a:rPr lang="en-US" altLang="en-US" sz="2200" smtClean="0"/>
              <a:t>On this survey you designate how many kittens you feel comfortable fostering and what dates you are available</a:t>
            </a:r>
          </a:p>
          <a:p>
            <a:endParaRPr lang="en-US" altLang="en-US" sz="2200" smtClean="0"/>
          </a:p>
          <a:p>
            <a:r>
              <a:rPr lang="en-US" altLang="en-US" sz="2200" smtClean="0"/>
              <a:t>You can also let us know what kind of diseases you are willing to treat in your home</a:t>
            </a:r>
          </a:p>
          <a:p>
            <a:endParaRPr lang="en-US" altLang="en-US" sz="2200" smtClean="0"/>
          </a:p>
          <a:p>
            <a:r>
              <a:rPr lang="en-US" altLang="en-US" sz="2200" smtClean="0"/>
              <a:t>This means you’re up next and you can expect to get your fosters very soon! We will contact you when the next kittens or cats are ready and to schedule transportation that day.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noChangeArrowheads="1"/>
          </p:cNvSpPr>
          <p:nvPr>
            <p:ph type="title"/>
          </p:nvPr>
        </p:nvSpPr>
        <p:spPr>
          <a:xfrm>
            <a:off x="614363" y="457200"/>
            <a:ext cx="7772400" cy="533400"/>
          </a:xfrm>
        </p:spPr>
        <p:txBody>
          <a:bodyPr/>
          <a:lstStyle/>
          <a:p>
            <a:r>
              <a:rPr lang="en-US" altLang="en-US" smtClean="0"/>
              <a:t>Supplies We Give You</a:t>
            </a:r>
          </a:p>
        </p:txBody>
      </p:sp>
      <p:sp>
        <p:nvSpPr>
          <p:cNvPr id="24579" name="Content Placeholder 2">
            <a:extLst>
              <a:ext uri="{FF2B5EF4-FFF2-40B4-BE49-F238E27FC236}">
                <a16:creationId xmlns="" xmlns:a16="http://schemas.microsoft.com/office/drawing/2014/main" id="{DF3DAE1D-4749-48D8-AC26-B24DE94A95E4}"/>
              </a:ext>
            </a:extLst>
          </p:cNvPr>
          <p:cNvSpPr>
            <a:spLocks noGrp="1"/>
          </p:cNvSpPr>
          <p:nvPr>
            <p:ph idx="1"/>
          </p:nvPr>
        </p:nvSpPr>
        <p:spPr>
          <a:xfrm>
            <a:off x="412750" y="1143000"/>
            <a:ext cx="7974013" cy="3810000"/>
          </a:xfrm>
        </p:spPr>
        <p:txBody>
          <a:bodyPr/>
          <a:lstStyle/>
          <a:p>
            <a:pPr>
              <a:defRPr/>
            </a:pPr>
            <a:r>
              <a:rPr lang="en-US" altLang="en-US" sz="1800" dirty="0"/>
              <a:t>The ASPCA will provide the following supplies that are appropriate for the age of your foster. These supplies will need to be disinfected and returned at the end of your foster period.</a:t>
            </a:r>
          </a:p>
          <a:p>
            <a:pPr lvl="1">
              <a:defRPr/>
            </a:pPr>
            <a:r>
              <a:rPr lang="en-US" altLang="en-US" sz="1800" dirty="0"/>
              <a:t>Disposable litter boxes and litter (non-clumping only for kittens)</a:t>
            </a:r>
          </a:p>
          <a:p>
            <a:pPr lvl="1">
              <a:defRPr/>
            </a:pPr>
            <a:r>
              <a:rPr lang="en-US" altLang="en-US" sz="1800" dirty="0"/>
              <a:t>Playpen (if applicable)</a:t>
            </a:r>
          </a:p>
          <a:p>
            <a:pPr lvl="1">
              <a:defRPr/>
            </a:pPr>
            <a:r>
              <a:rPr lang="en-US" altLang="en-US" sz="1800" dirty="0"/>
              <a:t>2 cardboard carriers</a:t>
            </a:r>
          </a:p>
          <a:p>
            <a:pPr lvl="1">
              <a:defRPr/>
            </a:pPr>
            <a:r>
              <a:rPr lang="en-US" altLang="en-US" sz="1800" dirty="0"/>
              <a:t>Wet and dry life-stage appropriate food</a:t>
            </a:r>
          </a:p>
          <a:p>
            <a:pPr lvl="1">
              <a:defRPr/>
            </a:pPr>
            <a:r>
              <a:rPr lang="en-US" altLang="en-US" sz="1800" dirty="0" err="1"/>
              <a:t>Proviable</a:t>
            </a:r>
            <a:r>
              <a:rPr lang="en-US" altLang="en-US" sz="1800" dirty="0"/>
              <a:t> (digestive aid)</a:t>
            </a:r>
          </a:p>
          <a:p>
            <a:pPr lvl="1">
              <a:defRPr/>
            </a:pPr>
            <a:r>
              <a:rPr lang="en-US" altLang="en-US" sz="1800" dirty="0" err="1"/>
              <a:t>Ponazuril</a:t>
            </a:r>
            <a:r>
              <a:rPr lang="en-US" altLang="en-US" sz="1800" dirty="0"/>
              <a:t> (</a:t>
            </a:r>
            <a:r>
              <a:rPr lang="en-US" altLang="en-US" sz="1800" dirty="0" err="1"/>
              <a:t>dewormer</a:t>
            </a:r>
            <a:r>
              <a:rPr lang="en-US" altLang="en-US" sz="1800" dirty="0"/>
              <a:t>) for kittens</a:t>
            </a:r>
          </a:p>
          <a:p>
            <a:pPr lvl="1">
              <a:defRPr/>
            </a:pPr>
            <a:r>
              <a:rPr lang="en-US" altLang="en-US" sz="1800" dirty="0"/>
              <a:t>Important foster paperwork</a:t>
            </a:r>
          </a:p>
          <a:p>
            <a:pPr lvl="1">
              <a:defRPr/>
            </a:pPr>
            <a:r>
              <a:rPr lang="en-US" altLang="en-US" sz="1800" dirty="0"/>
              <a:t>Scale for kittens</a:t>
            </a:r>
          </a:p>
          <a:p>
            <a:pPr lvl="1">
              <a:defRPr/>
            </a:pPr>
            <a:r>
              <a:rPr lang="en-US" altLang="en-US" sz="1800" dirty="0"/>
              <a:t>Any necessary medications</a:t>
            </a:r>
          </a:p>
          <a:p>
            <a:pPr marL="0" indent="-57150">
              <a:buFontTx/>
              <a:buNone/>
              <a:defRPr/>
            </a:pPr>
            <a:r>
              <a:rPr lang="en-US" altLang="en-US" sz="2000" b="1" i="1" dirty="0"/>
              <a:t>Email </a:t>
            </a:r>
            <a:r>
              <a:rPr lang="en-US" altLang="en-US" sz="2000" b="1" i="1" dirty="0" smtClean="0"/>
              <a:t>XXXXXXX </a:t>
            </a:r>
            <a:r>
              <a:rPr lang="en-US" altLang="en-US" sz="2000" b="1" i="1" dirty="0"/>
              <a:t>when you need more </a:t>
            </a:r>
            <a:r>
              <a:rPr lang="en-US" altLang="en-US" sz="2000" b="1" i="1" dirty="0" smtClean="0"/>
              <a:t>supplies to be delivered to you!</a:t>
            </a:r>
            <a:endParaRPr lang="en-US" altLang="en-US" sz="2000" b="1"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a:xfrm>
            <a:off x="685800" y="457200"/>
            <a:ext cx="7772400" cy="749300"/>
          </a:xfrm>
        </p:spPr>
        <p:txBody>
          <a:bodyPr/>
          <a:lstStyle/>
          <a:p>
            <a:r>
              <a:rPr lang="en-US" altLang="en-US" smtClean="0"/>
              <a:t>Supplies You Provide</a:t>
            </a:r>
          </a:p>
        </p:txBody>
      </p:sp>
      <p:sp>
        <p:nvSpPr>
          <p:cNvPr id="26627" name="Content Placeholder 2"/>
          <p:cNvSpPr>
            <a:spLocks noGrp="1" noChangeArrowheads="1"/>
          </p:cNvSpPr>
          <p:nvPr>
            <p:ph idx="1"/>
          </p:nvPr>
        </p:nvSpPr>
        <p:spPr>
          <a:xfrm>
            <a:off x="209550" y="1371600"/>
            <a:ext cx="8724900" cy="3200400"/>
          </a:xfrm>
        </p:spPr>
        <p:txBody>
          <a:bodyPr/>
          <a:lstStyle/>
          <a:p>
            <a:r>
              <a:rPr lang="en-US" altLang="en-US" sz="2200" smtClean="0"/>
              <a:t>Provided by the Foster Volunteer:</a:t>
            </a:r>
          </a:p>
          <a:p>
            <a:pPr lvl="1"/>
            <a:r>
              <a:rPr lang="en-US" altLang="en-US" sz="2200" smtClean="0"/>
              <a:t>Scratchpads and other toys (use FREE items!; carpeted or wooden scratching posts should not be used)</a:t>
            </a:r>
          </a:p>
          <a:p>
            <a:pPr lvl="1"/>
            <a:r>
              <a:rPr lang="en-US" altLang="en-US" sz="2200" smtClean="0"/>
              <a:t>Bedding (towels, blankets, cat beds): ensure all bedding is washable and kept clean and dry at all times</a:t>
            </a:r>
          </a:p>
          <a:p>
            <a:pPr lvl="1"/>
            <a:r>
              <a:rPr lang="en-US" altLang="en-US" sz="2200" smtClean="0"/>
              <a:t>Food and water bowls</a:t>
            </a:r>
          </a:p>
          <a:p>
            <a:pPr lvl="1"/>
            <a:r>
              <a:rPr lang="en-US" altLang="en-US" sz="2200" smtClean="0"/>
              <a:t>Soap/detergent for cleaning (don’t use products ending in –sol)</a:t>
            </a:r>
          </a:p>
          <a:p>
            <a:pPr lvl="1"/>
            <a:r>
              <a:rPr lang="en-US" altLang="en-US" sz="2200" smtClean="0"/>
              <a:t>Bleach for disinfecting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a:xfrm>
            <a:off x="0" y="31750"/>
            <a:ext cx="9144000" cy="1143000"/>
          </a:xfrm>
        </p:spPr>
        <p:txBody>
          <a:bodyPr/>
          <a:lstStyle/>
          <a:p>
            <a:r>
              <a:rPr lang="en-US" altLang="en-US" smtClean="0"/>
              <a:t>Quarantine Period and the Isolation Room</a:t>
            </a:r>
          </a:p>
        </p:txBody>
      </p:sp>
      <p:sp>
        <p:nvSpPr>
          <p:cNvPr id="3" name="Content Placeholder 2">
            <a:extLst>
              <a:ext uri="{FF2B5EF4-FFF2-40B4-BE49-F238E27FC236}">
                <a16:creationId xmlns="" xmlns:a16="http://schemas.microsoft.com/office/drawing/2014/main" id="{348FA9A0-DB14-454A-8AFC-7CE5C5FFB3B2}"/>
              </a:ext>
            </a:extLst>
          </p:cNvPr>
          <p:cNvSpPr>
            <a:spLocks noGrp="1"/>
          </p:cNvSpPr>
          <p:nvPr>
            <p:ph idx="1"/>
          </p:nvPr>
        </p:nvSpPr>
        <p:spPr>
          <a:xfrm>
            <a:off x="228600" y="914400"/>
            <a:ext cx="8215313" cy="4800600"/>
          </a:xfrm>
        </p:spPr>
        <p:txBody>
          <a:bodyPr/>
          <a:lstStyle/>
          <a:p>
            <a:pPr marL="0" indent="0">
              <a:buFontTx/>
              <a:buNone/>
              <a:defRPr/>
            </a:pPr>
            <a:r>
              <a:rPr lang="en-US" altLang="en-US" sz="2000" dirty="0"/>
              <a:t>An initial quarantine period in your home is highly encouraged for 2 weeks in an isolation room such as a spare bathroom or bedroom.</a:t>
            </a:r>
          </a:p>
          <a:p>
            <a:pPr marL="0" indent="0">
              <a:buFontTx/>
              <a:buNone/>
              <a:defRPr/>
            </a:pPr>
            <a:endParaRPr lang="en-US" sz="2000" dirty="0"/>
          </a:p>
          <a:p>
            <a:pPr marL="0" indent="0">
              <a:buFontTx/>
              <a:buNone/>
              <a:defRPr/>
            </a:pPr>
            <a:r>
              <a:rPr lang="en-US" sz="2000" u="sng" dirty="0"/>
              <a:t>Isolation room should be:</a:t>
            </a:r>
          </a:p>
          <a:p>
            <a:pPr>
              <a:defRPr/>
            </a:pPr>
            <a:r>
              <a:rPr lang="en-US" sz="2000" dirty="0"/>
              <a:t>Easy to disinfect</a:t>
            </a:r>
          </a:p>
          <a:p>
            <a:pPr>
              <a:defRPr/>
            </a:pPr>
            <a:r>
              <a:rPr lang="en-US" sz="2000" dirty="0"/>
              <a:t>Warm</a:t>
            </a:r>
          </a:p>
          <a:p>
            <a:pPr>
              <a:defRPr/>
            </a:pPr>
            <a:r>
              <a:rPr lang="en-US" sz="2000" dirty="0"/>
              <a:t>Quiet</a:t>
            </a:r>
          </a:p>
          <a:p>
            <a:pPr>
              <a:defRPr/>
            </a:pPr>
            <a:r>
              <a:rPr lang="en-US" sz="2000" dirty="0"/>
              <a:t>Spare bathroom or laundry room is ideal!</a:t>
            </a:r>
          </a:p>
          <a:p>
            <a:pPr>
              <a:defRPr/>
            </a:pPr>
            <a:r>
              <a:rPr lang="en-US" sz="2000" dirty="0"/>
              <a:t>Block all hiding spots and remove dangers like cords</a:t>
            </a:r>
          </a:p>
          <a:p>
            <a:pPr>
              <a:defRPr/>
            </a:pPr>
            <a:r>
              <a:rPr lang="en-US" sz="2000" dirty="0"/>
              <a:t>You might even want to have specific “cat room” clothing</a:t>
            </a:r>
          </a:p>
          <a:p>
            <a:pPr marL="0" indent="0">
              <a:buFontTx/>
              <a:buNone/>
              <a:defRPr/>
            </a:pPr>
            <a:endParaRPr lang="en-US" sz="2000" dirty="0"/>
          </a:p>
          <a:p>
            <a:pPr marL="0" indent="0">
              <a:buFontTx/>
              <a:buNone/>
              <a:defRPr/>
            </a:pPr>
            <a:r>
              <a:rPr lang="en-US" sz="2000" dirty="0"/>
              <a:t>If you are not able to provide a room to meet these qualifications, we will give you a playpen for the fosters to stay in during their quarantine</a:t>
            </a:r>
          </a:p>
          <a:p>
            <a:pPr>
              <a:defRPr/>
            </a:pPr>
            <a:endParaRPr lang="en-US" sz="2000" dirty="0"/>
          </a:p>
        </p:txBody>
      </p:sp>
      <p:pic>
        <p:nvPicPr>
          <p:cNvPr id="286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64250" y="1752600"/>
            <a:ext cx="2728913" cy="1822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descr="Image result for jespet playpen"/>
          <p:cNvPicPr>
            <a:picLocks noChangeAspect="1" noChangeArrowheads="1"/>
          </p:cNvPicPr>
          <p:nvPr/>
        </p:nvPicPr>
        <p:blipFill>
          <a:blip r:embed="rId3">
            <a:extLst>
              <a:ext uri="{28A0092B-C50C-407E-A947-70E740481C1C}">
                <a14:useLocalDpi xmlns:a14="http://schemas.microsoft.com/office/drawing/2010/main" val="0"/>
              </a:ext>
            </a:extLst>
          </a:blip>
          <a:srcRect t="12964" b="16666"/>
          <a:stretch>
            <a:fillRect/>
          </a:stretch>
        </p:blipFill>
        <p:spPr bwMode="auto">
          <a:xfrm>
            <a:off x="304800" y="3386138"/>
            <a:ext cx="2928938"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1"/>
          <p:cNvSpPr>
            <a:spLocks noGrp="1" noChangeArrowheads="1"/>
          </p:cNvSpPr>
          <p:nvPr>
            <p:ph type="title"/>
          </p:nvPr>
        </p:nvSpPr>
        <p:spPr>
          <a:xfrm>
            <a:off x="457200" y="0"/>
            <a:ext cx="8229600" cy="762000"/>
          </a:xfrm>
        </p:spPr>
        <p:txBody>
          <a:bodyPr/>
          <a:lstStyle/>
          <a:p>
            <a:r>
              <a:rPr lang="en-US" altLang="en-US" smtClean="0">
                <a:solidFill>
                  <a:schemeClr val="tx1"/>
                </a:solidFill>
              </a:rPr>
              <a:t>How to Set-Up Your Fosters’ Home</a:t>
            </a:r>
            <a:endParaRPr lang="en-US" altLang="en-US" smtClean="0">
              <a:solidFill>
                <a:schemeClr val="bg1"/>
              </a:solidFill>
            </a:endParaRPr>
          </a:p>
        </p:txBody>
      </p:sp>
      <p:sp>
        <p:nvSpPr>
          <p:cNvPr id="30724" name="Content Placeholder 2"/>
          <p:cNvSpPr>
            <a:spLocks noGrp="1" noChangeArrowheads="1"/>
          </p:cNvSpPr>
          <p:nvPr>
            <p:ph idx="1"/>
          </p:nvPr>
        </p:nvSpPr>
        <p:spPr>
          <a:xfrm>
            <a:off x="-228600" y="762000"/>
            <a:ext cx="5848350" cy="2586038"/>
          </a:xfrm>
        </p:spPr>
        <p:txBody>
          <a:bodyPr/>
          <a:lstStyle/>
          <a:p>
            <a:pPr lvl="1">
              <a:buFont typeface="Arial" panose="020B0604020202020204" pitchFamily="34" charset="0"/>
              <a:buChar char="•"/>
            </a:pPr>
            <a:r>
              <a:rPr lang="en-US" altLang="en-US" sz="1700" smtClean="0"/>
              <a:t>Litter box (clean often!)</a:t>
            </a:r>
          </a:p>
          <a:p>
            <a:pPr lvl="1">
              <a:buFont typeface="Arial" panose="020B0604020202020204" pitchFamily="34" charset="0"/>
              <a:buChar char="•"/>
            </a:pPr>
            <a:r>
              <a:rPr lang="en-US" altLang="en-US" sz="1700" smtClean="0"/>
              <a:t>Dishes with dry food and water (24/7 access)</a:t>
            </a:r>
          </a:p>
          <a:p>
            <a:pPr lvl="1">
              <a:buFont typeface="Arial" panose="020B0604020202020204" pitchFamily="34" charset="0"/>
              <a:buChar char="•"/>
            </a:pPr>
            <a:r>
              <a:rPr lang="en-US" altLang="en-US" sz="1700" smtClean="0"/>
              <a:t>Newspaper as kennel bottom in litter/food area </a:t>
            </a:r>
          </a:p>
          <a:p>
            <a:pPr lvl="1">
              <a:buFont typeface="Arial" panose="020B0604020202020204" pitchFamily="34" charset="0"/>
              <a:buChar char="•"/>
            </a:pPr>
            <a:r>
              <a:rPr lang="en-US" altLang="en-US" sz="1700" smtClean="0"/>
              <a:t>Cardboard carrier on its side as hiding spot/bed</a:t>
            </a:r>
          </a:p>
          <a:p>
            <a:pPr lvl="1">
              <a:buFont typeface="Arial" panose="020B0604020202020204" pitchFamily="34" charset="0"/>
              <a:buChar char="•"/>
            </a:pPr>
            <a:r>
              <a:rPr lang="en-US" altLang="en-US" sz="1700" smtClean="0"/>
              <a:t>Separate sleeping area, litter area and feeding area as best as possible</a:t>
            </a:r>
          </a:p>
          <a:p>
            <a:pPr lvl="1">
              <a:buFont typeface="Arial" panose="020B0604020202020204" pitchFamily="34" charset="0"/>
              <a:buChar char="•"/>
            </a:pPr>
            <a:r>
              <a:rPr lang="en-US" altLang="en-US" sz="1700" smtClean="0"/>
              <a:t>Clean entire space often, especially if there is illness</a:t>
            </a:r>
          </a:p>
          <a:p>
            <a:pPr lvl="1"/>
            <a:endParaRPr lang="en-US" altLang="en-US" sz="1600" smtClean="0"/>
          </a:p>
          <a:p>
            <a:pPr lvl="1"/>
            <a:endParaRPr lang="en-US" altLang="en-US" smtClean="0"/>
          </a:p>
          <a:p>
            <a:pPr lvl="1"/>
            <a:endParaRPr lang="en-US" altLang="en-US" smtClean="0"/>
          </a:p>
          <a:p>
            <a:pPr lvl="1"/>
            <a:endParaRPr lang="en-US" altLang="en-US" smtClean="0"/>
          </a:p>
          <a:p>
            <a:pPr lvl="1"/>
            <a:endParaRPr lang="en-US" altLang="en-US" smtClean="0"/>
          </a:p>
        </p:txBody>
      </p:sp>
      <p:pic>
        <p:nvPicPr>
          <p:cNvPr id="30725" name="E92C3000-F226-41E5-B220-384CEFBF432B" descr="E92C3000-F226-41E5-B220-384CEFBF432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0388" y="762000"/>
            <a:ext cx="306705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7" descr="5d7c9b40-63b2-4c50-ad0b-d3f2dccc3bf8@namprd12"/>
          <p:cNvPicPr>
            <a:picLocks noChangeAspect="1" noChangeArrowheads="1"/>
          </p:cNvPicPr>
          <p:nvPr/>
        </p:nvPicPr>
        <p:blipFill>
          <a:blip r:embed="rId5">
            <a:extLst>
              <a:ext uri="{28A0092B-C50C-407E-A947-70E740481C1C}">
                <a14:useLocalDpi xmlns:a14="http://schemas.microsoft.com/office/drawing/2010/main" val="0"/>
              </a:ext>
            </a:extLst>
          </a:blip>
          <a:srcRect t="18083" b="27155"/>
          <a:stretch>
            <a:fillRect/>
          </a:stretch>
        </p:blipFill>
        <p:spPr bwMode="auto">
          <a:xfrm>
            <a:off x="3308350" y="3151188"/>
            <a:ext cx="25273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179388"/>
            <a:ext cx="7772400" cy="685800"/>
          </a:xfrm>
        </p:spPr>
        <p:txBody>
          <a:bodyPr/>
          <a:lstStyle/>
          <a:p>
            <a:pPr eaLnBrk="1" hangingPunct="1"/>
            <a:r>
              <a:rPr lang="en-US" altLang="en-US" smtClean="0"/>
              <a:t>How Are They Doing?</a:t>
            </a:r>
          </a:p>
        </p:txBody>
      </p:sp>
      <p:sp>
        <p:nvSpPr>
          <p:cNvPr id="23555" name="Rectangle 3">
            <a:extLst>
              <a:ext uri="{FF2B5EF4-FFF2-40B4-BE49-F238E27FC236}">
                <a16:creationId xmlns="" xmlns:a16="http://schemas.microsoft.com/office/drawing/2014/main" id="{F027E3F0-B6E7-4FBE-9B66-3C4E91FC1D93}"/>
              </a:ext>
            </a:extLst>
          </p:cNvPr>
          <p:cNvSpPr>
            <a:spLocks noGrp="1" noChangeArrowheads="1"/>
          </p:cNvSpPr>
          <p:nvPr>
            <p:ph type="body" idx="1"/>
          </p:nvPr>
        </p:nvSpPr>
        <p:spPr>
          <a:xfrm>
            <a:off x="268288" y="914400"/>
            <a:ext cx="8839200" cy="4724400"/>
          </a:xfrm>
        </p:spPr>
        <p:txBody>
          <a:bodyPr/>
          <a:lstStyle/>
          <a:p>
            <a:pPr marL="0" indent="0" eaLnBrk="1" hangingPunct="1">
              <a:lnSpc>
                <a:spcPct val="90000"/>
              </a:lnSpc>
              <a:buFontTx/>
              <a:buNone/>
              <a:defRPr/>
            </a:pPr>
            <a:r>
              <a:rPr lang="en-US" altLang="en-US" sz="2000" b="1" dirty="0">
                <a:solidFill>
                  <a:srgbClr val="FF7003"/>
                </a:solidFill>
              </a:rPr>
              <a:t>Health Monitoring Sheet is provided in your Foster Guide</a:t>
            </a:r>
            <a:endParaRPr lang="en-US" altLang="en-US" sz="2000" dirty="0">
              <a:solidFill>
                <a:srgbClr val="FF7003"/>
              </a:solidFill>
            </a:endParaRPr>
          </a:p>
          <a:p>
            <a:pPr marL="0" indent="0" eaLnBrk="1" hangingPunct="1">
              <a:lnSpc>
                <a:spcPct val="90000"/>
              </a:lnSpc>
              <a:buFontTx/>
              <a:buNone/>
              <a:defRPr/>
            </a:pPr>
            <a:r>
              <a:rPr lang="en-US" altLang="en-US" sz="2000" dirty="0">
                <a:solidFill>
                  <a:srgbClr val="FF7003"/>
                </a:solidFill>
              </a:rPr>
              <a:t>You should keep a daily log of some/all of the following:</a:t>
            </a:r>
          </a:p>
          <a:p>
            <a:pPr marL="0" indent="0" eaLnBrk="1" hangingPunct="1">
              <a:lnSpc>
                <a:spcPct val="90000"/>
              </a:lnSpc>
              <a:buFontTx/>
              <a:buNone/>
              <a:defRPr/>
            </a:pPr>
            <a:endParaRPr lang="en-US" altLang="en-US" sz="1200" dirty="0">
              <a:solidFill>
                <a:srgbClr val="FF0000"/>
              </a:solidFill>
            </a:endParaRPr>
          </a:p>
          <a:p>
            <a:pPr lvl="1" eaLnBrk="1" hangingPunct="1">
              <a:lnSpc>
                <a:spcPct val="90000"/>
              </a:lnSpc>
              <a:defRPr/>
            </a:pPr>
            <a:r>
              <a:rPr lang="en-US" altLang="en-US" sz="1800" dirty="0"/>
              <a:t>Appetite (eating and drinking normally)</a:t>
            </a:r>
          </a:p>
          <a:p>
            <a:pPr lvl="1" eaLnBrk="1" hangingPunct="1">
              <a:lnSpc>
                <a:spcPct val="90000"/>
              </a:lnSpc>
              <a:defRPr/>
            </a:pPr>
            <a:r>
              <a:rPr lang="en-US" altLang="en-US" sz="1800" dirty="0"/>
              <a:t>Urinating and defecating normally</a:t>
            </a:r>
          </a:p>
          <a:p>
            <a:pPr lvl="1" eaLnBrk="1" hangingPunct="1">
              <a:lnSpc>
                <a:spcPct val="90000"/>
              </a:lnSpc>
              <a:defRPr/>
            </a:pPr>
            <a:r>
              <a:rPr lang="en-US" altLang="en-US" sz="1800" dirty="0"/>
              <a:t>Behavior notes</a:t>
            </a:r>
          </a:p>
          <a:p>
            <a:pPr lvl="1" eaLnBrk="1" hangingPunct="1">
              <a:lnSpc>
                <a:spcPct val="90000"/>
              </a:lnSpc>
              <a:defRPr/>
            </a:pPr>
            <a:r>
              <a:rPr lang="en-US" altLang="en-US" sz="1800" dirty="0"/>
              <a:t>Loss of hair</a:t>
            </a:r>
          </a:p>
          <a:p>
            <a:pPr lvl="1" eaLnBrk="1" hangingPunct="1">
              <a:lnSpc>
                <a:spcPct val="90000"/>
              </a:lnSpc>
              <a:defRPr/>
            </a:pPr>
            <a:r>
              <a:rPr lang="en-US" altLang="en-US" sz="1800" dirty="0"/>
              <a:t>Vomiting</a:t>
            </a:r>
          </a:p>
          <a:p>
            <a:pPr lvl="1" eaLnBrk="1" hangingPunct="1">
              <a:lnSpc>
                <a:spcPct val="90000"/>
              </a:lnSpc>
              <a:defRPr/>
            </a:pPr>
            <a:r>
              <a:rPr lang="en-US" altLang="en-US" sz="1800" dirty="0"/>
              <a:t>Sneezing </a:t>
            </a:r>
          </a:p>
          <a:p>
            <a:pPr lvl="1" eaLnBrk="1" hangingPunct="1">
              <a:lnSpc>
                <a:spcPct val="90000"/>
              </a:lnSpc>
              <a:defRPr/>
            </a:pPr>
            <a:r>
              <a:rPr lang="en-US" altLang="en-US" sz="1800" dirty="0"/>
              <a:t>Discharge from eyes</a:t>
            </a:r>
          </a:p>
          <a:p>
            <a:pPr marL="457200" lvl="1" indent="0" eaLnBrk="1" hangingPunct="1">
              <a:lnSpc>
                <a:spcPct val="90000"/>
              </a:lnSpc>
              <a:buFontTx/>
              <a:buNone/>
              <a:defRPr/>
            </a:pPr>
            <a:endParaRPr lang="en-US" altLang="en-US" sz="1000" dirty="0"/>
          </a:p>
          <a:p>
            <a:pPr marL="457200" lvl="1" indent="0" eaLnBrk="1" hangingPunct="1">
              <a:lnSpc>
                <a:spcPct val="90000"/>
              </a:lnSpc>
              <a:buFontTx/>
              <a:buNone/>
              <a:defRPr/>
            </a:pPr>
            <a:endParaRPr lang="en-US" altLang="en-US" sz="1000" dirty="0"/>
          </a:p>
          <a:p>
            <a:pPr marL="0" indent="-57150" eaLnBrk="1" hangingPunct="1">
              <a:lnSpc>
                <a:spcPct val="90000"/>
              </a:lnSpc>
              <a:buFontTx/>
              <a:buNone/>
              <a:defRPr/>
            </a:pPr>
            <a:r>
              <a:rPr lang="en-US" altLang="en-US" sz="2000" dirty="0">
                <a:solidFill>
                  <a:srgbClr val="FF7003"/>
                </a:solidFill>
              </a:rPr>
              <a:t>Gram scales to weigh kittens provided</a:t>
            </a:r>
          </a:p>
          <a:p>
            <a:pPr lvl="1" eaLnBrk="1" hangingPunct="1">
              <a:lnSpc>
                <a:spcPct val="90000"/>
              </a:lnSpc>
              <a:buFont typeface="Arial" panose="020B0604020202020204" pitchFamily="34" charset="0"/>
              <a:buChar char="–"/>
              <a:defRPr/>
            </a:pPr>
            <a:r>
              <a:rPr lang="en-US" altLang="en-US" sz="1800" dirty="0"/>
              <a:t>For orphan kittens, 3 days of weight loss or of no weight gain = red flag</a:t>
            </a:r>
          </a:p>
          <a:p>
            <a:pPr lvl="1" eaLnBrk="1" hangingPunct="1">
              <a:lnSpc>
                <a:spcPct val="90000"/>
              </a:lnSpc>
              <a:buFont typeface="Arial" panose="020B0604020202020204" pitchFamily="34" charset="0"/>
              <a:buChar char="–"/>
              <a:defRPr/>
            </a:pPr>
            <a:r>
              <a:rPr lang="en-US" altLang="en-US" i="1" dirty="0"/>
              <a:t>We want our babies to be chunky </a:t>
            </a:r>
            <a:r>
              <a:rPr lang="en-US" altLang="en-US" i="1" dirty="0">
                <a:sym typeface="Wingdings" panose="05000000000000000000" pitchFamily="2" charset="2"/>
              </a:rPr>
              <a:t> Goal is 2lbs!</a:t>
            </a:r>
            <a:endParaRPr lang="en-US" altLang="en-US" i="1" dirty="0"/>
          </a:p>
          <a:p>
            <a:pPr lvl="1" eaLnBrk="1" hangingPunct="1">
              <a:lnSpc>
                <a:spcPct val="90000"/>
              </a:lnSpc>
              <a:defRPr/>
            </a:pPr>
            <a:endParaRPr lang="en-US" altLang="en-US" dirty="0"/>
          </a:p>
          <a:p>
            <a:pPr eaLnBrk="1" hangingPunct="1">
              <a:lnSpc>
                <a:spcPct val="90000"/>
              </a:lnSpc>
              <a:buFontTx/>
              <a:buNone/>
              <a:defRPr/>
            </a:pPr>
            <a:endParaRPr lang="en-US" altLang="en-US" sz="1200" dirty="0"/>
          </a:p>
        </p:txBody>
      </p:sp>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828800"/>
            <a:ext cx="3289300"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 xmlns:a16="http://schemas.microsoft.com/office/drawing/2014/main" id="{1B1B4514-09C4-4C2C-90B4-CFA4BC74A3F3}"/>
              </a:ext>
            </a:extLst>
          </p:cNvPr>
          <p:cNvGraphicFramePr>
            <a:graphicFrameLocks noGrp="1"/>
          </p:cNvGraphicFramePr>
          <p:nvPr>
            <p:ph idx="1"/>
          </p:nvPr>
        </p:nvGraphicFramePr>
        <p:xfrm>
          <a:off x="152400" y="76200"/>
          <a:ext cx="8763000" cy="5638800"/>
        </p:xfrm>
        <a:graphic>
          <a:graphicData uri="http://schemas.openxmlformats.org/drawingml/2006/table">
            <a:tbl>
              <a:tblPr firstRow="1" firstCol="1" bandRow="1" bandCol="1">
                <a:tableStyleId>{21E4AEA4-8DFA-4A89-87EB-49C32662AFE0}</a:tableStyleId>
              </a:tblPr>
              <a:tblGrid>
                <a:gridCol w="1584838">
                  <a:extLst>
                    <a:ext uri="{9D8B030D-6E8A-4147-A177-3AD203B41FA5}">
                      <a16:colId xmlns="" xmlns:a16="http://schemas.microsoft.com/office/drawing/2014/main" val="20000"/>
                    </a:ext>
                  </a:extLst>
                </a:gridCol>
                <a:gridCol w="1410515">
                  <a:extLst>
                    <a:ext uri="{9D8B030D-6E8A-4147-A177-3AD203B41FA5}">
                      <a16:colId xmlns="" xmlns:a16="http://schemas.microsoft.com/office/drawing/2014/main" val="20001"/>
                    </a:ext>
                  </a:extLst>
                </a:gridCol>
                <a:gridCol w="5767647">
                  <a:extLst>
                    <a:ext uri="{9D8B030D-6E8A-4147-A177-3AD203B41FA5}">
                      <a16:colId xmlns="" xmlns:a16="http://schemas.microsoft.com/office/drawing/2014/main" val="20002"/>
                    </a:ext>
                  </a:extLst>
                </a:gridCol>
              </a:tblGrid>
              <a:tr h="486914">
                <a:tc gridSpan="3">
                  <a:txBody>
                    <a:bodyPr/>
                    <a:lstStyle/>
                    <a:p>
                      <a:pPr marL="0" marR="0" algn="ctr">
                        <a:lnSpc>
                          <a:spcPct val="115000"/>
                        </a:lnSpc>
                        <a:spcBef>
                          <a:spcPts val="200"/>
                        </a:spcBef>
                        <a:spcAft>
                          <a:spcPts val="200"/>
                        </a:spcAft>
                      </a:pPr>
                      <a:r>
                        <a:rPr lang="en-US" sz="2000" dirty="0">
                          <a:effectLst/>
                        </a:rPr>
                        <a:t>Kitten Growth Milestones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39" marR="54339" marT="0" marB="0" anchor="ct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255806">
                <a:tc>
                  <a:txBody>
                    <a:bodyPr/>
                    <a:lstStyle/>
                    <a:p>
                      <a:pPr marL="0" marR="0" algn="ctr">
                        <a:lnSpc>
                          <a:spcPct val="115000"/>
                        </a:lnSpc>
                        <a:spcBef>
                          <a:spcPts val="0"/>
                        </a:spcBef>
                        <a:spcAft>
                          <a:spcPts val="1000"/>
                        </a:spcAft>
                      </a:pPr>
                      <a:r>
                        <a:rPr lang="en-US" sz="1100">
                          <a:effectLst/>
                        </a:rPr>
                        <a:t>Age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339" marR="54339" marT="0" marB="0" anchor="ctr"/>
                </a:tc>
                <a:tc>
                  <a:txBody>
                    <a:bodyPr/>
                    <a:lstStyle/>
                    <a:p>
                      <a:pPr marL="0" marR="0" algn="ctr">
                        <a:lnSpc>
                          <a:spcPct val="115000"/>
                        </a:lnSpc>
                        <a:spcBef>
                          <a:spcPts val="0"/>
                        </a:spcBef>
                        <a:spcAft>
                          <a:spcPts val="1000"/>
                        </a:spcAft>
                      </a:pPr>
                      <a:r>
                        <a:rPr lang="en-US" sz="1100">
                          <a:effectLst/>
                        </a:rPr>
                        <a:t>Weight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339" marR="54339" marT="0" marB="0" anchor="ctr"/>
                </a:tc>
                <a:tc>
                  <a:txBody>
                    <a:bodyPr/>
                    <a:lstStyle/>
                    <a:p>
                      <a:pPr marL="0" marR="0" algn="ctr">
                        <a:lnSpc>
                          <a:spcPct val="115000"/>
                        </a:lnSpc>
                        <a:spcBef>
                          <a:spcPts val="0"/>
                        </a:spcBef>
                        <a:spcAft>
                          <a:spcPts val="1000"/>
                        </a:spcAft>
                      </a:pPr>
                      <a:r>
                        <a:rPr lang="en-US" sz="1100" dirty="0">
                          <a:effectLst/>
                        </a:rPr>
                        <a:t>Milestones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39" marR="54339" marT="0" marB="0" anchor="ctr"/>
                </a:tc>
                <a:extLst>
                  <a:ext uri="{0D108BD9-81ED-4DB2-BD59-A6C34878D82A}">
                    <a16:rowId xmlns="" xmlns:a16="http://schemas.microsoft.com/office/drawing/2014/main" val="10001"/>
                  </a:ext>
                </a:extLst>
              </a:tr>
              <a:tr h="583777">
                <a:tc>
                  <a:txBody>
                    <a:bodyPr/>
                    <a:lstStyle/>
                    <a:p>
                      <a:pPr marL="0" marR="0">
                        <a:lnSpc>
                          <a:spcPct val="115000"/>
                        </a:lnSpc>
                        <a:spcBef>
                          <a:spcPts val="0"/>
                        </a:spcBef>
                        <a:spcAft>
                          <a:spcPts val="1000"/>
                        </a:spcAft>
                      </a:pPr>
                      <a:r>
                        <a:rPr lang="en-US" sz="1100">
                          <a:effectLst/>
                        </a:rPr>
                        <a:t>Birth</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339" marR="54339" marT="0" marB="0" anchor="ctr"/>
                </a:tc>
                <a:tc>
                  <a:txBody>
                    <a:bodyPr/>
                    <a:lstStyle/>
                    <a:p>
                      <a:pPr marL="0" marR="0">
                        <a:lnSpc>
                          <a:spcPct val="115000"/>
                        </a:lnSpc>
                        <a:spcBef>
                          <a:spcPts val="0"/>
                        </a:spcBef>
                        <a:spcAft>
                          <a:spcPts val="1000"/>
                        </a:spcAft>
                      </a:pPr>
                      <a:r>
                        <a:rPr lang="en-US" sz="1100">
                          <a:effectLst/>
                        </a:rPr>
                        <a:t>2 – 4 ounces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339" marR="54339" marT="0" marB="0" anchor="ct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rPr>
                        <a:t>Eyes and ears are closed.</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Sleeps 90% of the time.</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Minimal handling.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339" marR="54339" marT="0" marB="0" anchor="ctr"/>
                </a:tc>
                <a:extLst>
                  <a:ext uri="{0D108BD9-81ED-4DB2-BD59-A6C34878D82A}">
                    <a16:rowId xmlns="" xmlns:a16="http://schemas.microsoft.com/office/drawing/2014/main" val="10002"/>
                  </a:ext>
                </a:extLst>
              </a:tr>
              <a:tr h="206002">
                <a:tc>
                  <a:txBody>
                    <a:bodyPr/>
                    <a:lstStyle/>
                    <a:p>
                      <a:pPr marL="0" marR="0">
                        <a:lnSpc>
                          <a:spcPct val="115000"/>
                        </a:lnSpc>
                        <a:spcBef>
                          <a:spcPts val="0"/>
                        </a:spcBef>
                        <a:spcAft>
                          <a:spcPts val="1000"/>
                        </a:spcAft>
                      </a:pPr>
                      <a:r>
                        <a:rPr lang="en-US" sz="1100">
                          <a:effectLst/>
                        </a:rPr>
                        <a:t>4 days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339" marR="54339" marT="0" marB="0" anchor="ctr"/>
                </a:tc>
                <a:tc>
                  <a:txBody>
                    <a:bodyPr/>
                    <a:lstStyle/>
                    <a:p>
                      <a:pPr marL="0" marR="0">
                        <a:lnSpc>
                          <a:spcPct val="115000"/>
                        </a:lnSpc>
                        <a:spcBef>
                          <a:spcPts val="0"/>
                        </a:spcBef>
                        <a:spcAft>
                          <a:spcPts val="100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339" marR="54339" marT="0" marB="0" anchor="ct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rPr>
                        <a:t>Begins to purr.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339" marR="54339" marT="0" marB="0" anchor="ctr"/>
                </a:tc>
                <a:extLst>
                  <a:ext uri="{0D108BD9-81ED-4DB2-BD59-A6C34878D82A}">
                    <a16:rowId xmlns="" xmlns:a16="http://schemas.microsoft.com/office/drawing/2014/main" val="10003"/>
                  </a:ext>
                </a:extLst>
              </a:tr>
              <a:tr h="583777">
                <a:tc>
                  <a:txBody>
                    <a:bodyPr/>
                    <a:lstStyle/>
                    <a:p>
                      <a:pPr marL="0" marR="0">
                        <a:lnSpc>
                          <a:spcPct val="115000"/>
                        </a:lnSpc>
                        <a:spcBef>
                          <a:spcPts val="0"/>
                        </a:spcBef>
                        <a:spcAft>
                          <a:spcPts val="1000"/>
                        </a:spcAft>
                      </a:pPr>
                      <a:r>
                        <a:rPr lang="en-US" sz="1100">
                          <a:effectLst/>
                        </a:rPr>
                        <a:t>10 – 14 days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339" marR="54339" marT="0" marB="0" anchor="ctr"/>
                </a:tc>
                <a:tc>
                  <a:txBody>
                    <a:bodyPr/>
                    <a:lstStyle/>
                    <a:p>
                      <a:pPr marL="0" marR="0">
                        <a:lnSpc>
                          <a:spcPct val="115000"/>
                        </a:lnSpc>
                        <a:spcBef>
                          <a:spcPts val="0"/>
                        </a:spcBef>
                        <a:spcAft>
                          <a:spcPts val="1000"/>
                        </a:spcAft>
                      </a:pPr>
                      <a:r>
                        <a:rPr lang="en-US" sz="1100">
                          <a:effectLst/>
                        </a:rPr>
                        <a:t>8 ounces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339" marR="54339" marT="0" marB="0" anchor="ct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rPr>
                        <a:t>Eyes and ears should be open.</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Healthy kittens will be round and warm with pink skin and will rarely cry.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339" marR="54339" marT="0" marB="0" anchor="ctr"/>
                </a:tc>
                <a:extLst>
                  <a:ext uri="{0D108BD9-81ED-4DB2-BD59-A6C34878D82A}">
                    <a16:rowId xmlns="" xmlns:a16="http://schemas.microsoft.com/office/drawing/2014/main" val="10004"/>
                  </a:ext>
                </a:extLst>
              </a:tr>
              <a:tr h="979583">
                <a:tc>
                  <a:txBody>
                    <a:bodyPr/>
                    <a:lstStyle/>
                    <a:p>
                      <a:pPr marL="0" marR="0">
                        <a:lnSpc>
                          <a:spcPct val="115000"/>
                        </a:lnSpc>
                        <a:spcBef>
                          <a:spcPts val="0"/>
                        </a:spcBef>
                        <a:spcAft>
                          <a:spcPts val="1000"/>
                        </a:spcAft>
                      </a:pPr>
                      <a:r>
                        <a:rPr lang="en-US" sz="1100">
                          <a:effectLst/>
                        </a:rPr>
                        <a:t>2 – 3 weeks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339" marR="54339" marT="0" marB="0" anchor="ctr"/>
                </a:tc>
                <a:tc>
                  <a:txBody>
                    <a:bodyPr/>
                    <a:lstStyle/>
                    <a:p>
                      <a:pPr marL="0" marR="0">
                        <a:lnSpc>
                          <a:spcPct val="115000"/>
                        </a:lnSpc>
                        <a:spcBef>
                          <a:spcPts val="0"/>
                        </a:spcBef>
                        <a:spcAft>
                          <a:spcPts val="1000"/>
                        </a:spcAft>
                      </a:pPr>
                      <a:r>
                        <a:rPr lang="en-US" sz="1100">
                          <a:effectLst/>
                        </a:rPr>
                        <a:t>12 ounces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339" marR="54339" marT="0" marB="0" anchor="ct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rPr>
                        <a:t>Baby incisors erupt, can begin to eliminate without help.</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Will start crawling, standing, and playing with littermates.</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Begin regular handling.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339" marR="54339" marT="0" marB="0" anchor="ctr"/>
                </a:tc>
                <a:extLst>
                  <a:ext uri="{0D108BD9-81ED-4DB2-BD59-A6C34878D82A}">
                    <a16:rowId xmlns="" xmlns:a16="http://schemas.microsoft.com/office/drawing/2014/main" val="10005"/>
                  </a:ext>
                </a:extLst>
              </a:tr>
              <a:tr h="1177486">
                <a:tc>
                  <a:txBody>
                    <a:bodyPr/>
                    <a:lstStyle/>
                    <a:p>
                      <a:pPr marL="0" marR="0">
                        <a:lnSpc>
                          <a:spcPct val="115000"/>
                        </a:lnSpc>
                        <a:spcBef>
                          <a:spcPts val="0"/>
                        </a:spcBef>
                        <a:spcAft>
                          <a:spcPts val="1000"/>
                        </a:spcAft>
                      </a:pPr>
                      <a:r>
                        <a:rPr lang="en-US" sz="1100">
                          <a:effectLst/>
                        </a:rPr>
                        <a:t>4 weeks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339" marR="54339" marT="0" marB="0" anchor="ctr"/>
                </a:tc>
                <a:tc>
                  <a:txBody>
                    <a:bodyPr/>
                    <a:lstStyle/>
                    <a:p>
                      <a:pPr marL="0" marR="0">
                        <a:lnSpc>
                          <a:spcPct val="115000"/>
                        </a:lnSpc>
                        <a:spcBef>
                          <a:spcPts val="0"/>
                        </a:spcBef>
                        <a:spcAft>
                          <a:spcPts val="1000"/>
                        </a:spcAft>
                      </a:pPr>
                      <a:r>
                        <a:rPr lang="en-US" sz="1100">
                          <a:effectLst/>
                        </a:rPr>
                        <a:t>1 pound</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339" marR="54339" marT="0" marB="0" anchor="ct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rPr>
                        <a:t>Baby canine teeth erupt, beginning to walk but do not have great balance, will begin to groom themselves, able to </a:t>
                      </a:r>
                      <a:r>
                        <a:rPr lang="en-US" sz="1100" dirty="0" err="1">
                          <a:effectLst/>
                        </a:rPr>
                        <a:t>thermoregulate</a:t>
                      </a:r>
                      <a:r>
                        <a:rPr lang="en-US" sz="1100" dirty="0">
                          <a:effectLst/>
                        </a:rPr>
                        <a:t>.</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Ready for their 1</a:t>
                      </a:r>
                      <a:r>
                        <a:rPr lang="en-US" sz="1100" baseline="30000" dirty="0">
                          <a:effectLst/>
                        </a:rPr>
                        <a:t>st</a:t>
                      </a:r>
                      <a:r>
                        <a:rPr lang="en-US" sz="1100" dirty="0">
                          <a:effectLst/>
                        </a:rPr>
                        <a:t> vaccine.</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Ready for gruel and may be ready for introduction of dry kitten food.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339" marR="54339" marT="0" marB="0" anchor="ctr"/>
                </a:tc>
                <a:extLst>
                  <a:ext uri="{0D108BD9-81ED-4DB2-BD59-A6C34878D82A}">
                    <a16:rowId xmlns="" xmlns:a16="http://schemas.microsoft.com/office/drawing/2014/main" val="10006"/>
                  </a:ext>
                </a:extLst>
              </a:tr>
              <a:tr h="979583">
                <a:tc>
                  <a:txBody>
                    <a:bodyPr/>
                    <a:lstStyle/>
                    <a:p>
                      <a:pPr marL="0" marR="0">
                        <a:lnSpc>
                          <a:spcPct val="115000"/>
                        </a:lnSpc>
                        <a:spcBef>
                          <a:spcPts val="0"/>
                        </a:spcBef>
                        <a:spcAft>
                          <a:spcPts val="1000"/>
                        </a:spcAft>
                      </a:pPr>
                      <a:r>
                        <a:rPr lang="en-US" sz="1100">
                          <a:effectLst/>
                        </a:rPr>
                        <a:t>6 weeks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339" marR="54339" marT="0" marB="0" anchor="ctr"/>
                </a:tc>
                <a:tc>
                  <a:txBody>
                    <a:bodyPr/>
                    <a:lstStyle/>
                    <a:p>
                      <a:pPr marL="0" marR="0">
                        <a:lnSpc>
                          <a:spcPct val="115000"/>
                        </a:lnSpc>
                        <a:spcBef>
                          <a:spcPts val="0"/>
                        </a:spcBef>
                        <a:spcAft>
                          <a:spcPts val="1000"/>
                        </a:spcAft>
                      </a:pPr>
                      <a:r>
                        <a:rPr lang="en-US" sz="1100">
                          <a:effectLst/>
                        </a:rPr>
                        <a:t>1.5 pounds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339" marR="54339" marT="0" marB="0" anchor="ct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rPr>
                        <a:t>Baby premolars erupt.</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Running, playing, using the litterbox, grooming themselves. </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Should be eating dry kitten food, supplemented with canned.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339" marR="54339" marT="0" marB="0" anchor="ctr"/>
                </a:tc>
                <a:extLst>
                  <a:ext uri="{0D108BD9-81ED-4DB2-BD59-A6C34878D82A}">
                    <a16:rowId xmlns="" xmlns:a16="http://schemas.microsoft.com/office/drawing/2014/main" val="10007"/>
                  </a:ext>
                </a:extLst>
              </a:tr>
              <a:tr h="385873">
                <a:tc>
                  <a:txBody>
                    <a:bodyPr/>
                    <a:lstStyle/>
                    <a:p>
                      <a:pPr marL="0" marR="0">
                        <a:lnSpc>
                          <a:spcPct val="115000"/>
                        </a:lnSpc>
                        <a:spcBef>
                          <a:spcPts val="0"/>
                        </a:spcBef>
                        <a:spcAft>
                          <a:spcPts val="1000"/>
                        </a:spcAft>
                      </a:pPr>
                      <a:r>
                        <a:rPr lang="en-US" sz="1100" dirty="0">
                          <a:effectLst/>
                        </a:rPr>
                        <a:t>8 weeks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39" marR="54339" marT="0" marB="0" anchor="ctr"/>
                </a:tc>
                <a:tc>
                  <a:txBody>
                    <a:bodyPr/>
                    <a:lstStyle/>
                    <a:p>
                      <a:pPr marL="0" marR="0">
                        <a:lnSpc>
                          <a:spcPct val="115000"/>
                        </a:lnSpc>
                        <a:spcBef>
                          <a:spcPts val="0"/>
                        </a:spcBef>
                        <a:spcAft>
                          <a:spcPts val="1000"/>
                        </a:spcAft>
                      </a:pPr>
                      <a:r>
                        <a:rPr lang="en-US" sz="1100">
                          <a:effectLst/>
                        </a:rPr>
                        <a:t>2 pounds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339" marR="54339" marT="0" marB="0" anchor="ct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rPr>
                        <a:t>They are now “mini” cats.</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Ready for surgery and adoption!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339" marR="54339" marT="0" marB="0" anchor="ctr"/>
                </a:tc>
                <a:extLst>
                  <a:ext uri="{0D108BD9-81ED-4DB2-BD59-A6C34878D82A}">
                    <a16:rowId xmlns=""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noChangeArrowheads="1"/>
          </p:cNvSpPr>
          <p:nvPr>
            <p:ph idx="1"/>
          </p:nvPr>
        </p:nvSpPr>
        <p:spPr>
          <a:xfrm>
            <a:off x="38100" y="1033463"/>
            <a:ext cx="5764213" cy="4648200"/>
          </a:xfrm>
        </p:spPr>
        <p:txBody>
          <a:bodyPr/>
          <a:lstStyle/>
          <a:p>
            <a:pPr marL="0" indent="0" eaLnBrk="1" hangingPunct="1">
              <a:buFontTx/>
              <a:buNone/>
            </a:pPr>
            <a:r>
              <a:rPr lang="en-US" altLang="en-US" b="1" smtClean="0">
                <a:solidFill>
                  <a:srgbClr val="FF7003"/>
                </a:solidFill>
              </a:rPr>
              <a:t>Transitioning Kittens (3-5 weeks)</a:t>
            </a:r>
          </a:p>
          <a:p>
            <a:pPr lvl="1" eaLnBrk="1" hangingPunct="1"/>
            <a:r>
              <a:rPr lang="en-US" altLang="en-US" sz="1800" smtClean="0"/>
              <a:t>Start with gruel (wet food mixed with water)</a:t>
            </a:r>
          </a:p>
          <a:p>
            <a:pPr lvl="1" eaLnBrk="1" hangingPunct="1"/>
            <a:r>
              <a:rPr lang="en-US" altLang="en-US" sz="1800" smtClean="0"/>
              <a:t>Hand feeding, flat serving plates and warming the food are all helpful tactics</a:t>
            </a:r>
          </a:p>
          <a:p>
            <a:pPr lvl="1" eaLnBrk="1" hangingPunct="1"/>
            <a:r>
              <a:rPr lang="en-US" altLang="en-US" sz="1800" smtClean="0"/>
              <a:t>Bottle/syringe feeding might still be necessary</a:t>
            </a:r>
          </a:p>
          <a:p>
            <a:pPr lvl="1" eaLnBrk="1" hangingPunct="1"/>
            <a:r>
              <a:rPr lang="en-US" altLang="en-US" sz="1800" smtClean="0"/>
              <a:t>Leave dry food and water out</a:t>
            </a:r>
          </a:p>
          <a:p>
            <a:pPr lvl="1" eaLnBrk="1" hangingPunct="1"/>
            <a:r>
              <a:rPr lang="en-US" altLang="en-US" sz="1800" smtClean="0"/>
              <a:t>Leave litter box out</a:t>
            </a:r>
          </a:p>
          <a:p>
            <a:pPr marL="0" indent="0" eaLnBrk="1" hangingPunct="1">
              <a:buFontTx/>
              <a:buNone/>
            </a:pPr>
            <a:endParaRPr lang="en-US" altLang="en-US" sz="1500" b="1" smtClean="0">
              <a:solidFill>
                <a:srgbClr val="FF7003"/>
              </a:solidFill>
            </a:endParaRPr>
          </a:p>
          <a:p>
            <a:pPr marL="0" indent="0" eaLnBrk="1" hangingPunct="1">
              <a:buFontTx/>
              <a:buNone/>
            </a:pPr>
            <a:r>
              <a:rPr lang="en-US" altLang="en-US" b="1" smtClean="0">
                <a:solidFill>
                  <a:srgbClr val="FF7003"/>
                </a:solidFill>
              </a:rPr>
              <a:t>Eating on their own Kittens (4+ weeks)</a:t>
            </a:r>
          </a:p>
          <a:p>
            <a:pPr lvl="1" eaLnBrk="1" hangingPunct="1"/>
            <a:r>
              <a:rPr lang="en-US" altLang="en-US" sz="1800" smtClean="0"/>
              <a:t>Leave dry food and water out</a:t>
            </a:r>
          </a:p>
          <a:p>
            <a:pPr lvl="1" eaLnBrk="1" hangingPunct="1"/>
            <a:r>
              <a:rPr lang="en-US" altLang="en-US" sz="1800" smtClean="0"/>
              <a:t>Wet food 3x daily</a:t>
            </a:r>
          </a:p>
          <a:p>
            <a:pPr lvl="1" eaLnBrk="1" hangingPunct="1"/>
            <a:r>
              <a:rPr lang="en-US" altLang="en-US" sz="1800" smtClean="0"/>
              <a:t>Gaining weight (aiming for 2 lbs)</a:t>
            </a:r>
          </a:p>
          <a:p>
            <a:pPr lvl="1" eaLnBrk="1" hangingPunct="1"/>
            <a:r>
              <a:rPr lang="en-US" altLang="en-US" sz="1800" smtClean="0"/>
              <a:t>Lots of socialization!</a:t>
            </a:r>
          </a:p>
        </p:txBody>
      </p:sp>
      <p:pic>
        <p:nvPicPr>
          <p:cNvPr id="35843" name="Picture 5" descr="kittens 4_00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2313" y="381000"/>
            <a:ext cx="3117850"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2"/>
          <p:cNvSpPr>
            <a:spLocks noGrp="1" noChangeArrowheads="1"/>
          </p:cNvSpPr>
          <p:nvPr>
            <p:ph type="title"/>
          </p:nvPr>
        </p:nvSpPr>
        <p:spPr>
          <a:xfrm>
            <a:off x="250825" y="177800"/>
            <a:ext cx="5181600" cy="855663"/>
          </a:xfrm>
        </p:spPr>
        <p:txBody>
          <a:bodyPr/>
          <a:lstStyle/>
          <a:p>
            <a:pPr eaLnBrk="1" hangingPunct="1"/>
            <a:r>
              <a:rPr lang="en-US" altLang="en-US" smtClean="0">
                <a:solidFill>
                  <a:schemeClr val="tx1"/>
                </a:solidFill>
              </a:rPr>
              <a:t>Basic Care Guidelines</a:t>
            </a:r>
          </a:p>
        </p:txBody>
      </p:sp>
      <p:pic>
        <p:nvPicPr>
          <p:cNvPr id="35845" name="Picture 1"/>
          <p:cNvPicPr>
            <a:picLocks noChangeAspect="1"/>
          </p:cNvPicPr>
          <p:nvPr/>
        </p:nvPicPr>
        <p:blipFill>
          <a:blip r:embed="rId4" cstate="print">
            <a:extLst>
              <a:ext uri="{28A0092B-C50C-407E-A947-70E740481C1C}">
                <a14:useLocalDpi xmlns:a14="http://schemas.microsoft.com/office/drawing/2010/main" val="0"/>
              </a:ext>
            </a:extLst>
          </a:blip>
          <a:srcRect t="22292"/>
          <a:stretch>
            <a:fillRect/>
          </a:stretch>
        </p:blipFill>
        <p:spPr bwMode="auto">
          <a:xfrm>
            <a:off x="6096000" y="2884488"/>
            <a:ext cx="262572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 xmlns:a16="http://schemas.microsoft.com/office/drawing/2014/main" id="{6C20E781-BDA4-47B0-B427-DC97B13AB689}"/>
              </a:ext>
            </a:extLst>
          </p:cNvPr>
          <p:cNvSpPr>
            <a:spLocks noGrp="1" noChangeArrowheads="1"/>
          </p:cNvSpPr>
          <p:nvPr>
            <p:ph type="body" idx="1"/>
          </p:nvPr>
        </p:nvSpPr>
        <p:spPr>
          <a:xfrm>
            <a:off x="609600" y="609600"/>
            <a:ext cx="8001000" cy="4876800"/>
          </a:xfrm>
        </p:spPr>
        <p:txBody>
          <a:bodyPr/>
          <a:lstStyle/>
          <a:p>
            <a:pPr eaLnBrk="1" hangingPunct="1">
              <a:spcBef>
                <a:spcPct val="0"/>
              </a:spcBef>
              <a:defRPr/>
            </a:pPr>
            <a:r>
              <a:rPr lang="en-US" sz="3600" dirty="0"/>
              <a:t>The ASPCA was founded in 1866 as the first animal welfare organization in the western hemisphere.</a:t>
            </a:r>
          </a:p>
          <a:p>
            <a:pPr marL="0" indent="0" eaLnBrk="1" hangingPunct="1">
              <a:spcBef>
                <a:spcPct val="0"/>
              </a:spcBef>
              <a:buFontTx/>
              <a:buNone/>
              <a:defRPr/>
            </a:pPr>
            <a:endParaRPr lang="en-US" sz="2200" dirty="0"/>
          </a:p>
          <a:p>
            <a:pPr marL="0" indent="0" eaLnBrk="1" hangingPunct="1">
              <a:spcBef>
                <a:spcPct val="0"/>
              </a:spcBef>
              <a:buFontTx/>
              <a:buNone/>
              <a:defRPr/>
            </a:pPr>
            <a:endParaRPr lang="en-US" sz="2200" dirty="0"/>
          </a:p>
          <a:p>
            <a:pPr eaLnBrk="1" hangingPunct="1">
              <a:spcBef>
                <a:spcPct val="0"/>
              </a:spcBef>
              <a:defRPr/>
            </a:pPr>
            <a:r>
              <a:rPr lang="en-US" sz="3600" dirty="0"/>
              <a:t>Our mission is to provide effective means for the prevention of cruelty to animals throughout the United States.</a:t>
            </a:r>
          </a:p>
          <a:p>
            <a:pPr lvl="1" eaLnBrk="1" hangingPunct="1">
              <a:spcBef>
                <a:spcPct val="0"/>
              </a:spcBef>
              <a:defRPr/>
            </a:pPr>
            <a:endParaRPr lang="en-US" sz="3600" dirty="0"/>
          </a:p>
          <a:p>
            <a:pPr eaLnBrk="1" hangingPunct="1">
              <a:spcBef>
                <a:spcPct val="0"/>
              </a:spcBef>
              <a:defRPr/>
            </a:pPr>
            <a:endParaRPr lang="en-US" dirty="0"/>
          </a:p>
          <a:p>
            <a:pPr eaLnBrk="1" hangingPunct="1">
              <a:spcBef>
                <a:spcPct val="0"/>
              </a:spcBef>
              <a:buFontTx/>
              <a:buNone/>
              <a:defRPr/>
            </a:pPr>
            <a:endParaRPr lang="en-US" dirty="0"/>
          </a:p>
          <a:p>
            <a:pPr eaLnBrk="1" hangingPunct="1">
              <a:spcBef>
                <a:spcPct val="0"/>
              </a:spcBef>
              <a:defRPr/>
            </a:pPr>
            <a:endParaRPr lang="en-US" dirty="0"/>
          </a:p>
          <a:p>
            <a:pPr lvl="1" eaLnBrk="1" hangingPunct="1">
              <a:spcBef>
                <a:spcPct val="0"/>
              </a:spcBef>
              <a:buFontTx/>
              <a:buNone/>
              <a:defRPr/>
            </a:pPr>
            <a:endParaRPr lang="en-US" dirty="0"/>
          </a:p>
          <a:p>
            <a:pPr lvl="1" eaLnBrk="1" hangingPunct="1">
              <a:spcBef>
                <a:spcPct val="0"/>
              </a:spcBef>
              <a:defRPr/>
            </a:pPr>
            <a:endParaRPr lang="en-US" dirty="0"/>
          </a:p>
          <a:p>
            <a:pPr eaLnBrk="1" hangingPunct="1">
              <a:spcBef>
                <a:spcPct val="0"/>
              </a:spcBef>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noChangeArrowheads="1"/>
          </p:cNvSpPr>
          <p:nvPr>
            <p:ph type="title"/>
          </p:nvPr>
        </p:nvSpPr>
        <p:spPr>
          <a:xfrm>
            <a:off x="-457200" y="114300"/>
            <a:ext cx="7772400" cy="1143000"/>
          </a:xfrm>
        </p:spPr>
        <p:txBody>
          <a:bodyPr/>
          <a:lstStyle/>
          <a:p>
            <a:r>
              <a:rPr lang="en-US" altLang="en-US" smtClean="0"/>
              <a:t>Moms with Kittens</a:t>
            </a:r>
            <a:br>
              <a:rPr lang="en-US" altLang="en-US" smtClean="0"/>
            </a:br>
            <a:r>
              <a:rPr lang="en-US" altLang="en-US" sz="2500" smtClean="0">
                <a:solidFill>
                  <a:srgbClr val="FF7003"/>
                </a:solidFill>
              </a:rPr>
              <a:t>Basic Care Guidelines</a:t>
            </a:r>
          </a:p>
        </p:txBody>
      </p:sp>
      <p:sp>
        <p:nvSpPr>
          <p:cNvPr id="37891" name="Content Placeholder 2"/>
          <p:cNvSpPr>
            <a:spLocks noGrp="1" noChangeArrowheads="1"/>
          </p:cNvSpPr>
          <p:nvPr>
            <p:ph idx="1"/>
          </p:nvPr>
        </p:nvSpPr>
        <p:spPr>
          <a:xfrm>
            <a:off x="174625" y="1184275"/>
            <a:ext cx="6248400" cy="4495800"/>
          </a:xfrm>
        </p:spPr>
        <p:txBody>
          <a:bodyPr/>
          <a:lstStyle/>
          <a:p>
            <a:r>
              <a:rPr lang="en-US" altLang="en-US" sz="2000" smtClean="0"/>
              <a:t>Experience caring for neonates for the youngest newborns</a:t>
            </a:r>
          </a:p>
          <a:p>
            <a:pPr lvl="1"/>
            <a:r>
              <a:rPr lang="en-US" altLang="en-US" sz="1800" smtClean="0"/>
              <a:t>Bottle feeding experience may be required depending on kittens ages in case supplemental feedings are needed</a:t>
            </a:r>
          </a:p>
          <a:p>
            <a:r>
              <a:rPr lang="en-US" altLang="en-US" sz="2000" smtClean="0"/>
              <a:t>Mom should always have access to lots of wet/dry food and water</a:t>
            </a:r>
          </a:p>
          <a:p>
            <a:r>
              <a:rPr lang="en-US" altLang="en-US" sz="2000" smtClean="0"/>
              <a:t>Monitor mom: </a:t>
            </a:r>
          </a:p>
          <a:p>
            <a:pPr lvl="1"/>
            <a:r>
              <a:rPr lang="en-US" altLang="en-US" sz="1800" smtClean="0"/>
              <a:t>Behavior: is she taking care of babies? </a:t>
            </a:r>
          </a:p>
          <a:p>
            <a:pPr lvl="2"/>
            <a:r>
              <a:rPr lang="en-US" altLang="en-US" sz="1800" smtClean="0"/>
              <a:t>Babies shouldn’t cry for too long</a:t>
            </a:r>
          </a:p>
          <a:p>
            <a:pPr lvl="2"/>
            <a:r>
              <a:rPr lang="en-US" altLang="en-US" sz="1800" smtClean="0"/>
              <a:t>Mom should groom them </a:t>
            </a:r>
          </a:p>
          <a:p>
            <a:pPr lvl="1"/>
            <a:r>
              <a:rPr lang="en-US" altLang="en-US" sz="1800" smtClean="0"/>
              <a:t>Eating/drinking habits</a:t>
            </a:r>
          </a:p>
          <a:p>
            <a:pPr lvl="1"/>
            <a:r>
              <a:rPr lang="en-US" altLang="en-US" sz="1800" smtClean="0"/>
              <a:t>Litter box habits (watch out for diarrhea)</a:t>
            </a:r>
          </a:p>
          <a:p>
            <a:pPr lvl="1"/>
            <a:r>
              <a:rPr lang="en-US" altLang="en-US" sz="1800" smtClean="0"/>
              <a:t>Irritated mammary glands</a:t>
            </a:r>
          </a:p>
          <a:p>
            <a:endParaRPr lang="en-US" altLang="en-US" sz="2000" smtClean="0"/>
          </a:p>
          <a:p>
            <a:endParaRPr lang="en-US" altLang="en-US" smtClean="0"/>
          </a:p>
        </p:txBody>
      </p:sp>
      <p:pic>
        <p:nvPicPr>
          <p:cNvPr id="37892" name="Picture 3"/>
          <p:cNvPicPr>
            <a:picLocks noChangeAspect="1" noChangeArrowheads="1"/>
          </p:cNvPicPr>
          <p:nvPr/>
        </p:nvPicPr>
        <p:blipFill>
          <a:blip r:embed="rId2">
            <a:extLst>
              <a:ext uri="{28A0092B-C50C-407E-A947-70E740481C1C}">
                <a14:useLocalDpi xmlns:a14="http://schemas.microsoft.com/office/drawing/2010/main" val="0"/>
              </a:ext>
            </a:extLst>
          </a:blip>
          <a:srcRect l="21321" t="7777" b="8888"/>
          <a:stretch>
            <a:fillRect/>
          </a:stretch>
        </p:blipFill>
        <p:spPr bwMode="auto">
          <a:xfrm rot="-5079380">
            <a:off x="5908675" y="2708275"/>
            <a:ext cx="23304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p:cNvPicPr>
            <a:picLocks noChangeAspect="1" noChangeArrowheads="1"/>
          </p:cNvPicPr>
          <p:nvPr/>
        </p:nvPicPr>
        <p:blipFill>
          <a:blip r:embed="rId3">
            <a:extLst>
              <a:ext uri="{28A0092B-C50C-407E-A947-70E740481C1C}">
                <a14:useLocalDpi xmlns:a14="http://schemas.microsoft.com/office/drawing/2010/main" val="0"/>
              </a:ext>
            </a:extLst>
          </a:blip>
          <a:srcRect t="17778" b="17172"/>
          <a:stretch>
            <a:fillRect/>
          </a:stretch>
        </p:blipFill>
        <p:spPr bwMode="auto">
          <a:xfrm>
            <a:off x="6602413" y="682625"/>
            <a:ext cx="2249487"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noChangeArrowheads="1"/>
          </p:cNvSpPr>
          <p:nvPr>
            <p:ph type="title"/>
          </p:nvPr>
        </p:nvSpPr>
        <p:spPr>
          <a:xfrm>
            <a:off x="685800" y="152400"/>
            <a:ext cx="7772400" cy="990600"/>
          </a:xfrm>
        </p:spPr>
        <p:txBody>
          <a:bodyPr/>
          <a:lstStyle/>
          <a:p>
            <a:r>
              <a:rPr lang="en-US" altLang="en-US" smtClean="0"/>
              <a:t>More on Moms with Kittens</a:t>
            </a:r>
            <a:br>
              <a:rPr lang="en-US" altLang="en-US" smtClean="0"/>
            </a:br>
            <a:endParaRPr lang="en-US" altLang="en-US" smtClean="0"/>
          </a:p>
        </p:txBody>
      </p:sp>
      <p:sp>
        <p:nvSpPr>
          <p:cNvPr id="38915" name="Content Placeholder 2"/>
          <p:cNvSpPr>
            <a:spLocks noGrp="1" noChangeArrowheads="1"/>
          </p:cNvSpPr>
          <p:nvPr>
            <p:ph idx="1"/>
          </p:nvPr>
        </p:nvSpPr>
        <p:spPr>
          <a:xfrm>
            <a:off x="152400" y="857250"/>
            <a:ext cx="5867400" cy="5181600"/>
          </a:xfrm>
        </p:spPr>
        <p:txBody>
          <a:bodyPr/>
          <a:lstStyle/>
          <a:p>
            <a:r>
              <a:rPr lang="en-US" altLang="en-US" sz="2000" smtClean="0"/>
              <a:t>Weigh babies every single day</a:t>
            </a:r>
          </a:p>
          <a:p>
            <a:pPr lvl="1"/>
            <a:r>
              <a:rPr lang="en-US" altLang="en-US" sz="1800" smtClean="0"/>
              <a:t>They should gain 1/2 oz per day</a:t>
            </a:r>
          </a:p>
          <a:p>
            <a:pPr lvl="1"/>
            <a:r>
              <a:rPr lang="en-US" altLang="en-US" sz="1800" smtClean="0"/>
              <a:t>Goal is 2 lbs!</a:t>
            </a:r>
          </a:p>
          <a:p>
            <a:r>
              <a:rPr lang="en-US" altLang="en-US" sz="2000" smtClean="0"/>
              <a:t>Keep all babies in the nest for 3 weeks </a:t>
            </a:r>
          </a:p>
          <a:p>
            <a:pPr lvl="1"/>
            <a:r>
              <a:rPr lang="en-US" altLang="en-US" sz="1800" smtClean="0"/>
              <a:t>Ensure kittens don’t separate from the rest (this is a problem!)</a:t>
            </a:r>
          </a:p>
          <a:p>
            <a:pPr lvl="1"/>
            <a:r>
              <a:rPr lang="en-US" altLang="en-US" sz="1800" smtClean="0"/>
              <a:t>“Runt” needs more 1-on-1 time with mom</a:t>
            </a:r>
          </a:p>
          <a:p>
            <a:pPr lvl="1"/>
            <a:r>
              <a:rPr lang="en-US" altLang="en-US" sz="1800" smtClean="0"/>
              <a:t>Minimal handling during first 2 weeks</a:t>
            </a:r>
          </a:p>
          <a:p>
            <a:r>
              <a:rPr lang="en-US" altLang="en-US" sz="2000" smtClean="0"/>
              <a:t>Supplies: </a:t>
            </a:r>
          </a:p>
          <a:p>
            <a:pPr lvl="1"/>
            <a:r>
              <a:rPr lang="en-US" altLang="en-US" sz="1800" smtClean="0"/>
              <a:t>Nesting box</a:t>
            </a:r>
          </a:p>
          <a:p>
            <a:pPr lvl="1"/>
            <a:r>
              <a:rPr lang="en-US" altLang="en-US" sz="1800" smtClean="0"/>
              <a:t>Snuggle safe heating disc</a:t>
            </a:r>
          </a:p>
          <a:p>
            <a:pPr lvl="1"/>
            <a:r>
              <a:rPr lang="en-US" altLang="en-US" sz="1800" smtClean="0"/>
              <a:t>Bottles/syringes and KMR</a:t>
            </a:r>
          </a:p>
          <a:p>
            <a:pPr lvl="1"/>
            <a:r>
              <a:rPr lang="en-US" altLang="en-US" sz="1800" smtClean="0"/>
              <a:t>Larger litter box for mom </a:t>
            </a:r>
          </a:p>
          <a:p>
            <a:pPr lvl="1"/>
            <a:r>
              <a:rPr lang="en-US" altLang="en-US" sz="1800" smtClean="0"/>
              <a:t>Plastic carrier</a:t>
            </a:r>
          </a:p>
          <a:p>
            <a:endParaRPr lang="en-US" altLang="en-US" smtClean="0"/>
          </a:p>
        </p:txBody>
      </p:sp>
      <p:pic>
        <p:nvPicPr>
          <p:cNvPr id="389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0621">
            <a:off x="6448425" y="752475"/>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5A0F550F-88C1-4B8B-839B-CA0FE05BD200" descr="5A0F550F-88C1-4B8B-839B-CA0FE05BD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124200"/>
            <a:ext cx="3300413"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noChangeArrowheads="1"/>
          </p:cNvSpPr>
          <p:nvPr>
            <p:ph idx="1"/>
          </p:nvPr>
        </p:nvSpPr>
        <p:spPr>
          <a:xfrm>
            <a:off x="152400" y="889000"/>
            <a:ext cx="5703888" cy="2057400"/>
          </a:xfrm>
        </p:spPr>
        <p:txBody>
          <a:bodyPr/>
          <a:lstStyle/>
          <a:p>
            <a:pPr marL="0" indent="0" eaLnBrk="1" hangingPunct="1">
              <a:buFontTx/>
              <a:buNone/>
            </a:pPr>
            <a:r>
              <a:rPr lang="en-US" altLang="en-US" b="1" smtClean="0">
                <a:solidFill>
                  <a:srgbClr val="FF7003"/>
                </a:solidFill>
              </a:rPr>
              <a:t>Juvenile and Adult Cats (6 months +)</a:t>
            </a:r>
          </a:p>
          <a:p>
            <a:pPr lvl="1" eaLnBrk="1" hangingPunct="1"/>
            <a:r>
              <a:rPr lang="en-US" altLang="en-US" smtClean="0"/>
              <a:t>Plastic carrier loaner</a:t>
            </a:r>
          </a:p>
          <a:p>
            <a:pPr lvl="1" eaLnBrk="1" hangingPunct="1"/>
            <a:r>
              <a:rPr lang="en-US" altLang="en-US" smtClean="0"/>
              <a:t>Isolation period (can use playpen)</a:t>
            </a:r>
          </a:p>
          <a:p>
            <a:pPr lvl="1" eaLnBrk="1" hangingPunct="1"/>
            <a:r>
              <a:rPr lang="en-US" altLang="en-US" smtClean="0"/>
              <a:t>Feed wet food 1-2x a day</a:t>
            </a:r>
          </a:p>
          <a:p>
            <a:pPr lvl="2" eaLnBrk="1" hangingPunct="1"/>
            <a:r>
              <a:rPr lang="en-US" altLang="en-US" sz="2000" smtClean="0"/>
              <a:t>Leave water and dry food out 24/7</a:t>
            </a:r>
          </a:p>
          <a:p>
            <a:pPr lvl="1" eaLnBrk="1" hangingPunct="1"/>
            <a:r>
              <a:rPr lang="en-US" altLang="en-US" smtClean="0"/>
              <a:t>Lots of socialization!</a:t>
            </a:r>
          </a:p>
          <a:p>
            <a:pPr lvl="2" eaLnBrk="1" hangingPunct="1"/>
            <a:r>
              <a:rPr lang="en-US" altLang="en-US" sz="2000" smtClean="0"/>
              <a:t>Observe behavior</a:t>
            </a:r>
          </a:p>
          <a:p>
            <a:pPr lvl="1" eaLnBrk="1" hangingPunct="1"/>
            <a:r>
              <a:rPr lang="en-US" altLang="en-US" smtClean="0"/>
              <a:t>Larger litter boxes</a:t>
            </a:r>
          </a:p>
          <a:p>
            <a:pPr lvl="1" eaLnBrk="1" hangingPunct="1"/>
            <a:r>
              <a:rPr lang="en-US" altLang="en-US" smtClean="0"/>
              <a:t>Medical care as needed</a:t>
            </a:r>
          </a:p>
          <a:p>
            <a:pPr lvl="2" eaLnBrk="1" hangingPunct="1"/>
            <a:r>
              <a:rPr lang="en-US" altLang="en-US" sz="2000" smtClean="0"/>
              <a:t>URI (most common)</a:t>
            </a:r>
          </a:p>
          <a:p>
            <a:pPr lvl="2" eaLnBrk="1" hangingPunct="1"/>
            <a:r>
              <a:rPr lang="en-US" altLang="en-US" sz="2000" smtClean="0"/>
              <a:t>1 vaccination booster</a:t>
            </a:r>
          </a:p>
          <a:p>
            <a:pPr lvl="1" eaLnBrk="1" hangingPunct="1"/>
            <a:r>
              <a:rPr lang="en-US" altLang="en-US" smtClean="0"/>
              <a:t>Spay/Neuter surgery ASAP</a:t>
            </a:r>
          </a:p>
          <a:p>
            <a:pPr lvl="1" eaLnBrk="1" hangingPunct="1"/>
            <a:endParaRPr lang="en-US" altLang="en-US" smtClean="0"/>
          </a:p>
          <a:p>
            <a:pPr lvl="1" eaLnBrk="1" hangingPunct="1"/>
            <a:endParaRPr lang="en-US" altLang="en-US" sz="1800" smtClean="0"/>
          </a:p>
          <a:p>
            <a:pPr lvl="1" eaLnBrk="1" hangingPunct="1"/>
            <a:endParaRPr lang="en-US" altLang="en-US" sz="1800" smtClean="0"/>
          </a:p>
        </p:txBody>
      </p:sp>
      <p:sp>
        <p:nvSpPr>
          <p:cNvPr id="39939" name="Rectangle 2"/>
          <p:cNvSpPr>
            <a:spLocks noGrp="1" noChangeArrowheads="1"/>
          </p:cNvSpPr>
          <p:nvPr>
            <p:ph type="title"/>
          </p:nvPr>
        </p:nvSpPr>
        <p:spPr>
          <a:xfrm>
            <a:off x="0" y="152400"/>
            <a:ext cx="9144000" cy="855663"/>
          </a:xfrm>
        </p:spPr>
        <p:txBody>
          <a:bodyPr/>
          <a:lstStyle/>
          <a:p>
            <a:pPr eaLnBrk="1" hangingPunct="1"/>
            <a:r>
              <a:rPr lang="en-US" altLang="en-US" smtClean="0">
                <a:solidFill>
                  <a:schemeClr val="tx1"/>
                </a:solidFill>
              </a:rPr>
              <a:t>Basic Care Guidelines</a:t>
            </a:r>
          </a:p>
        </p:txBody>
      </p:sp>
      <p:pic>
        <p:nvPicPr>
          <p:cNvPr id="39940" name="Picture 2"/>
          <p:cNvPicPr>
            <a:picLocks noChangeAspect="1"/>
          </p:cNvPicPr>
          <p:nvPr/>
        </p:nvPicPr>
        <p:blipFill>
          <a:blip r:embed="rId3">
            <a:extLst>
              <a:ext uri="{28A0092B-C50C-407E-A947-70E740481C1C}">
                <a14:useLocalDpi xmlns:a14="http://schemas.microsoft.com/office/drawing/2010/main" val="0"/>
              </a:ext>
            </a:extLst>
          </a:blip>
          <a:srcRect l="27499" r="6667"/>
          <a:stretch>
            <a:fillRect/>
          </a:stretch>
        </p:blipFill>
        <p:spPr bwMode="auto">
          <a:xfrm>
            <a:off x="5562600" y="1524000"/>
            <a:ext cx="33861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noChangeArrowheads="1"/>
          </p:cNvSpPr>
          <p:nvPr>
            <p:ph type="title"/>
          </p:nvPr>
        </p:nvSpPr>
        <p:spPr>
          <a:xfrm>
            <a:off x="176213" y="328613"/>
            <a:ext cx="8686800" cy="838200"/>
          </a:xfrm>
        </p:spPr>
        <p:txBody>
          <a:bodyPr/>
          <a:lstStyle/>
          <a:p>
            <a:r>
              <a:rPr lang="en-US" altLang="en-US" sz="2800" smtClean="0">
                <a:solidFill>
                  <a:schemeClr val="tx1"/>
                </a:solidFill>
              </a:rPr>
              <a:t>Mortality Rates in Kittens and Difficult Decisions</a:t>
            </a:r>
          </a:p>
        </p:txBody>
      </p:sp>
      <p:sp>
        <p:nvSpPr>
          <p:cNvPr id="44035" name="Content Placeholder 2">
            <a:extLst>
              <a:ext uri="{FF2B5EF4-FFF2-40B4-BE49-F238E27FC236}">
                <a16:creationId xmlns="" xmlns:a16="http://schemas.microsoft.com/office/drawing/2014/main" id="{A27FB928-8DC4-49F6-AF6A-C04AF45F1B45}"/>
              </a:ext>
            </a:extLst>
          </p:cNvPr>
          <p:cNvSpPr>
            <a:spLocks noGrp="1"/>
          </p:cNvSpPr>
          <p:nvPr>
            <p:ph idx="1"/>
          </p:nvPr>
        </p:nvSpPr>
        <p:spPr>
          <a:xfrm>
            <a:off x="609600" y="1295400"/>
            <a:ext cx="7772400" cy="3657600"/>
          </a:xfrm>
        </p:spPr>
        <p:txBody>
          <a:bodyPr/>
          <a:lstStyle/>
          <a:p>
            <a:pPr>
              <a:defRPr/>
            </a:pPr>
            <a:r>
              <a:rPr lang="en-US" altLang="en-US" sz="2000" dirty="0"/>
              <a:t>Mortality rate in kittens up to 12 weeks old: 15-40%</a:t>
            </a:r>
          </a:p>
          <a:p>
            <a:pPr>
              <a:defRPr/>
            </a:pPr>
            <a:r>
              <a:rPr lang="en-US" altLang="en-US" sz="2000" dirty="0"/>
              <a:t>Even if you do everything perfectly, you might still lose a kitten </a:t>
            </a:r>
          </a:p>
          <a:p>
            <a:pPr>
              <a:defRPr/>
            </a:pPr>
            <a:r>
              <a:rPr lang="en-US" altLang="en-US" sz="2000" dirty="0"/>
              <a:t>Fading Kitten Syndrome can leave us with no “Why?”</a:t>
            </a:r>
          </a:p>
          <a:p>
            <a:pPr>
              <a:defRPr/>
            </a:pPr>
            <a:r>
              <a:rPr lang="en-US" altLang="en-US" sz="2000" dirty="0"/>
              <a:t>We take the decision to euthanize any animal very seriously and we will never euthanize due to lack of space or time</a:t>
            </a:r>
          </a:p>
          <a:p>
            <a:pPr>
              <a:defRPr/>
            </a:pPr>
            <a:r>
              <a:rPr lang="en-US" altLang="en-US" sz="2000" dirty="0"/>
              <a:t>We pursue all reasonable efforts to save an animal but there may be cases when an animal requires medical treatment that goes beyond our ability to humanely provide</a:t>
            </a:r>
          </a:p>
          <a:p>
            <a:pPr>
              <a:defRPr/>
            </a:pPr>
            <a:r>
              <a:rPr lang="en-US" sz="2000" dirty="0"/>
              <a:t>Kittens who spend time nursing from their mother are generally in better health </a:t>
            </a:r>
          </a:p>
          <a:p>
            <a:pPr marL="0" indent="0">
              <a:buFontTx/>
              <a:buNone/>
              <a:defRPr/>
            </a:pPr>
            <a:r>
              <a:rPr lang="en-US" sz="2000" dirty="0"/>
              <a:t/>
            </a:r>
            <a:br>
              <a:rPr lang="en-US" sz="2000" dirty="0"/>
            </a:br>
            <a:endParaRPr lang="en-US" altLang="en-US" sz="2000" dirty="0"/>
          </a:p>
          <a:p>
            <a:pPr>
              <a:defRPr/>
            </a:pPr>
            <a:endParaRPr lang="en-US" altLang="en-US" sz="2000" dirty="0"/>
          </a:p>
        </p:txBody>
      </p:sp>
      <p:sp>
        <p:nvSpPr>
          <p:cNvPr id="41988" name="Rectangle 4"/>
          <p:cNvSpPr>
            <a:spLocks noChangeArrowheads="1"/>
          </p:cNvSpPr>
          <p:nvPr/>
        </p:nvSpPr>
        <p:spPr bwMode="auto">
          <a:xfrm>
            <a:off x="0" y="-184150"/>
            <a:ext cx="0" cy="3683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rgbClr val="FF7003"/>
              </a:buClr>
              <a:buChar char="•"/>
              <a:defRPr sz="2400">
                <a:solidFill>
                  <a:schemeClr val="tx1"/>
                </a:solidFill>
                <a:latin typeface="Arial" panose="020B0604020202020204" pitchFamily="34" charset="0"/>
              </a:defRPr>
            </a:lvl1pPr>
            <a:lvl2pPr marL="742950" indent="-285750">
              <a:spcBef>
                <a:spcPct val="20000"/>
              </a:spcBef>
              <a:buClr>
                <a:srgbClr val="FF7003"/>
              </a:buClr>
              <a:buChar char="–"/>
              <a:defRPr sz="2000">
                <a:solidFill>
                  <a:schemeClr val="tx1"/>
                </a:solidFill>
                <a:latin typeface="Arial" panose="020B0604020202020204" pitchFamily="34" charset="0"/>
              </a:defRPr>
            </a:lvl2pPr>
            <a:lvl3pPr marL="1143000" indent="-228600">
              <a:spcBef>
                <a:spcPct val="20000"/>
              </a:spcBef>
              <a:buClr>
                <a:srgbClr val="FF7003"/>
              </a:buClr>
              <a:buChar char="•"/>
              <a:defRPr sz="2400">
                <a:solidFill>
                  <a:schemeClr val="tx1"/>
                </a:solidFill>
                <a:latin typeface="Arial" panose="020B0604020202020204" pitchFamily="34" charset="0"/>
              </a:defRPr>
            </a:lvl3pPr>
            <a:lvl4pPr marL="1600200" indent="-228600">
              <a:spcBef>
                <a:spcPct val="20000"/>
              </a:spcBef>
              <a:buClr>
                <a:srgbClr val="FF7003"/>
              </a:buClr>
              <a:buChar char="–"/>
              <a:defRPr sz="1600">
                <a:solidFill>
                  <a:schemeClr val="tx1"/>
                </a:solidFill>
                <a:latin typeface="Arial" panose="020B0604020202020204" pitchFamily="34" charset="0"/>
              </a:defRPr>
            </a:lvl4pPr>
            <a:lvl5pPr marL="2057400" indent="-228600">
              <a:spcBef>
                <a:spcPct val="20000"/>
              </a:spcBef>
              <a:buClr>
                <a:srgbClr val="FF7003"/>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9pPr>
          </a:lstStyle>
          <a:p>
            <a:pPr>
              <a:spcBef>
                <a:spcPct val="0"/>
              </a:spcBef>
              <a:buClrTx/>
              <a:buFontTx/>
              <a:buNone/>
            </a:pPr>
            <a:endParaRPr lang="en-US" altLang="en-US"/>
          </a:p>
        </p:txBody>
      </p:sp>
      <p:sp>
        <p:nvSpPr>
          <p:cNvPr id="41989" name="Rectangle 5"/>
          <p:cNvSpPr>
            <a:spLocks noChangeArrowheads="1"/>
          </p:cNvSpPr>
          <p:nvPr/>
        </p:nvSpPr>
        <p:spPr bwMode="auto">
          <a:xfrm>
            <a:off x="0" y="0"/>
            <a:ext cx="6867525" cy="0"/>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rgbClr val="FF7003"/>
              </a:buClr>
              <a:buChar char="•"/>
              <a:defRPr sz="2400">
                <a:solidFill>
                  <a:schemeClr val="tx1"/>
                </a:solidFill>
                <a:latin typeface="Arial" panose="020B0604020202020204" pitchFamily="34" charset="0"/>
              </a:defRPr>
            </a:lvl1pPr>
            <a:lvl2pPr marL="742950" indent="-285750">
              <a:spcBef>
                <a:spcPct val="20000"/>
              </a:spcBef>
              <a:buClr>
                <a:srgbClr val="FF7003"/>
              </a:buClr>
              <a:buChar char="–"/>
              <a:defRPr sz="2000">
                <a:solidFill>
                  <a:schemeClr val="tx1"/>
                </a:solidFill>
                <a:latin typeface="Arial" panose="020B0604020202020204" pitchFamily="34" charset="0"/>
              </a:defRPr>
            </a:lvl2pPr>
            <a:lvl3pPr marL="1143000" indent="-228600">
              <a:spcBef>
                <a:spcPct val="20000"/>
              </a:spcBef>
              <a:buClr>
                <a:srgbClr val="FF7003"/>
              </a:buClr>
              <a:buChar char="•"/>
              <a:defRPr sz="2400">
                <a:solidFill>
                  <a:schemeClr val="tx1"/>
                </a:solidFill>
                <a:latin typeface="Arial" panose="020B0604020202020204" pitchFamily="34" charset="0"/>
              </a:defRPr>
            </a:lvl3pPr>
            <a:lvl4pPr marL="1600200" indent="-228600">
              <a:spcBef>
                <a:spcPct val="20000"/>
              </a:spcBef>
              <a:buClr>
                <a:srgbClr val="FF7003"/>
              </a:buClr>
              <a:buChar char="–"/>
              <a:defRPr sz="1600">
                <a:solidFill>
                  <a:schemeClr val="tx1"/>
                </a:solidFill>
                <a:latin typeface="Arial" panose="020B0604020202020204" pitchFamily="34" charset="0"/>
              </a:defRPr>
            </a:lvl4pPr>
            <a:lvl5pPr marL="2057400" indent="-228600">
              <a:spcBef>
                <a:spcPct val="20000"/>
              </a:spcBef>
              <a:buClr>
                <a:srgbClr val="FF7003"/>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9pPr>
          </a:lstStyle>
          <a:p>
            <a:pPr>
              <a:spcBef>
                <a:spcPct val="0"/>
              </a:spcBef>
              <a:buClrTx/>
              <a:buFontTx/>
              <a:buNone/>
            </a:pPr>
            <a:r>
              <a:rPr lang="en-US" altLang="en-US" sz="900">
                <a:solidFill>
                  <a:srgbClr val="494949"/>
                </a:solidFill>
                <a:latin typeface="Lato"/>
              </a:rPr>
              <a:t/>
            </a:r>
            <a:br>
              <a:rPr lang="en-US" altLang="en-US" sz="900">
                <a:solidFill>
                  <a:srgbClr val="494949"/>
                </a:solidFill>
                <a:latin typeface="Lato"/>
              </a:rPr>
            </a:br>
            <a:endParaRPr lang="en-US" altLang="en-US"/>
          </a:p>
        </p:txBody>
      </p:sp>
      <p:sp>
        <p:nvSpPr>
          <p:cNvPr id="41990" name="Rectangle 6"/>
          <p:cNvSpPr>
            <a:spLocks noChangeArrowheads="1"/>
          </p:cNvSpPr>
          <p:nvPr/>
        </p:nvSpPr>
        <p:spPr bwMode="auto">
          <a:xfrm>
            <a:off x="152400" y="-31750"/>
            <a:ext cx="0" cy="3683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rgbClr val="FF7003"/>
              </a:buClr>
              <a:buChar char="•"/>
              <a:defRPr sz="2400">
                <a:solidFill>
                  <a:schemeClr val="tx1"/>
                </a:solidFill>
                <a:latin typeface="Arial" panose="020B0604020202020204" pitchFamily="34" charset="0"/>
              </a:defRPr>
            </a:lvl1pPr>
            <a:lvl2pPr marL="742950" indent="-285750">
              <a:spcBef>
                <a:spcPct val="20000"/>
              </a:spcBef>
              <a:buClr>
                <a:srgbClr val="FF7003"/>
              </a:buClr>
              <a:buChar char="–"/>
              <a:defRPr sz="2000">
                <a:solidFill>
                  <a:schemeClr val="tx1"/>
                </a:solidFill>
                <a:latin typeface="Arial" panose="020B0604020202020204" pitchFamily="34" charset="0"/>
              </a:defRPr>
            </a:lvl2pPr>
            <a:lvl3pPr marL="1143000" indent="-228600">
              <a:spcBef>
                <a:spcPct val="20000"/>
              </a:spcBef>
              <a:buClr>
                <a:srgbClr val="FF7003"/>
              </a:buClr>
              <a:buChar char="•"/>
              <a:defRPr sz="2400">
                <a:solidFill>
                  <a:schemeClr val="tx1"/>
                </a:solidFill>
                <a:latin typeface="Arial" panose="020B0604020202020204" pitchFamily="34" charset="0"/>
              </a:defRPr>
            </a:lvl3pPr>
            <a:lvl4pPr marL="1600200" indent="-228600">
              <a:spcBef>
                <a:spcPct val="20000"/>
              </a:spcBef>
              <a:buClr>
                <a:srgbClr val="FF7003"/>
              </a:buClr>
              <a:buChar char="–"/>
              <a:defRPr sz="1600">
                <a:solidFill>
                  <a:schemeClr val="tx1"/>
                </a:solidFill>
                <a:latin typeface="Arial" panose="020B0604020202020204" pitchFamily="34" charset="0"/>
              </a:defRPr>
            </a:lvl4pPr>
            <a:lvl5pPr marL="2057400" indent="-228600">
              <a:spcBef>
                <a:spcPct val="20000"/>
              </a:spcBef>
              <a:buClr>
                <a:srgbClr val="FF7003"/>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9pPr>
          </a:lstStyle>
          <a:p>
            <a:pPr>
              <a:spcBef>
                <a:spcPct val="0"/>
              </a:spcBef>
              <a:buClrTx/>
              <a:buFontTx/>
              <a:buNone/>
            </a:pPr>
            <a:endParaRPr lang="en-US" altLang="en-US"/>
          </a:p>
        </p:txBody>
      </p:sp>
      <p:sp>
        <p:nvSpPr>
          <p:cNvPr id="41991" name="Rectangle 7"/>
          <p:cNvSpPr>
            <a:spLocks noChangeArrowheads="1"/>
          </p:cNvSpPr>
          <p:nvPr/>
        </p:nvSpPr>
        <p:spPr bwMode="auto">
          <a:xfrm>
            <a:off x="152400" y="152400"/>
            <a:ext cx="6867525" cy="0"/>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rgbClr val="FF7003"/>
              </a:buClr>
              <a:buChar char="•"/>
              <a:defRPr sz="2400">
                <a:solidFill>
                  <a:schemeClr val="tx1"/>
                </a:solidFill>
                <a:latin typeface="Arial" panose="020B0604020202020204" pitchFamily="34" charset="0"/>
              </a:defRPr>
            </a:lvl1pPr>
            <a:lvl2pPr marL="742950" indent="-285750">
              <a:spcBef>
                <a:spcPct val="20000"/>
              </a:spcBef>
              <a:buClr>
                <a:srgbClr val="FF7003"/>
              </a:buClr>
              <a:buChar char="–"/>
              <a:defRPr sz="2000">
                <a:solidFill>
                  <a:schemeClr val="tx1"/>
                </a:solidFill>
                <a:latin typeface="Arial" panose="020B0604020202020204" pitchFamily="34" charset="0"/>
              </a:defRPr>
            </a:lvl2pPr>
            <a:lvl3pPr marL="1143000" indent="-228600">
              <a:spcBef>
                <a:spcPct val="20000"/>
              </a:spcBef>
              <a:buClr>
                <a:srgbClr val="FF7003"/>
              </a:buClr>
              <a:buChar char="•"/>
              <a:defRPr sz="2400">
                <a:solidFill>
                  <a:schemeClr val="tx1"/>
                </a:solidFill>
                <a:latin typeface="Arial" panose="020B0604020202020204" pitchFamily="34" charset="0"/>
              </a:defRPr>
            </a:lvl3pPr>
            <a:lvl4pPr marL="1600200" indent="-228600">
              <a:spcBef>
                <a:spcPct val="20000"/>
              </a:spcBef>
              <a:buClr>
                <a:srgbClr val="FF7003"/>
              </a:buClr>
              <a:buChar char="–"/>
              <a:defRPr sz="1600">
                <a:solidFill>
                  <a:schemeClr val="tx1"/>
                </a:solidFill>
                <a:latin typeface="Arial" panose="020B0604020202020204" pitchFamily="34" charset="0"/>
              </a:defRPr>
            </a:lvl4pPr>
            <a:lvl5pPr marL="2057400" indent="-228600">
              <a:spcBef>
                <a:spcPct val="20000"/>
              </a:spcBef>
              <a:buClr>
                <a:srgbClr val="FF7003"/>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9pPr>
          </a:lstStyle>
          <a:p>
            <a:pPr>
              <a:spcBef>
                <a:spcPct val="0"/>
              </a:spcBef>
              <a:buClrTx/>
              <a:buFontTx/>
              <a:buNone/>
            </a:pPr>
            <a:r>
              <a:rPr lang="en-US" altLang="en-US" sz="900">
                <a:solidFill>
                  <a:srgbClr val="494949"/>
                </a:solidFill>
                <a:latin typeface="Lato"/>
              </a:rPr>
              <a:t/>
            </a:r>
            <a:br>
              <a:rPr lang="en-US" altLang="en-US" sz="900">
                <a:solidFill>
                  <a:srgbClr val="494949"/>
                </a:solidFill>
                <a:latin typeface="Lato"/>
              </a:rPr>
            </a:br>
            <a:endParaRPr lang="en-US" altLang="en-US"/>
          </a:p>
        </p:txBody>
      </p:sp>
      <p:sp>
        <p:nvSpPr>
          <p:cNvPr id="41992" name="Rectangle 8"/>
          <p:cNvSpPr>
            <a:spLocks noChangeArrowheads="1"/>
          </p:cNvSpPr>
          <p:nvPr/>
        </p:nvSpPr>
        <p:spPr bwMode="auto">
          <a:xfrm>
            <a:off x="304800" y="120650"/>
            <a:ext cx="0" cy="3683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rgbClr val="FF7003"/>
              </a:buClr>
              <a:buChar char="•"/>
              <a:defRPr sz="2400">
                <a:solidFill>
                  <a:schemeClr val="tx1"/>
                </a:solidFill>
                <a:latin typeface="Arial" panose="020B0604020202020204" pitchFamily="34" charset="0"/>
              </a:defRPr>
            </a:lvl1pPr>
            <a:lvl2pPr marL="742950" indent="-285750">
              <a:spcBef>
                <a:spcPct val="20000"/>
              </a:spcBef>
              <a:buClr>
                <a:srgbClr val="FF7003"/>
              </a:buClr>
              <a:buChar char="–"/>
              <a:defRPr sz="2000">
                <a:solidFill>
                  <a:schemeClr val="tx1"/>
                </a:solidFill>
                <a:latin typeface="Arial" panose="020B0604020202020204" pitchFamily="34" charset="0"/>
              </a:defRPr>
            </a:lvl2pPr>
            <a:lvl3pPr marL="1143000" indent="-228600">
              <a:spcBef>
                <a:spcPct val="20000"/>
              </a:spcBef>
              <a:buClr>
                <a:srgbClr val="FF7003"/>
              </a:buClr>
              <a:buChar char="•"/>
              <a:defRPr sz="2400">
                <a:solidFill>
                  <a:schemeClr val="tx1"/>
                </a:solidFill>
                <a:latin typeface="Arial" panose="020B0604020202020204" pitchFamily="34" charset="0"/>
              </a:defRPr>
            </a:lvl3pPr>
            <a:lvl4pPr marL="1600200" indent="-228600">
              <a:spcBef>
                <a:spcPct val="20000"/>
              </a:spcBef>
              <a:buClr>
                <a:srgbClr val="FF7003"/>
              </a:buClr>
              <a:buChar char="–"/>
              <a:defRPr sz="1600">
                <a:solidFill>
                  <a:schemeClr val="tx1"/>
                </a:solidFill>
                <a:latin typeface="Arial" panose="020B0604020202020204" pitchFamily="34" charset="0"/>
              </a:defRPr>
            </a:lvl4pPr>
            <a:lvl5pPr marL="2057400" indent="-228600">
              <a:spcBef>
                <a:spcPct val="20000"/>
              </a:spcBef>
              <a:buClr>
                <a:srgbClr val="FF7003"/>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9pPr>
          </a:lstStyle>
          <a:p>
            <a:pPr>
              <a:spcBef>
                <a:spcPct val="0"/>
              </a:spcBef>
              <a:buClrTx/>
              <a:buFontTx/>
              <a:buNone/>
            </a:pPr>
            <a:endParaRPr lang="en-US" altLang="en-US"/>
          </a:p>
        </p:txBody>
      </p:sp>
      <p:sp>
        <p:nvSpPr>
          <p:cNvPr id="41993" name="Rectangle 9"/>
          <p:cNvSpPr>
            <a:spLocks noChangeArrowheads="1"/>
          </p:cNvSpPr>
          <p:nvPr/>
        </p:nvSpPr>
        <p:spPr bwMode="auto">
          <a:xfrm>
            <a:off x="304800" y="304800"/>
            <a:ext cx="6867525" cy="0"/>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rgbClr val="FF7003"/>
              </a:buClr>
              <a:buChar char="•"/>
              <a:defRPr sz="2400">
                <a:solidFill>
                  <a:schemeClr val="tx1"/>
                </a:solidFill>
                <a:latin typeface="Arial" panose="020B0604020202020204" pitchFamily="34" charset="0"/>
              </a:defRPr>
            </a:lvl1pPr>
            <a:lvl2pPr marL="742950" indent="-285750">
              <a:spcBef>
                <a:spcPct val="20000"/>
              </a:spcBef>
              <a:buClr>
                <a:srgbClr val="FF7003"/>
              </a:buClr>
              <a:buChar char="–"/>
              <a:defRPr sz="2000">
                <a:solidFill>
                  <a:schemeClr val="tx1"/>
                </a:solidFill>
                <a:latin typeface="Arial" panose="020B0604020202020204" pitchFamily="34" charset="0"/>
              </a:defRPr>
            </a:lvl2pPr>
            <a:lvl3pPr marL="1143000" indent="-228600">
              <a:spcBef>
                <a:spcPct val="20000"/>
              </a:spcBef>
              <a:buClr>
                <a:srgbClr val="FF7003"/>
              </a:buClr>
              <a:buChar char="•"/>
              <a:defRPr sz="2400">
                <a:solidFill>
                  <a:schemeClr val="tx1"/>
                </a:solidFill>
                <a:latin typeface="Arial" panose="020B0604020202020204" pitchFamily="34" charset="0"/>
              </a:defRPr>
            </a:lvl3pPr>
            <a:lvl4pPr marL="1600200" indent="-228600">
              <a:spcBef>
                <a:spcPct val="20000"/>
              </a:spcBef>
              <a:buClr>
                <a:srgbClr val="FF7003"/>
              </a:buClr>
              <a:buChar char="–"/>
              <a:defRPr sz="1600">
                <a:solidFill>
                  <a:schemeClr val="tx1"/>
                </a:solidFill>
                <a:latin typeface="Arial" panose="020B0604020202020204" pitchFamily="34" charset="0"/>
              </a:defRPr>
            </a:lvl4pPr>
            <a:lvl5pPr marL="2057400" indent="-228600">
              <a:spcBef>
                <a:spcPct val="20000"/>
              </a:spcBef>
              <a:buClr>
                <a:srgbClr val="FF7003"/>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9pPr>
          </a:lstStyle>
          <a:p>
            <a:pPr>
              <a:spcBef>
                <a:spcPct val="0"/>
              </a:spcBef>
              <a:buClrTx/>
              <a:buFontTx/>
              <a:buNone/>
            </a:pPr>
            <a:r>
              <a:rPr lang="en-US" altLang="en-US" sz="900">
                <a:solidFill>
                  <a:srgbClr val="494949"/>
                </a:solidFill>
                <a:latin typeface="Lato"/>
              </a:rPr>
              <a:t/>
            </a:r>
            <a:br>
              <a:rPr lang="en-US" altLang="en-US" sz="900">
                <a:solidFill>
                  <a:srgbClr val="494949"/>
                </a:solidFill>
                <a:latin typeface="Lato"/>
              </a:rPr>
            </a:br>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228600"/>
            <a:ext cx="9144000" cy="685800"/>
          </a:xfrm>
        </p:spPr>
        <p:txBody>
          <a:bodyPr/>
          <a:lstStyle/>
          <a:p>
            <a:pPr eaLnBrk="1" hangingPunct="1"/>
            <a:r>
              <a:rPr lang="en-US" altLang="en-US" smtClean="0">
                <a:solidFill>
                  <a:schemeClr val="tx1"/>
                </a:solidFill>
              </a:rPr>
              <a:t>Kitten Kindergarten</a:t>
            </a:r>
            <a:r>
              <a:rPr lang="en-US" altLang="en-US" sz="1600" smtClean="0">
                <a:solidFill>
                  <a:schemeClr val="tx1"/>
                </a:solidFill>
              </a:rPr>
              <a:t/>
            </a:r>
            <a:br>
              <a:rPr lang="en-US" altLang="en-US" sz="1600" smtClean="0">
                <a:solidFill>
                  <a:schemeClr val="tx1"/>
                </a:solidFill>
              </a:rPr>
            </a:br>
            <a:r>
              <a:rPr lang="en-US" altLang="en-US" sz="1600" smtClean="0">
                <a:solidFill>
                  <a:schemeClr val="tx1"/>
                </a:solidFill>
              </a:rPr>
              <a:t>(Critical socialization between 2-7 weeks old)</a:t>
            </a:r>
          </a:p>
        </p:txBody>
      </p:sp>
      <p:sp>
        <p:nvSpPr>
          <p:cNvPr id="45059" name="Rectangle 3">
            <a:extLst>
              <a:ext uri="{FF2B5EF4-FFF2-40B4-BE49-F238E27FC236}">
                <a16:creationId xmlns="" xmlns:a16="http://schemas.microsoft.com/office/drawing/2014/main" id="{DD8A179C-ABA5-44BF-9FB3-17D344A95C72}"/>
              </a:ext>
            </a:extLst>
          </p:cNvPr>
          <p:cNvSpPr>
            <a:spLocks noGrp="1" noChangeArrowheads="1"/>
          </p:cNvSpPr>
          <p:nvPr/>
        </p:nvSpPr>
        <p:spPr bwMode="auto">
          <a:xfrm>
            <a:off x="228600" y="736600"/>
            <a:ext cx="8686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Clr>
                <a:srgbClr val="FF7003"/>
              </a:buClr>
              <a:buChar char="•"/>
              <a:defRPr sz="2400">
                <a:solidFill>
                  <a:schemeClr val="tx1"/>
                </a:solidFill>
                <a:latin typeface="Arial" panose="020B0604020202020204" pitchFamily="34" charset="0"/>
              </a:defRPr>
            </a:lvl1pPr>
            <a:lvl2pPr marL="742950" indent="-285750">
              <a:spcBef>
                <a:spcPct val="20000"/>
              </a:spcBef>
              <a:buClr>
                <a:srgbClr val="FF7003"/>
              </a:buClr>
              <a:buChar char="–"/>
              <a:defRPr sz="2000">
                <a:solidFill>
                  <a:schemeClr val="tx1"/>
                </a:solidFill>
                <a:latin typeface="Arial" panose="020B0604020202020204" pitchFamily="34" charset="0"/>
              </a:defRPr>
            </a:lvl2pPr>
            <a:lvl3pPr marL="1143000" indent="-228600">
              <a:spcBef>
                <a:spcPct val="20000"/>
              </a:spcBef>
              <a:buClr>
                <a:srgbClr val="FF7003"/>
              </a:buClr>
              <a:buChar char="•"/>
              <a:defRPr sz="2400">
                <a:solidFill>
                  <a:schemeClr val="tx1"/>
                </a:solidFill>
                <a:latin typeface="Arial" panose="020B0604020202020204" pitchFamily="34" charset="0"/>
              </a:defRPr>
            </a:lvl3pPr>
            <a:lvl4pPr marL="1600200" indent="-228600">
              <a:spcBef>
                <a:spcPct val="20000"/>
              </a:spcBef>
              <a:buClr>
                <a:srgbClr val="FF7003"/>
              </a:buClr>
              <a:buChar char="–"/>
              <a:defRPr sz="1600">
                <a:solidFill>
                  <a:schemeClr val="tx1"/>
                </a:solidFill>
                <a:latin typeface="Arial" panose="020B0604020202020204" pitchFamily="34" charset="0"/>
              </a:defRPr>
            </a:lvl4pPr>
            <a:lvl5pPr marL="2057400" indent="-228600">
              <a:spcBef>
                <a:spcPct val="20000"/>
              </a:spcBef>
              <a:buClr>
                <a:srgbClr val="FF7003"/>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9pPr>
          </a:lstStyle>
          <a:p>
            <a:pPr eaLnBrk="1" hangingPunct="1">
              <a:defRPr/>
            </a:pPr>
            <a:endParaRPr lang="en-US" altLang="en-US" sz="1600" dirty="0"/>
          </a:p>
          <a:p>
            <a:pPr eaLnBrk="1" hangingPunct="1">
              <a:spcAft>
                <a:spcPts val="500"/>
              </a:spcAft>
              <a:defRPr/>
            </a:pPr>
            <a:r>
              <a:rPr lang="en-US" altLang="en-US" sz="2000" dirty="0"/>
              <a:t>Young kittens are often under socialized</a:t>
            </a:r>
          </a:p>
          <a:p>
            <a:pPr eaLnBrk="1" hangingPunct="1">
              <a:spcAft>
                <a:spcPts val="500"/>
              </a:spcAft>
              <a:defRPr/>
            </a:pPr>
            <a:r>
              <a:rPr lang="en-US" altLang="en-US" sz="2000" dirty="0"/>
              <a:t>Multiple short socialization sessions (3-5 minutes) on a daily basis are best</a:t>
            </a:r>
          </a:p>
          <a:p>
            <a:pPr eaLnBrk="1" hangingPunct="1">
              <a:defRPr/>
            </a:pPr>
            <a:r>
              <a:rPr lang="en-US" altLang="en-US" sz="2000" dirty="0"/>
              <a:t>Keep them confined in a quiet room for the first few days</a:t>
            </a:r>
          </a:p>
          <a:p>
            <a:pPr lvl="1" eaLnBrk="1" hangingPunct="1">
              <a:defRPr/>
            </a:pPr>
            <a:r>
              <a:rPr lang="en-US" altLang="en-US" dirty="0"/>
              <a:t>Helps you observe eating and bathroom habits</a:t>
            </a:r>
          </a:p>
          <a:p>
            <a:pPr lvl="1" eaLnBrk="1" hangingPunct="1">
              <a:defRPr/>
            </a:pPr>
            <a:r>
              <a:rPr lang="en-US" altLang="en-US" dirty="0"/>
              <a:t>Helps them adjust to the new environment</a:t>
            </a:r>
          </a:p>
          <a:p>
            <a:pPr eaLnBrk="1" hangingPunct="1">
              <a:defRPr/>
            </a:pPr>
            <a:r>
              <a:rPr lang="en-US" altLang="en-US" sz="2000" dirty="0"/>
              <a:t>Use mealtime as a treatment for socialization</a:t>
            </a:r>
          </a:p>
          <a:p>
            <a:pPr lvl="1" eaLnBrk="1" hangingPunct="1">
              <a:defRPr/>
            </a:pPr>
            <a:r>
              <a:rPr lang="en-US" altLang="en-US" dirty="0"/>
              <a:t>Offer food and sit with them while they eat</a:t>
            </a:r>
          </a:p>
          <a:p>
            <a:pPr lvl="1" eaLnBrk="1" hangingPunct="1">
              <a:spcAft>
                <a:spcPts val="500"/>
              </a:spcAft>
              <a:defRPr/>
            </a:pPr>
            <a:r>
              <a:rPr lang="en-US" altLang="en-US" dirty="0"/>
              <a:t>Create a consistent feeding schedule with wet food</a:t>
            </a:r>
          </a:p>
          <a:p>
            <a:pPr marL="285750" indent="-342900" eaLnBrk="1" hangingPunct="1">
              <a:spcAft>
                <a:spcPts val="500"/>
              </a:spcAft>
              <a:defRPr/>
            </a:pPr>
            <a:r>
              <a:rPr lang="en-US" altLang="en-US" sz="2000" dirty="0"/>
              <a:t>Play soft/classical music intermittently (search “relaxing music for cats” on Youtube.com)</a:t>
            </a:r>
          </a:p>
          <a:p>
            <a:pPr marL="285750" indent="-342900" eaLnBrk="1" hangingPunct="1">
              <a:spcAft>
                <a:spcPts val="500"/>
              </a:spcAft>
              <a:defRPr/>
            </a:pPr>
            <a:r>
              <a:rPr lang="en-US" altLang="en-US" sz="2000" dirty="0"/>
              <a:t>Use cat pheromone like </a:t>
            </a:r>
            <a:r>
              <a:rPr lang="en-US" altLang="en-US" sz="2000" dirty="0" err="1"/>
              <a:t>Feliway</a:t>
            </a:r>
            <a:endParaRPr lang="en-US" altLang="en-US"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noChangeArrowheads="1"/>
          </p:cNvSpPr>
          <p:nvPr>
            <p:ph type="title"/>
          </p:nvPr>
        </p:nvSpPr>
        <p:spPr>
          <a:xfrm>
            <a:off x="685800" y="0"/>
            <a:ext cx="7772400" cy="990600"/>
          </a:xfrm>
        </p:spPr>
        <p:txBody>
          <a:bodyPr/>
          <a:lstStyle/>
          <a:p>
            <a:r>
              <a:rPr lang="en-US" altLang="en-US" smtClean="0">
                <a:solidFill>
                  <a:schemeClr val="tx1"/>
                </a:solidFill>
              </a:rPr>
              <a:t>More on Kitten Kindergarten</a:t>
            </a:r>
            <a:endParaRPr lang="en-US" altLang="en-US" smtClean="0"/>
          </a:p>
        </p:txBody>
      </p:sp>
      <p:sp>
        <p:nvSpPr>
          <p:cNvPr id="46083" name="Content Placeholder 2"/>
          <p:cNvSpPr>
            <a:spLocks noGrp="1" noChangeArrowheads="1"/>
          </p:cNvSpPr>
          <p:nvPr>
            <p:ph idx="1"/>
          </p:nvPr>
        </p:nvSpPr>
        <p:spPr>
          <a:xfrm>
            <a:off x="152400" y="838200"/>
            <a:ext cx="5410200" cy="4648200"/>
          </a:xfrm>
        </p:spPr>
        <p:txBody>
          <a:bodyPr/>
          <a:lstStyle/>
          <a:p>
            <a:pPr>
              <a:spcAft>
                <a:spcPts val="500"/>
              </a:spcAft>
            </a:pPr>
            <a:r>
              <a:rPr lang="en-US" altLang="en-US" sz="2000" smtClean="0"/>
              <a:t>Play time: don’t encourage biting behavior (hands aren’t toys)</a:t>
            </a:r>
          </a:p>
          <a:p>
            <a:r>
              <a:rPr lang="en-US" altLang="en-US" sz="2000" smtClean="0"/>
              <a:t>Make sure kitten is comfortable every step of the way</a:t>
            </a:r>
          </a:p>
          <a:p>
            <a:pPr lvl="1">
              <a:spcAft>
                <a:spcPts val="500"/>
              </a:spcAft>
            </a:pPr>
            <a:r>
              <a:rPr lang="en-US" altLang="en-US" smtClean="0"/>
              <a:t>Freezing/submission is a sign of fear</a:t>
            </a:r>
          </a:p>
          <a:p>
            <a:pPr eaLnBrk="1" hangingPunct="1">
              <a:spcAft>
                <a:spcPts val="500"/>
              </a:spcAft>
            </a:pPr>
            <a:r>
              <a:rPr lang="en-US" altLang="en-US" sz="2000" smtClean="0"/>
              <a:t>Get them used to household noises and voices by slowly introducing them</a:t>
            </a:r>
          </a:p>
          <a:p>
            <a:pPr eaLnBrk="1" hangingPunct="1">
              <a:spcAft>
                <a:spcPts val="500"/>
              </a:spcAft>
            </a:pPr>
            <a:r>
              <a:rPr lang="en-US" altLang="en-US" sz="2000" smtClean="0"/>
              <a:t>If they have a littermate, that is best! Other cats teach them how to behave and keep them occupied!</a:t>
            </a:r>
          </a:p>
          <a:p>
            <a:pPr eaLnBrk="1" hangingPunct="1">
              <a:spcAft>
                <a:spcPts val="500"/>
              </a:spcAft>
            </a:pPr>
            <a:r>
              <a:rPr lang="en-US" altLang="en-US" sz="2000" smtClean="0"/>
              <a:t>Make sure siblings do not suckle on each other! This can cause injury. Kittens will need to be separated.</a:t>
            </a:r>
          </a:p>
          <a:p>
            <a:endParaRPr lang="en-US" altLang="en-US" smtClean="0"/>
          </a:p>
          <a:p>
            <a:pPr lvl="1"/>
            <a:endParaRPr lang="en-US" altLang="en-US" sz="1600" smtClean="0"/>
          </a:p>
          <a:p>
            <a:pPr lvl="1"/>
            <a:endParaRPr lang="en-US" altLang="en-US" sz="1600" smtClean="0"/>
          </a:p>
        </p:txBody>
      </p:sp>
      <p:pic>
        <p:nvPicPr>
          <p:cNvPr id="46084" name="Picture 3"/>
          <p:cNvPicPr>
            <a:picLocks noChangeAspect="1" noChangeArrowheads="1"/>
          </p:cNvPicPr>
          <p:nvPr/>
        </p:nvPicPr>
        <p:blipFill>
          <a:blip r:embed="rId3">
            <a:extLst>
              <a:ext uri="{28A0092B-C50C-407E-A947-70E740481C1C}">
                <a14:useLocalDpi xmlns:a14="http://schemas.microsoft.com/office/drawing/2010/main" val="0"/>
              </a:ext>
            </a:extLst>
          </a:blip>
          <a:srcRect l="11212" r="26004"/>
          <a:stretch>
            <a:fillRect/>
          </a:stretch>
        </p:blipFill>
        <p:spPr bwMode="auto">
          <a:xfrm>
            <a:off x="5867400" y="1504950"/>
            <a:ext cx="3094038"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noChangeArrowheads="1"/>
          </p:cNvSpPr>
          <p:nvPr>
            <p:ph type="title"/>
          </p:nvPr>
        </p:nvSpPr>
        <p:spPr>
          <a:xfrm>
            <a:off x="762000" y="163513"/>
            <a:ext cx="7772400" cy="1143000"/>
          </a:xfrm>
        </p:spPr>
        <p:txBody>
          <a:bodyPr/>
          <a:lstStyle/>
          <a:p>
            <a:r>
              <a:rPr lang="en-US" altLang="en-US" smtClean="0"/>
              <a:t>Kitten to Kitten Introductions</a:t>
            </a:r>
          </a:p>
        </p:txBody>
      </p:sp>
      <p:sp>
        <p:nvSpPr>
          <p:cNvPr id="48131" name="Content Placeholder 2"/>
          <p:cNvSpPr>
            <a:spLocks noGrp="1" noChangeArrowheads="1"/>
          </p:cNvSpPr>
          <p:nvPr>
            <p:ph idx="1"/>
          </p:nvPr>
        </p:nvSpPr>
        <p:spPr>
          <a:xfrm>
            <a:off x="152400" y="1143000"/>
            <a:ext cx="5486400" cy="4419600"/>
          </a:xfrm>
        </p:spPr>
        <p:txBody>
          <a:bodyPr/>
          <a:lstStyle/>
          <a:p>
            <a:r>
              <a:rPr lang="en-US" altLang="en-US" sz="2000" dirty="0" smtClean="0"/>
              <a:t>Gradual introduction between 2 </a:t>
            </a:r>
            <a:r>
              <a:rPr lang="en-US" altLang="en-US" sz="2000" dirty="0" smtClean="0"/>
              <a:t>singleton </a:t>
            </a:r>
            <a:r>
              <a:rPr lang="en-US" altLang="en-US" sz="2000" dirty="0" smtClean="0"/>
              <a:t>kittens </a:t>
            </a:r>
            <a:r>
              <a:rPr lang="en-US" altLang="en-US" sz="2000" dirty="0" smtClean="0"/>
              <a:t>close in age and size</a:t>
            </a:r>
          </a:p>
          <a:p>
            <a:r>
              <a:rPr lang="en-US" altLang="en-US" sz="2000" dirty="0" smtClean="0"/>
              <a:t>Normal reactions: </a:t>
            </a:r>
          </a:p>
          <a:p>
            <a:pPr lvl="1"/>
            <a:r>
              <a:rPr lang="en-US" altLang="en-US" dirty="0" smtClean="0"/>
              <a:t>Small hisses</a:t>
            </a:r>
          </a:p>
          <a:p>
            <a:pPr lvl="1"/>
            <a:r>
              <a:rPr lang="en-US" altLang="en-US" dirty="0" smtClean="0"/>
              <a:t>Batting at each other</a:t>
            </a:r>
          </a:p>
          <a:p>
            <a:pPr lvl="1"/>
            <a:r>
              <a:rPr lang="en-US" altLang="en-US" dirty="0" smtClean="0"/>
              <a:t>Rough play &amp; some vocalizing </a:t>
            </a:r>
          </a:p>
          <a:p>
            <a:r>
              <a:rPr lang="en-US" altLang="en-US" sz="2000" dirty="0" smtClean="0"/>
              <a:t>Signs of a serious problem: </a:t>
            </a:r>
          </a:p>
          <a:p>
            <a:pPr lvl="1"/>
            <a:r>
              <a:rPr lang="en-US" altLang="en-US" dirty="0" smtClean="0"/>
              <a:t>Persistent bullying by one kitten</a:t>
            </a:r>
          </a:p>
          <a:p>
            <a:pPr lvl="1"/>
            <a:r>
              <a:rPr lang="en-US" altLang="en-US" dirty="0" smtClean="0"/>
              <a:t>“Aggressor” is difficult to distract with toys </a:t>
            </a:r>
          </a:p>
          <a:p>
            <a:pPr lvl="1"/>
            <a:r>
              <a:rPr lang="en-US" altLang="en-US" dirty="0" smtClean="0"/>
              <a:t>One kitten keeps the other from using the litter box or eating food </a:t>
            </a:r>
          </a:p>
          <a:p>
            <a:pPr lvl="1"/>
            <a:endParaRPr lang="en-US" altLang="en-US" dirty="0" smtClean="0"/>
          </a:p>
          <a:p>
            <a:endParaRPr lang="en-US" altLang="en-US" dirty="0" smtClean="0"/>
          </a:p>
        </p:txBody>
      </p:sp>
      <p:pic>
        <p:nvPicPr>
          <p:cNvPr id="48132" name="Picture 1"/>
          <p:cNvPicPr>
            <a:picLocks noChangeAspect="1"/>
          </p:cNvPicPr>
          <p:nvPr/>
        </p:nvPicPr>
        <p:blipFill>
          <a:blip r:embed="rId3" cstate="print">
            <a:extLst>
              <a:ext uri="{28A0092B-C50C-407E-A947-70E740481C1C}">
                <a14:useLocalDpi xmlns:a14="http://schemas.microsoft.com/office/drawing/2010/main" val="0"/>
              </a:ext>
            </a:extLst>
          </a:blip>
          <a:srcRect l="4849" r="5455"/>
          <a:stretch>
            <a:fillRect/>
          </a:stretch>
        </p:blipFill>
        <p:spPr bwMode="auto">
          <a:xfrm>
            <a:off x="5943600" y="1257300"/>
            <a:ext cx="2819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noChangeArrowheads="1"/>
          </p:cNvSpPr>
          <p:nvPr>
            <p:ph type="title"/>
          </p:nvPr>
        </p:nvSpPr>
        <p:spPr>
          <a:xfrm>
            <a:off x="673100" y="76200"/>
            <a:ext cx="7772400" cy="685800"/>
          </a:xfrm>
        </p:spPr>
        <p:txBody>
          <a:bodyPr/>
          <a:lstStyle/>
          <a:p>
            <a:r>
              <a:rPr lang="en-US" altLang="en-US" smtClean="0"/>
              <a:t>Upper Respiratory Infection (URI)</a:t>
            </a:r>
          </a:p>
        </p:txBody>
      </p:sp>
      <p:sp>
        <p:nvSpPr>
          <p:cNvPr id="50179" name="Content Placeholder 2"/>
          <p:cNvSpPr>
            <a:spLocks noGrp="1" noChangeArrowheads="1"/>
          </p:cNvSpPr>
          <p:nvPr>
            <p:ph idx="1"/>
          </p:nvPr>
        </p:nvSpPr>
        <p:spPr>
          <a:xfrm>
            <a:off x="177800" y="762000"/>
            <a:ext cx="8763000" cy="685800"/>
          </a:xfrm>
        </p:spPr>
        <p:txBody>
          <a:bodyPr/>
          <a:lstStyle/>
          <a:p>
            <a:pPr marL="0" indent="0">
              <a:buFontTx/>
              <a:buNone/>
            </a:pPr>
            <a:r>
              <a:rPr lang="en-US" altLang="en-US" sz="1800" smtClean="0"/>
              <a:t>Viral and bacterial respiratory infections are very common in cats, especially young or stressed ones. </a:t>
            </a:r>
          </a:p>
        </p:txBody>
      </p:sp>
      <p:sp>
        <p:nvSpPr>
          <p:cNvPr id="6" name="TextBox 5">
            <a:extLst>
              <a:ext uri="{FF2B5EF4-FFF2-40B4-BE49-F238E27FC236}">
                <a16:creationId xmlns="" xmlns:a16="http://schemas.microsoft.com/office/drawing/2014/main" id="{8E2EC634-8108-4798-9C86-25641F192DDC}"/>
              </a:ext>
            </a:extLst>
          </p:cNvPr>
          <p:cNvSpPr txBox="1"/>
          <p:nvPr/>
        </p:nvSpPr>
        <p:spPr>
          <a:xfrm>
            <a:off x="457200" y="1600200"/>
            <a:ext cx="4379913" cy="258603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800" b="1" u="sng" dirty="0"/>
              <a:t>Symptoms include:</a:t>
            </a:r>
          </a:p>
          <a:p>
            <a:pPr marL="285750" indent="-285750">
              <a:buClr>
                <a:srgbClr val="FF7003"/>
              </a:buClr>
              <a:buFont typeface="Arial" panose="020B0604020202020204" pitchFamily="34" charset="0"/>
              <a:buChar char="•"/>
              <a:defRPr/>
            </a:pPr>
            <a:r>
              <a:rPr lang="en-US" sz="1800" dirty="0"/>
              <a:t>clear to colored discharge from eyes and/or nose</a:t>
            </a:r>
          </a:p>
          <a:p>
            <a:pPr marL="285750" indent="-285750">
              <a:buClr>
                <a:srgbClr val="FF7003"/>
              </a:buClr>
              <a:buFont typeface="Arial" panose="020B0604020202020204" pitchFamily="34" charset="0"/>
              <a:buChar char="•"/>
              <a:defRPr/>
            </a:pPr>
            <a:r>
              <a:rPr lang="en-US" sz="1800" dirty="0"/>
              <a:t>loss of appetite</a:t>
            </a:r>
          </a:p>
          <a:p>
            <a:pPr marL="285750" indent="-285750">
              <a:buClr>
                <a:srgbClr val="FF7003"/>
              </a:buClr>
              <a:buFont typeface="Arial" panose="020B0604020202020204" pitchFamily="34" charset="0"/>
              <a:buChar char="•"/>
              <a:defRPr/>
            </a:pPr>
            <a:r>
              <a:rPr lang="en-US" sz="1800" dirty="0"/>
              <a:t>depression</a:t>
            </a:r>
          </a:p>
          <a:p>
            <a:pPr marL="285750" indent="-285750">
              <a:buClr>
                <a:srgbClr val="FF7003"/>
              </a:buClr>
              <a:buFont typeface="Arial" panose="020B0604020202020204" pitchFamily="34" charset="0"/>
              <a:buChar char="•"/>
              <a:defRPr/>
            </a:pPr>
            <a:r>
              <a:rPr lang="en-US" sz="1800" dirty="0"/>
              <a:t>congestion</a:t>
            </a:r>
          </a:p>
          <a:p>
            <a:pPr marL="285750" indent="-285750">
              <a:buClr>
                <a:srgbClr val="FF7003"/>
              </a:buClr>
              <a:buFont typeface="Arial" panose="020B0604020202020204" pitchFamily="34" charset="0"/>
              <a:buChar char="•"/>
              <a:defRPr/>
            </a:pPr>
            <a:r>
              <a:rPr lang="en-US" sz="1800" dirty="0"/>
              <a:t>sneezing</a:t>
            </a:r>
          </a:p>
          <a:p>
            <a:pPr marL="285750" indent="-285750">
              <a:buClr>
                <a:srgbClr val="FF7003"/>
              </a:buClr>
              <a:buFont typeface="Arial" panose="020B0604020202020204" pitchFamily="34" charset="0"/>
              <a:buChar char="•"/>
              <a:defRPr/>
            </a:pPr>
            <a:r>
              <a:rPr lang="en-US" sz="1800" dirty="0"/>
              <a:t>coughing</a:t>
            </a:r>
          </a:p>
          <a:p>
            <a:pPr marL="285750" indent="-285750">
              <a:buClr>
                <a:srgbClr val="FF7003"/>
              </a:buClr>
              <a:buFont typeface="Arial" panose="020B0604020202020204" pitchFamily="34" charset="0"/>
              <a:buChar char="•"/>
              <a:defRPr/>
            </a:pPr>
            <a:r>
              <a:rPr lang="en-US" sz="1800" dirty="0"/>
              <a:t>fever </a:t>
            </a:r>
          </a:p>
        </p:txBody>
      </p:sp>
      <p:sp>
        <p:nvSpPr>
          <p:cNvPr id="7" name="TextBox 6">
            <a:extLst>
              <a:ext uri="{FF2B5EF4-FFF2-40B4-BE49-F238E27FC236}">
                <a16:creationId xmlns="" xmlns:a16="http://schemas.microsoft.com/office/drawing/2014/main" id="{4C1C3B28-3E0F-42A7-BC59-4800EF3D70A8}"/>
              </a:ext>
            </a:extLst>
          </p:cNvPr>
          <p:cNvSpPr txBox="1"/>
          <p:nvPr/>
        </p:nvSpPr>
        <p:spPr>
          <a:xfrm>
            <a:off x="5334000" y="1600200"/>
            <a:ext cx="3403600" cy="175418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800" b="1" u="sng" dirty="0"/>
              <a:t>Common treatments include:</a:t>
            </a:r>
          </a:p>
          <a:p>
            <a:pPr marL="285750" indent="-285750">
              <a:buClr>
                <a:srgbClr val="FF7003"/>
              </a:buClr>
              <a:buFont typeface="Arial" panose="020B0604020202020204" pitchFamily="34" charset="0"/>
              <a:buChar char="•"/>
              <a:defRPr/>
            </a:pPr>
            <a:r>
              <a:rPr lang="en-US" sz="1800" dirty="0"/>
              <a:t>Rest</a:t>
            </a:r>
          </a:p>
          <a:p>
            <a:pPr marL="285750" indent="-285750">
              <a:buClr>
                <a:srgbClr val="FF7003"/>
              </a:buClr>
              <a:buFont typeface="Arial" panose="020B0604020202020204" pitchFamily="34" charset="0"/>
              <a:buChar char="•"/>
              <a:defRPr/>
            </a:pPr>
            <a:r>
              <a:rPr lang="en-US" sz="1800" dirty="0"/>
              <a:t>Hand feeding</a:t>
            </a:r>
          </a:p>
          <a:p>
            <a:pPr marL="285750" indent="-285750">
              <a:buClr>
                <a:srgbClr val="FF7003"/>
              </a:buClr>
              <a:buFont typeface="Arial" panose="020B0604020202020204" pitchFamily="34" charset="0"/>
              <a:buChar char="•"/>
              <a:defRPr/>
            </a:pPr>
            <a:r>
              <a:rPr lang="en-US" sz="1800" dirty="0"/>
              <a:t>Warm eye compress</a:t>
            </a:r>
          </a:p>
          <a:p>
            <a:pPr marL="285750" indent="-285750">
              <a:buClr>
                <a:srgbClr val="FF7003"/>
              </a:buClr>
              <a:buFont typeface="Arial" panose="020B0604020202020204" pitchFamily="34" charset="0"/>
              <a:buChar char="•"/>
              <a:defRPr/>
            </a:pPr>
            <a:r>
              <a:rPr lang="en-US" sz="1800" dirty="0"/>
              <a:t>Antibiotics</a:t>
            </a:r>
          </a:p>
          <a:p>
            <a:pPr marL="285750" indent="-285750">
              <a:buClr>
                <a:srgbClr val="FF7003"/>
              </a:buClr>
              <a:buFont typeface="Arial" panose="020B0604020202020204" pitchFamily="34" charset="0"/>
              <a:buChar char="•"/>
              <a:defRPr/>
            </a:pPr>
            <a:r>
              <a:rPr lang="en-US" sz="1800" dirty="0"/>
              <a:t>Ocular ointments</a:t>
            </a:r>
          </a:p>
        </p:txBody>
      </p:sp>
      <p:sp>
        <p:nvSpPr>
          <p:cNvPr id="50182" name="TextBox 7"/>
          <p:cNvSpPr txBox="1">
            <a:spLocks noChangeArrowheads="1"/>
          </p:cNvSpPr>
          <p:nvPr/>
        </p:nvSpPr>
        <p:spPr bwMode="auto">
          <a:xfrm>
            <a:off x="177800" y="4495800"/>
            <a:ext cx="876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7003"/>
              </a:buClr>
              <a:buChar char="•"/>
              <a:defRPr sz="2400">
                <a:solidFill>
                  <a:schemeClr val="tx1"/>
                </a:solidFill>
                <a:latin typeface="Arial" panose="020B0604020202020204" pitchFamily="34" charset="0"/>
              </a:defRPr>
            </a:lvl1pPr>
            <a:lvl2pPr marL="742950" indent="-285750">
              <a:spcBef>
                <a:spcPct val="20000"/>
              </a:spcBef>
              <a:buClr>
                <a:srgbClr val="FF7003"/>
              </a:buClr>
              <a:buChar char="–"/>
              <a:defRPr sz="2000">
                <a:solidFill>
                  <a:schemeClr val="tx1"/>
                </a:solidFill>
                <a:latin typeface="Arial" panose="020B0604020202020204" pitchFamily="34" charset="0"/>
              </a:defRPr>
            </a:lvl2pPr>
            <a:lvl3pPr marL="1143000" indent="-228600">
              <a:spcBef>
                <a:spcPct val="20000"/>
              </a:spcBef>
              <a:buClr>
                <a:srgbClr val="FF7003"/>
              </a:buClr>
              <a:buChar char="•"/>
              <a:defRPr sz="2400">
                <a:solidFill>
                  <a:schemeClr val="tx1"/>
                </a:solidFill>
                <a:latin typeface="Arial" panose="020B0604020202020204" pitchFamily="34" charset="0"/>
              </a:defRPr>
            </a:lvl3pPr>
            <a:lvl4pPr marL="1600200" indent="-228600">
              <a:spcBef>
                <a:spcPct val="20000"/>
              </a:spcBef>
              <a:buClr>
                <a:srgbClr val="FF7003"/>
              </a:buClr>
              <a:buChar char="–"/>
              <a:defRPr sz="1600">
                <a:solidFill>
                  <a:schemeClr val="tx1"/>
                </a:solidFill>
                <a:latin typeface="Arial" panose="020B0604020202020204" pitchFamily="34" charset="0"/>
              </a:defRPr>
            </a:lvl4pPr>
            <a:lvl5pPr marL="2057400" indent="-228600">
              <a:spcBef>
                <a:spcPct val="20000"/>
              </a:spcBef>
              <a:buClr>
                <a:srgbClr val="FF7003"/>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9pPr>
          </a:lstStyle>
          <a:p>
            <a:pPr>
              <a:spcBef>
                <a:spcPct val="0"/>
              </a:spcBef>
              <a:buClrTx/>
              <a:buFontTx/>
              <a:buNone/>
            </a:pPr>
            <a:r>
              <a:rPr lang="en-US" altLang="en-US" sz="1800"/>
              <a:t>Wash your hands thoroughly after handling an animal with visible URI symptoms before contact with any other cats as URI is extremely contagious. URI is similar to a human cold, but is generally not transmittable to people or other animal species except for cats.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noChangeArrowheads="1"/>
          </p:cNvSpPr>
          <p:nvPr>
            <p:ph type="title"/>
          </p:nvPr>
        </p:nvSpPr>
        <p:spPr>
          <a:xfrm>
            <a:off x="0" y="304800"/>
            <a:ext cx="9144000" cy="685800"/>
          </a:xfrm>
        </p:spPr>
        <p:txBody>
          <a:bodyPr/>
          <a:lstStyle/>
          <a:p>
            <a:r>
              <a:rPr lang="en-US" altLang="en-US" smtClean="0"/>
              <a:t>Ringworm – It’s not as scary as it sounds!</a:t>
            </a:r>
          </a:p>
        </p:txBody>
      </p:sp>
      <p:sp>
        <p:nvSpPr>
          <p:cNvPr id="46083" name="Content Placeholder 2">
            <a:extLst>
              <a:ext uri="{FF2B5EF4-FFF2-40B4-BE49-F238E27FC236}">
                <a16:creationId xmlns="" xmlns:a16="http://schemas.microsoft.com/office/drawing/2014/main" id="{E11D7477-6EAD-4F63-A4DB-B0EC4EA1C8E5}"/>
              </a:ext>
            </a:extLst>
          </p:cNvPr>
          <p:cNvSpPr>
            <a:spLocks noGrp="1"/>
          </p:cNvSpPr>
          <p:nvPr>
            <p:ph idx="1"/>
          </p:nvPr>
        </p:nvSpPr>
        <p:spPr>
          <a:xfrm>
            <a:off x="190500" y="990600"/>
            <a:ext cx="8763000" cy="4383088"/>
          </a:xfrm>
        </p:spPr>
        <p:txBody>
          <a:bodyPr/>
          <a:lstStyle/>
          <a:p>
            <a:pPr>
              <a:defRPr/>
            </a:pPr>
            <a:r>
              <a:rPr lang="en-US" sz="1800" dirty="0"/>
              <a:t>Despite its name, ringworm is a fungal infection that causes alopecia/crustiness/ redness of the skin (just like athlete’s foot) </a:t>
            </a:r>
          </a:p>
          <a:p>
            <a:pPr>
              <a:defRPr/>
            </a:pPr>
            <a:r>
              <a:rPr lang="en-US" sz="1800" dirty="0"/>
              <a:t>Transmission is primarily through direct contact with an infected animal. Secondarily through fomite (objects or materials that are likely to carry infection, such as clothes, utensils, and furniture) transmission. </a:t>
            </a:r>
          </a:p>
          <a:p>
            <a:pPr>
              <a:defRPr/>
            </a:pPr>
            <a:r>
              <a:rPr lang="en-US" sz="1800" dirty="0"/>
              <a:t>Treatment includes a combination of topical and oral treatments that are used to clear the infection as rapidly as possible. Typical foster length is 6 weeks.</a:t>
            </a:r>
          </a:p>
          <a:p>
            <a:pPr>
              <a:defRPr/>
            </a:pPr>
            <a:r>
              <a:rPr lang="en-US" sz="1800" dirty="0"/>
              <a:t>Cleaning and disinfecting against ringworm should include thorough cleaning and disinfecting steps to remove spores from the environment or contaminated objects most effectively. </a:t>
            </a:r>
          </a:p>
          <a:p>
            <a:pPr>
              <a:defRPr/>
            </a:pPr>
            <a:r>
              <a:rPr lang="en-US" sz="1800" dirty="0"/>
              <a:t>Examples of effective OTC disinfectants that are safe around kittens include:</a:t>
            </a:r>
          </a:p>
          <a:p>
            <a:pPr lvl="3">
              <a:defRPr/>
            </a:pPr>
            <a:r>
              <a:rPr lang="en-US" sz="1800" dirty="0" err="1">
                <a:ea typeface="+mn-ea"/>
                <a:cs typeface="+mn-cs"/>
              </a:rPr>
              <a:t>Fantastik</a:t>
            </a:r>
            <a:r>
              <a:rPr lang="en-US" sz="1800" dirty="0">
                <a:ea typeface="+mn-ea"/>
                <a:cs typeface="+mn-cs"/>
              </a:rPr>
              <a:t> </a:t>
            </a:r>
          </a:p>
          <a:p>
            <a:pPr lvl="3">
              <a:defRPr/>
            </a:pPr>
            <a:r>
              <a:rPr lang="en-US" sz="1800" dirty="0">
                <a:ea typeface="+mn-ea"/>
                <a:cs typeface="+mn-cs"/>
              </a:rPr>
              <a:t>Formula 409</a:t>
            </a:r>
          </a:p>
          <a:p>
            <a:pPr lvl="3">
              <a:defRPr/>
            </a:pPr>
            <a:r>
              <a:rPr lang="en-US" sz="1800" dirty="0">
                <a:ea typeface="+mn-ea"/>
                <a:cs typeface="+mn-cs"/>
              </a:rPr>
              <a:t>Simple Green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noChangeArrowheads="1"/>
          </p:cNvSpPr>
          <p:nvPr>
            <p:ph type="title"/>
          </p:nvPr>
        </p:nvSpPr>
        <p:spPr>
          <a:xfrm>
            <a:off x="685800" y="228600"/>
            <a:ext cx="7772400" cy="665163"/>
          </a:xfrm>
        </p:spPr>
        <p:txBody>
          <a:bodyPr/>
          <a:lstStyle/>
          <a:p>
            <a:r>
              <a:rPr lang="en-US" altLang="en-US" smtClean="0"/>
              <a:t>Follow-Up Veterinary Appointments</a:t>
            </a:r>
          </a:p>
        </p:txBody>
      </p:sp>
      <p:sp>
        <p:nvSpPr>
          <p:cNvPr id="52227" name="Content Placeholder 2"/>
          <p:cNvSpPr>
            <a:spLocks noGrp="1" noChangeArrowheads="1"/>
          </p:cNvSpPr>
          <p:nvPr>
            <p:ph idx="1"/>
          </p:nvPr>
        </p:nvSpPr>
        <p:spPr>
          <a:xfrm>
            <a:off x="304800" y="893763"/>
            <a:ext cx="4572000" cy="4821237"/>
          </a:xfrm>
        </p:spPr>
        <p:txBody>
          <a:bodyPr/>
          <a:lstStyle/>
          <a:p>
            <a:r>
              <a:rPr lang="en-US" altLang="en-US" sz="1800" b="1" smtClean="0"/>
              <a:t>Every 2 weeks kitten will need:</a:t>
            </a:r>
            <a:endParaRPr lang="en-US" altLang="en-US" sz="1800" smtClean="0"/>
          </a:p>
          <a:p>
            <a:pPr lvl="1"/>
            <a:r>
              <a:rPr lang="en-US" altLang="en-US" sz="1800" smtClean="0"/>
              <a:t>Physical examination</a:t>
            </a:r>
          </a:p>
          <a:p>
            <a:pPr lvl="1"/>
            <a:r>
              <a:rPr lang="en-US" altLang="en-US" sz="1800" smtClean="0"/>
              <a:t>An FVRCP vaccination booster (until 18-20 weeks of age)</a:t>
            </a:r>
          </a:p>
          <a:p>
            <a:pPr lvl="1"/>
            <a:r>
              <a:rPr lang="en-US" altLang="en-US" sz="1800" smtClean="0"/>
              <a:t>Dewormer</a:t>
            </a:r>
          </a:p>
          <a:p>
            <a:r>
              <a:rPr lang="en-US" altLang="en-US" sz="1800" b="1" smtClean="0"/>
              <a:t>Every 4 weeks kitten will need:</a:t>
            </a:r>
            <a:endParaRPr lang="en-US" altLang="en-US" sz="1800" smtClean="0"/>
          </a:p>
          <a:p>
            <a:pPr lvl="1"/>
            <a:r>
              <a:rPr lang="en-US" altLang="en-US" sz="1800" smtClean="0"/>
              <a:t>Topical Flea Treatment</a:t>
            </a:r>
          </a:p>
          <a:p>
            <a:r>
              <a:rPr lang="en-US" altLang="en-US" sz="1800" b="1" smtClean="0"/>
              <a:t>At 8 weeks of age or older:</a:t>
            </a:r>
            <a:endParaRPr lang="en-US" altLang="en-US" sz="1800" smtClean="0"/>
          </a:p>
          <a:p>
            <a:pPr lvl="1"/>
            <a:r>
              <a:rPr lang="en-US" altLang="en-US" sz="1800" smtClean="0"/>
              <a:t>Kitten will be scheduled for their Spay/Neuter Surgery (once they are 2lbs)</a:t>
            </a:r>
          </a:p>
          <a:p>
            <a:r>
              <a:rPr lang="en-US" altLang="en-US" sz="1800" b="1" smtClean="0"/>
              <a:t>At 12 weeks of age or older:</a:t>
            </a:r>
            <a:endParaRPr lang="en-US" altLang="en-US" sz="1800" smtClean="0"/>
          </a:p>
          <a:p>
            <a:pPr lvl="1"/>
            <a:r>
              <a:rPr lang="en-US" altLang="en-US" sz="1800" smtClean="0"/>
              <a:t>Kitten will need a rabies vaccination</a:t>
            </a:r>
          </a:p>
          <a:p>
            <a:r>
              <a:rPr lang="en-US" altLang="en-US" sz="1800" b="1" smtClean="0"/>
              <a:t>Cats older than 20 weeks will only need 1 booster FVRCP after intake</a:t>
            </a:r>
          </a:p>
          <a:p>
            <a:endParaRPr lang="en-US" altLang="en-US" smtClean="0"/>
          </a:p>
        </p:txBody>
      </p:sp>
      <p:sp>
        <p:nvSpPr>
          <p:cNvPr id="4" name="TextBox 3">
            <a:extLst>
              <a:ext uri="{FF2B5EF4-FFF2-40B4-BE49-F238E27FC236}">
                <a16:creationId xmlns="" xmlns:a16="http://schemas.microsoft.com/office/drawing/2014/main" id="{E6DF1B04-8592-46AA-A76F-631895853BB2}"/>
              </a:ext>
            </a:extLst>
          </p:cNvPr>
          <p:cNvSpPr txBox="1"/>
          <p:nvPr/>
        </p:nvSpPr>
        <p:spPr>
          <a:xfrm>
            <a:off x="5399088" y="1131888"/>
            <a:ext cx="3059112" cy="212407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2000" b="1" u="sng" dirty="0"/>
              <a:t>Available Clinics</a:t>
            </a:r>
            <a:r>
              <a:rPr lang="en-US" sz="1600" u="sng" dirty="0"/>
              <a:t>:</a:t>
            </a:r>
          </a:p>
          <a:p>
            <a:pPr>
              <a:defRPr/>
            </a:pPr>
            <a:r>
              <a:rPr lang="en-US" sz="1600" b="1" dirty="0"/>
              <a:t>-South LA</a:t>
            </a:r>
          </a:p>
          <a:p>
            <a:pPr>
              <a:defRPr/>
            </a:pPr>
            <a:r>
              <a:rPr lang="en-US" sz="1600" b="1" dirty="0"/>
              <a:t>-Downey</a:t>
            </a:r>
          </a:p>
          <a:p>
            <a:pPr>
              <a:defRPr/>
            </a:pPr>
            <a:r>
              <a:rPr lang="en-US" sz="1600" b="1" dirty="0"/>
              <a:t>-Baldwin Park</a:t>
            </a:r>
          </a:p>
          <a:p>
            <a:pPr>
              <a:defRPr/>
            </a:pPr>
            <a:r>
              <a:rPr lang="en-US" sz="1600" b="1" dirty="0"/>
              <a:t>-Burbank</a:t>
            </a:r>
          </a:p>
          <a:p>
            <a:pPr>
              <a:defRPr/>
            </a:pPr>
            <a:r>
              <a:rPr lang="en-US" sz="1600" dirty="0"/>
              <a:t>-Sherman Oaks</a:t>
            </a:r>
          </a:p>
          <a:p>
            <a:pPr>
              <a:defRPr/>
            </a:pPr>
            <a:r>
              <a:rPr lang="en-US" sz="1600" dirty="0"/>
              <a:t>-Westlake Village</a:t>
            </a:r>
          </a:p>
          <a:p>
            <a:pPr>
              <a:defRPr/>
            </a:pPr>
            <a:r>
              <a:rPr lang="en-US" sz="1600" dirty="0"/>
              <a:t>-Venice</a:t>
            </a:r>
          </a:p>
        </p:txBody>
      </p:sp>
      <p:pic>
        <p:nvPicPr>
          <p:cNvPr id="5222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9088" y="3352800"/>
            <a:ext cx="308451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775" y="152400"/>
            <a:ext cx="53784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noChangeArrowheads="1"/>
          </p:cNvSpPr>
          <p:nvPr>
            <p:ph type="title"/>
          </p:nvPr>
        </p:nvSpPr>
        <p:spPr>
          <a:xfrm>
            <a:off x="152400" y="752475"/>
            <a:ext cx="3429000" cy="4324350"/>
          </a:xfrm>
        </p:spPr>
        <p:txBody>
          <a:bodyPr/>
          <a:lstStyle/>
          <a:p>
            <a:r>
              <a:rPr lang="en-US" altLang="en-US" dirty="0" smtClean="0"/>
              <a:t>Foster Medical Checklist</a:t>
            </a:r>
            <a:br>
              <a:rPr lang="en-US" altLang="en-US" dirty="0" smtClean="0"/>
            </a:br>
            <a:r>
              <a:rPr lang="en-US" altLang="en-US" sz="2400" b="0" dirty="0" smtClean="0">
                <a:solidFill>
                  <a:srgbClr val="FF8021"/>
                </a:solidFill>
              </a:rPr>
              <a:t>This form should be filled out at every check-up appointment and kept with all medical records. </a:t>
            </a:r>
            <a:endParaRPr lang="en-US" altLang="en-US" sz="2400" b="0" dirty="0" smtClean="0"/>
          </a:p>
        </p:txBody>
      </p:sp>
      <p:pic>
        <p:nvPicPr>
          <p:cNvPr id="4" name="Picture 3">
            <a:extLst>
              <a:ext uri="{FF2B5EF4-FFF2-40B4-BE49-F238E27FC236}">
                <a16:creationId xmlns="" xmlns:a16="http://schemas.microsoft.com/office/drawing/2014/main" id="{757B501D-1975-4C45-8001-63EB05257AD8}"/>
              </a:ext>
            </a:extLst>
          </p:cNvPr>
          <p:cNvPicPr>
            <a:picLocks noChangeAspect="1"/>
          </p:cNvPicPr>
          <p:nvPr/>
        </p:nvPicPr>
        <p:blipFill rotWithShape="1">
          <a:blip r:embed="rId3"/>
          <a:srcRect t="8562" r="1811"/>
          <a:stretch/>
        </p:blipFill>
        <p:spPr>
          <a:xfrm>
            <a:off x="3810000" y="228600"/>
            <a:ext cx="4648200" cy="50863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noChangeArrowheads="1"/>
          </p:cNvSpPr>
          <p:nvPr>
            <p:ph type="title"/>
          </p:nvPr>
        </p:nvSpPr>
        <p:spPr/>
        <p:txBody>
          <a:bodyPr/>
          <a:lstStyle/>
          <a:p>
            <a:r>
              <a:rPr lang="en-US" altLang="en-US" smtClean="0"/>
              <a:t>A Fear-Free Trip to the Vet</a:t>
            </a:r>
            <a:br>
              <a:rPr lang="en-US" altLang="en-US" smtClean="0"/>
            </a:br>
            <a:r>
              <a:rPr lang="en-US" altLang="en-US" sz="2000" smtClean="0"/>
              <a:t>Reduces Fear, Anxiety and Stress</a:t>
            </a:r>
            <a:endParaRPr lang="en-US" altLang="en-US" smtClean="0"/>
          </a:p>
        </p:txBody>
      </p:sp>
      <p:sp>
        <p:nvSpPr>
          <p:cNvPr id="56323" name="Content Placeholder 2"/>
          <p:cNvSpPr>
            <a:spLocks noGrp="1" noChangeArrowheads="1"/>
          </p:cNvSpPr>
          <p:nvPr>
            <p:ph idx="1"/>
          </p:nvPr>
        </p:nvSpPr>
        <p:spPr>
          <a:xfrm>
            <a:off x="685800" y="1524000"/>
            <a:ext cx="7772400" cy="4114800"/>
          </a:xfrm>
        </p:spPr>
        <p:txBody>
          <a:bodyPr/>
          <a:lstStyle/>
          <a:p>
            <a:r>
              <a:rPr lang="en-US" altLang="en-US" sz="2000" smtClean="0"/>
              <a:t>The carrier: </a:t>
            </a:r>
          </a:p>
          <a:p>
            <a:pPr lvl="1"/>
            <a:r>
              <a:rPr lang="en-US" altLang="en-US" smtClean="0"/>
              <a:t>Put towel/blankie that smells like home inside</a:t>
            </a:r>
          </a:p>
          <a:p>
            <a:pPr lvl="1"/>
            <a:r>
              <a:rPr lang="en-US" altLang="en-US" smtClean="0"/>
              <a:t>Cover the outside with a towel or blanket</a:t>
            </a:r>
          </a:p>
          <a:p>
            <a:pPr lvl="1"/>
            <a:r>
              <a:rPr lang="en-US" altLang="en-US" smtClean="0"/>
              <a:t>Keep it elevated</a:t>
            </a:r>
          </a:p>
          <a:p>
            <a:r>
              <a:rPr lang="en-US" altLang="en-US" sz="2000" smtClean="0"/>
              <a:t>Plan ahead: don’t wait till the last minute to put kittens in the carrier</a:t>
            </a:r>
          </a:p>
          <a:p>
            <a:r>
              <a:rPr lang="en-US" altLang="en-US" sz="2000" smtClean="0"/>
              <a:t>Use treats (wet food, pure-chicken baby food) during and after the appointment</a:t>
            </a:r>
          </a:p>
          <a:p>
            <a:r>
              <a:rPr lang="en-US" altLang="en-US" sz="2000" smtClean="0"/>
              <a:t>Play soft/classical music in the car</a:t>
            </a:r>
          </a:p>
          <a:p>
            <a:r>
              <a:rPr lang="en-US" altLang="en-US" sz="2000" smtClean="0"/>
              <a:t>Give them time to come out of carrier when you get home</a:t>
            </a:r>
          </a:p>
          <a:p>
            <a:endParaRPr lang="en-US" altLang="en-US" sz="14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descr="column_cat-emergency-kit.jpg"/>
          <p:cNvPicPr>
            <a:picLocks noChangeAspect="1"/>
          </p:cNvPicPr>
          <p:nvPr/>
        </p:nvPicPr>
        <p:blipFill>
          <a:blip r:embed="rId3">
            <a:extLst>
              <a:ext uri="{28A0092B-C50C-407E-A947-70E740481C1C}">
                <a14:useLocalDpi xmlns:a14="http://schemas.microsoft.com/office/drawing/2010/main" val="0"/>
              </a:ext>
            </a:extLst>
          </a:blip>
          <a:srcRect t="8928" r="4256"/>
          <a:stretch>
            <a:fillRect/>
          </a:stretch>
        </p:blipFill>
        <p:spPr bwMode="auto">
          <a:xfrm>
            <a:off x="6400800" y="647700"/>
            <a:ext cx="27432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itle 1"/>
          <p:cNvSpPr>
            <a:spLocks noGrp="1" noChangeArrowheads="1"/>
          </p:cNvSpPr>
          <p:nvPr>
            <p:ph type="title"/>
          </p:nvPr>
        </p:nvSpPr>
        <p:spPr>
          <a:xfrm>
            <a:off x="685800" y="152400"/>
            <a:ext cx="7772400" cy="990600"/>
          </a:xfrm>
        </p:spPr>
        <p:txBody>
          <a:bodyPr/>
          <a:lstStyle/>
          <a:p>
            <a:r>
              <a:rPr lang="en-US" altLang="en-US" smtClean="0"/>
              <a:t>ASPCA Foster Medical Hotline</a:t>
            </a:r>
          </a:p>
        </p:txBody>
      </p:sp>
      <p:sp>
        <p:nvSpPr>
          <p:cNvPr id="58372" name="Content Placeholder 2"/>
          <p:cNvSpPr>
            <a:spLocks noGrp="1" noChangeArrowheads="1"/>
          </p:cNvSpPr>
          <p:nvPr>
            <p:ph idx="1"/>
          </p:nvPr>
        </p:nvSpPr>
        <p:spPr>
          <a:xfrm>
            <a:off x="304800" y="1143000"/>
            <a:ext cx="8382000" cy="4876800"/>
          </a:xfrm>
        </p:spPr>
        <p:txBody>
          <a:bodyPr/>
          <a:lstStyle/>
          <a:p>
            <a:pPr marL="0" indent="0">
              <a:buFontTx/>
              <a:buNone/>
            </a:pPr>
            <a:r>
              <a:rPr lang="en-US" altLang="en-US" sz="3000" b="1" dirty="0" smtClean="0">
                <a:solidFill>
                  <a:srgbClr val="FF7003"/>
                </a:solidFill>
              </a:rPr>
              <a:t>XXX-XXX-XXXX</a:t>
            </a:r>
            <a:endParaRPr lang="en-US" altLang="en-US" sz="3000" b="1" dirty="0" smtClean="0">
              <a:solidFill>
                <a:srgbClr val="FF7003"/>
              </a:solidFill>
            </a:endParaRPr>
          </a:p>
          <a:p>
            <a:pPr marL="0" indent="0">
              <a:buFontTx/>
              <a:buNone/>
            </a:pPr>
            <a:r>
              <a:rPr lang="en-US" altLang="en-US" sz="2600" b="1" dirty="0" smtClean="0"/>
              <a:t>You can call 24/7 for emergencies!</a:t>
            </a:r>
            <a:endParaRPr lang="en-US" altLang="en-US" sz="2600" b="1" dirty="0" smtClean="0">
              <a:solidFill>
                <a:srgbClr val="FF7003"/>
              </a:solidFill>
            </a:endParaRPr>
          </a:p>
          <a:p>
            <a:pPr marL="0" indent="0">
              <a:buFontTx/>
              <a:buNone/>
            </a:pPr>
            <a:endParaRPr lang="en-US" altLang="en-US" sz="1200" b="1" dirty="0" smtClean="0">
              <a:solidFill>
                <a:srgbClr val="FF7003"/>
              </a:solidFill>
            </a:endParaRPr>
          </a:p>
          <a:p>
            <a:pPr lvl="1">
              <a:spcBef>
                <a:spcPct val="0"/>
              </a:spcBef>
            </a:pPr>
            <a:r>
              <a:rPr lang="en-US" altLang="en-US" dirty="0" smtClean="0"/>
              <a:t>For any medical questions and concerns</a:t>
            </a:r>
          </a:p>
          <a:p>
            <a:pPr lvl="1">
              <a:spcBef>
                <a:spcPct val="0"/>
              </a:spcBef>
            </a:pPr>
            <a:r>
              <a:rPr lang="en-US" altLang="en-US" dirty="0" smtClean="0"/>
              <a:t>Veterinary Technicians will decide if treatment can be provided at home or if they need to book you a veterinary appointment </a:t>
            </a:r>
            <a:r>
              <a:rPr lang="en-US" altLang="en-US" b="1" dirty="0" smtClean="0"/>
              <a:t>at an ASPCA-approved veterinary partner clinic. </a:t>
            </a:r>
            <a:endParaRPr lang="en-US" altLang="en-US" dirty="0" smtClean="0"/>
          </a:p>
          <a:p>
            <a:pPr lvl="1">
              <a:spcBef>
                <a:spcPct val="0"/>
              </a:spcBef>
            </a:pPr>
            <a:r>
              <a:rPr lang="en-US" altLang="en-US" dirty="0" smtClean="0"/>
              <a:t>Must get pre-approval first. Do not go to your own veterinarian.</a:t>
            </a:r>
          </a:p>
          <a:p>
            <a:pPr lvl="1">
              <a:spcBef>
                <a:spcPct val="0"/>
              </a:spcBef>
            </a:pPr>
            <a:r>
              <a:rPr lang="en-US" altLang="en-US" dirty="0" smtClean="0"/>
              <a:t>Your Foster Guide will provide more detailed information about symptoms you might see in your kittens for common problems.</a:t>
            </a:r>
          </a:p>
          <a:p>
            <a:pPr lvl="1">
              <a:spcBef>
                <a:spcPct val="0"/>
              </a:spcBef>
            </a:pPr>
            <a:r>
              <a:rPr lang="en-US" altLang="en-US" dirty="0" smtClean="0"/>
              <a:t>If an emergency comes up and you cannot reach the medical hotline, contact the Foster Coordinator </a:t>
            </a:r>
            <a:r>
              <a:rPr lang="en-US" altLang="en-US" dirty="0" smtClean="0"/>
              <a:t>(XXXXX) </a:t>
            </a:r>
            <a:r>
              <a:rPr lang="en-US" altLang="en-US" dirty="0" smtClean="0"/>
              <a:t>at </a:t>
            </a:r>
            <a:r>
              <a:rPr lang="en-US" altLang="en-US" b="1" dirty="0" smtClean="0"/>
              <a:t>XXX-XXX-XXXX</a:t>
            </a:r>
            <a:r>
              <a:rPr lang="en-US" altLang="en-US" dirty="0" smtClean="0"/>
              <a:t>.</a:t>
            </a:r>
            <a:endParaRPr lang="en-US" altLang="en-US" b="1" dirty="0" smtClean="0"/>
          </a:p>
          <a:p>
            <a:pPr lvl="1">
              <a:spcBef>
                <a:spcPct val="0"/>
              </a:spcBef>
            </a:pPr>
            <a:endParaRPr lang="en-US" altLang="en-US" dirty="0" smtClean="0"/>
          </a:p>
          <a:p>
            <a:pPr lvl="1">
              <a:spcBef>
                <a:spcPct val="0"/>
              </a:spcBef>
            </a:pPr>
            <a:endParaRPr lang="en-US" altLang="en-US" sz="18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noChangeArrowheads="1"/>
          </p:cNvSpPr>
          <p:nvPr>
            <p:ph type="title"/>
          </p:nvPr>
        </p:nvSpPr>
        <p:spPr>
          <a:xfrm>
            <a:off x="609600" y="76200"/>
            <a:ext cx="7772400" cy="609600"/>
          </a:xfrm>
        </p:spPr>
        <p:txBody>
          <a:bodyPr/>
          <a:lstStyle/>
          <a:p>
            <a:r>
              <a:rPr lang="en-US" altLang="en-US" smtClean="0"/>
              <a:t>When do I call?</a:t>
            </a:r>
          </a:p>
        </p:txBody>
      </p:sp>
      <p:sp>
        <p:nvSpPr>
          <p:cNvPr id="5" name="Text Box 2">
            <a:extLst>
              <a:ext uri="{FF2B5EF4-FFF2-40B4-BE49-F238E27FC236}">
                <a16:creationId xmlns="" xmlns:a16="http://schemas.microsoft.com/office/drawing/2014/main" id="{26C597C5-48A4-42F5-AFC2-12FB59544E8D}"/>
              </a:ext>
            </a:extLst>
          </p:cNvPr>
          <p:cNvSpPr txBox="1">
            <a:spLocks noChangeArrowheads="1"/>
          </p:cNvSpPr>
          <p:nvPr/>
        </p:nvSpPr>
        <p:spPr bwMode="auto">
          <a:xfrm>
            <a:off x="152400" y="685800"/>
            <a:ext cx="8686800" cy="51054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a:lstStyle/>
          <a:p>
            <a:pPr>
              <a:defRPr/>
            </a:pPr>
            <a:r>
              <a:rPr lang="en-US" altLang="en-US" sz="1800" b="1" dirty="0">
                <a:solidFill>
                  <a:srgbClr val="FF0000"/>
                </a:solidFill>
              </a:rPr>
              <a:t>Emergency Situations: Notify the Medical Hotline immediately. </a:t>
            </a:r>
          </a:p>
          <a:p>
            <a:pPr>
              <a:defRPr/>
            </a:pPr>
            <a:r>
              <a:rPr lang="en-US" altLang="en-US" sz="1800" b="1" dirty="0">
                <a:solidFill>
                  <a:srgbClr val="FF0000"/>
                </a:solidFill>
              </a:rPr>
              <a:t>If you cannot reach the Hotline, call the Foster Coordinator immediately.</a:t>
            </a:r>
          </a:p>
          <a:p>
            <a:pPr marL="285750" indent="-285750">
              <a:buFont typeface="Symbol" panose="05050102010706020507" pitchFamily="18" charset="2"/>
              <a:buChar char="·"/>
              <a:defRPr/>
            </a:pPr>
            <a:r>
              <a:rPr lang="en-US" altLang="en-US" sz="1600" dirty="0">
                <a:solidFill>
                  <a:schemeClr val="tx1"/>
                </a:solidFill>
              </a:rPr>
              <a:t>Difficulty breathing, erratic breathing pattern, gasping for air</a:t>
            </a:r>
          </a:p>
          <a:p>
            <a:pPr marL="285750" indent="-285750">
              <a:buFont typeface="Symbol" panose="05050102010706020507" pitchFamily="18" charset="2"/>
              <a:buChar char="·"/>
              <a:defRPr/>
            </a:pPr>
            <a:r>
              <a:rPr lang="en-US" altLang="en-US" sz="1600" dirty="0">
                <a:solidFill>
                  <a:schemeClr val="tx1"/>
                </a:solidFill>
              </a:rPr>
              <a:t>Very high or low body temperature</a:t>
            </a:r>
          </a:p>
          <a:p>
            <a:pPr marL="285750" indent="-285750">
              <a:buFont typeface="Symbol" panose="05050102010706020507" pitchFamily="18" charset="2"/>
              <a:buChar char="·"/>
              <a:defRPr/>
            </a:pPr>
            <a:r>
              <a:rPr lang="en-US" altLang="en-US" sz="1600" dirty="0">
                <a:solidFill>
                  <a:schemeClr val="tx1"/>
                </a:solidFill>
              </a:rPr>
              <a:t>Very pale, blue, or grey gums</a:t>
            </a:r>
          </a:p>
          <a:p>
            <a:pPr marL="285750" indent="-285750">
              <a:buFont typeface="Symbol" panose="05050102010706020507" pitchFamily="18" charset="2"/>
              <a:buChar char="·"/>
              <a:defRPr/>
            </a:pPr>
            <a:r>
              <a:rPr lang="en-US" altLang="en-US" sz="1600" dirty="0">
                <a:solidFill>
                  <a:schemeClr val="tx1"/>
                </a:solidFill>
              </a:rPr>
              <a:t>Seizures or neurologic symptoms</a:t>
            </a:r>
          </a:p>
          <a:p>
            <a:pPr marL="285750" indent="-285750">
              <a:buFont typeface="Symbol" panose="05050102010706020507" pitchFamily="18" charset="2"/>
              <a:buChar char="·"/>
              <a:defRPr/>
            </a:pPr>
            <a:r>
              <a:rPr lang="en-US" altLang="en-US" sz="1600" dirty="0">
                <a:solidFill>
                  <a:schemeClr val="tx1"/>
                </a:solidFill>
              </a:rPr>
              <a:t>Accidental injury or trauma, including but not limited to cuts and fractures</a:t>
            </a:r>
          </a:p>
          <a:p>
            <a:pPr marL="285750" indent="-285750">
              <a:buFont typeface="Symbol" panose="05050102010706020507" pitchFamily="18" charset="2"/>
              <a:buChar char="·"/>
              <a:defRPr/>
            </a:pPr>
            <a:r>
              <a:rPr lang="en-US" altLang="en-US" sz="1600" dirty="0">
                <a:solidFill>
                  <a:schemeClr val="tx1"/>
                </a:solidFill>
              </a:rPr>
              <a:t>Straining to urinate or not urinating for more than 24 hours</a:t>
            </a:r>
          </a:p>
          <a:p>
            <a:pPr marL="285750" indent="-285750">
              <a:buFont typeface="Symbol" panose="05050102010706020507" pitchFamily="18" charset="2"/>
              <a:buChar char="·"/>
              <a:defRPr/>
            </a:pPr>
            <a:r>
              <a:rPr lang="en-US" altLang="en-US" sz="1600" dirty="0">
                <a:solidFill>
                  <a:schemeClr val="tx1"/>
                </a:solidFill>
              </a:rPr>
              <a:t>Unable to stand or walk</a:t>
            </a:r>
          </a:p>
          <a:p>
            <a:pPr>
              <a:defRPr/>
            </a:pPr>
            <a:endParaRPr lang="en-US" altLang="en-US" sz="1800" dirty="0">
              <a:solidFill>
                <a:schemeClr val="tx1"/>
              </a:solidFill>
            </a:endParaRPr>
          </a:p>
          <a:p>
            <a:pPr>
              <a:defRPr/>
            </a:pPr>
            <a:r>
              <a:rPr lang="en-US" altLang="en-US" sz="1800" b="1" dirty="0">
                <a:solidFill>
                  <a:srgbClr val="FF0000"/>
                </a:solidFill>
              </a:rPr>
              <a:t>Call the Medical Hotline and alert the Foster Coordinator.</a:t>
            </a:r>
          </a:p>
          <a:p>
            <a:pPr marL="285750" indent="-285750">
              <a:buFont typeface="Symbol" panose="05050102010706020507" pitchFamily="18" charset="2"/>
              <a:buChar char="·"/>
              <a:defRPr/>
            </a:pPr>
            <a:r>
              <a:rPr lang="en-US" altLang="en-US" sz="1600" dirty="0">
                <a:solidFill>
                  <a:schemeClr val="tx1"/>
                </a:solidFill>
              </a:rPr>
              <a:t>Failure defecate for more than 2 days</a:t>
            </a:r>
          </a:p>
          <a:p>
            <a:pPr>
              <a:defRPr/>
            </a:pPr>
            <a:r>
              <a:rPr lang="en-US" altLang="en-US" sz="1600" b="1" dirty="0">
                <a:solidFill>
                  <a:schemeClr val="tx1"/>
                </a:solidFill>
              </a:rPr>
              <a:t>Longer than 12 hours for kittens &lt;4 week or longer than 24 hours for kittens &gt;4 weeks:</a:t>
            </a:r>
            <a:endParaRPr lang="en-US" altLang="en-US" sz="1600" b="1" dirty="0">
              <a:solidFill>
                <a:srgbClr val="FF0000"/>
              </a:solidFill>
            </a:endParaRPr>
          </a:p>
          <a:p>
            <a:pPr marL="285750" indent="-285750">
              <a:buFont typeface="Symbol" panose="05050102010706020507" pitchFamily="18" charset="2"/>
              <a:buChar char="·"/>
              <a:defRPr/>
            </a:pPr>
            <a:r>
              <a:rPr lang="en-US" altLang="en-US" sz="1600" dirty="0">
                <a:solidFill>
                  <a:schemeClr val="tx1"/>
                </a:solidFill>
              </a:rPr>
              <a:t>Not eating or drinking</a:t>
            </a:r>
          </a:p>
          <a:p>
            <a:pPr marL="285750" indent="-285750">
              <a:buFont typeface="Symbol" panose="05050102010706020507" pitchFamily="18" charset="2"/>
              <a:buChar char="·"/>
              <a:defRPr/>
            </a:pPr>
            <a:r>
              <a:rPr lang="en-US" altLang="en-US" sz="1600" dirty="0">
                <a:solidFill>
                  <a:srgbClr val="FF0000"/>
                </a:solidFill>
              </a:rPr>
              <a:t>Diarrhea*</a:t>
            </a:r>
          </a:p>
          <a:p>
            <a:pPr marL="285750" indent="-285750">
              <a:buFont typeface="Symbol" panose="05050102010706020507" pitchFamily="18" charset="2"/>
              <a:buChar char="·"/>
              <a:defRPr/>
            </a:pPr>
            <a:r>
              <a:rPr lang="en-US" altLang="en-US" sz="1600" dirty="0">
                <a:solidFill>
                  <a:schemeClr val="tx1"/>
                </a:solidFill>
              </a:rPr>
              <a:t>Vomiting* </a:t>
            </a:r>
          </a:p>
          <a:p>
            <a:pPr marL="285750" indent="-285750">
              <a:buFont typeface="Symbol" panose="05050102010706020507" pitchFamily="18" charset="2"/>
              <a:buChar char="·"/>
              <a:defRPr/>
            </a:pPr>
            <a:r>
              <a:rPr lang="en-US" altLang="en-US" sz="1600" dirty="0">
                <a:solidFill>
                  <a:schemeClr val="tx1"/>
                </a:solidFill>
              </a:rPr>
              <a:t>Sneezing or coughing</a:t>
            </a:r>
          </a:p>
          <a:p>
            <a:pPr marL="285750" indent="-285750">
              <a:buFont typeface="Symbol" panose="05050102010706020507" pitchFamily="18" charset="2"/>
              <a:buChar char="·"/>
              <a:defRPr/>
            </a:pPr>
            <a:r>
              <a:rPr lang="en-US" altLang="en-US" sz="1600" dirty="0">
                <a:solidFill>
                  <a:schemeClr val="tx1"/>
                </a:solidFill>
              </a:rPr>
              <a:t>Signs of lethargy or uncharacteristic/abnormal behavior</a:t>
            </a:r>
          </a:p>
          <a:p>
            <a:pPr>
              <a:defRPr/>
            </a:pPr>
            <a:r>
              <a:rPr lang="en-US" altLang="en-US" sz="1600" dirty="0">
                <a:solidFill>
                  <a:schemeClr val="tx1"/>
                </a:solidFill>
              </a:rPr>
              <a:t>*</a:t>
            </a:r>
            <a:r>
              <a:rPr lang="en-US" altLang="en-US" sz="1600" i="1" dirty="0">
                <a:solidFill>
                  <a:schemeClr val="tx1"/>
                </a:solidFill>
              </a:rPr>
              <a:t>If repeated episodes or other signs present such as lethargy or lack of appetite, call emergency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76200"/>
            <a:ext cx="9144000" cy="1143000"/>
          </a:xfrm>
        </p:spPr>
        <p:txBody>
          <a:bodyPr/>
          <a:lstStyle/>
          <a:p>
            <a:pPr eaLnBrk="1" hangingPunct="1"/>
            <a:r>
              <a:rPr lang="en-US" altLang="en-US" smtClean="0"/>
              <a:t>Adoption Options</a:t>
            </a:r>
          </a:p>
        </p:txBody>
      </p:sp>
      <p:pic>
        <p:nvPicPr>
          <p:cNvPr id="62467" name="Picture 3"/>
          <p:cNvPicPr>
            <a:picLocks noChangeAspect="1"/>
          </p:cNvPicPr>
          <p:nvPr/>
        </p:nvPicPr>
        <p:blipFill>
          <a:blip r:embed="rId3">
            <a:extLst>
              <a:ext uri="{28A0092B-C50C-407E-A947-70E740481C1C}">
                <a14:useLocalDpi xmlns:a14="http://schemas.microsoft.com/office/drawing/2010/main" val="0"/>
              </a:ext>
            </a:extLst>
          </a:blip>
          <a:srcRect l="13425" r="25601"/>
          <a:stretch>
            <a:fillRect/>
          </a:stretch>
        </p:blipFill>
        <p:spPr bwMode="auto">
          <a:xfrm>
            <a:off x="5778500" y="2832100"/>
            <a:ext cx="28702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Content Placeholder 2"/>
          <p:cNvSpPr>
            <a:spLocks noGrp="1" noChangeArrowheads="1"/>
          </p:cNvSpPr>
          <p:nvPr>
            <p:ph idx="1"/>
          </p:nvPr>
        </p:nvSpPr>
        <p:spPr>
          <a:xfrm>
            <a:off x="381000" y="990600"/>
            <a:ext cx="7772400" cy="4114800"/>
          </a:xfrm>
        </p:spPr>
        <p:txBody>
          <a:bodyPr/>
          <a:lstStyle/>
          <a:p>
            <a:r>
              <a:rPr lang="en-US" altLang="en-US" sz="2500" dirty="0" smtClean="0"/>
              <a:t>Relocation</a:t>
            </a:r>
          </a:p>
          <a:p>
            <a:pPr lvl="1"/>
            <a:r>
              <a:rPr lang="en-US" altLang="en-US" sz="2500" dirty="0" smtClean="0"/>
              <a:t>Transporting adoption-ready kittens to in-state and out-of-state partner rescues to find them their new homes!</a:t>
            </a:r>
          </a:p>
          <a:p>
            <a:endParaRPr lang="en-US" altLang="en-US" sz="2500" dirty="0" smtClean="0"/>
          </a:p>
          <a:p>
            <a:r>
              <a:rPr lang="en-US" altLang="en-US" sz="2500" dirty="0" smtClean="0"/>
              <a:t>Local Pet Stores</a:t>
            </a:r>
          </a:p>
          <a:p>
            <a:pPr lvl="1"/>
            <a:r>
              <a:rPr lang="en-US" altLang="en-US" sz="2500" dirty="0" smtClean="0"/>
              <a:t>3 Petco locations currently:</a:t>
            </a:r>
          </a:p>
          <a:p>
            <a:pPr lvl="2"/>
            <a:r>
              <a:rPr lang="en-US" altLang="en-US" sz="2500" dirty="0" smtClean="0"/>
              <a:t>Petco </a:t>
            </a:r>
            <a:r>
              <a:rPr lang="en-US" altLang="en-US" sz="2500" dirty="0" smtClean="0"/>
              <a:t>XXX</a:t>
            </a:r>
            <a:endParaRPr lang="en-US" altLang="en-US" sz="2500" dirty="0" smtClean="0"/>
          </a:p>
          <a:p>
            <a:pPr lvl="2"/>
            <a:r>
              <a:rPr lang="en-US" altLang="en-US" sz="2500" dirty="0" smtClean="0"/>
              <a:t>Petco </a:t>
            </a:r>
            <a:r>
              <a:rPr lang="en-US" altLang="en-US" sz="2500" dirty="0" smtClean="0"/>
              <a:t>XXX</a:t>
            </a:r>
            <a:endParaRPr lang="en-US" altLang="en-US" sz="2500" dirty="0" smtClean="0"/>
          </a:p>
          <a:p>
            <a:pPr lvl="2"/>
            <a:r>
              <a:rPr lang="en-US" altLang="en-US" sz="2500" dirty="0" smtClean="0"/>
              <a:t>Petco </a:t>
            </a:r>
            <a:r>
              <a:rPr lang="en-US" altLang="en-US" sz="2500" dirty="0" smtClean="0"/>
              <a:t>XXX</a:t>
            </a:r>
            <a:endParaRPr lang="en-US" altLang="en-US" sz="25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noChangeArrowheads="1"/>
          </p:cNvSpPr>
          <p:nvPr>
            <p:ph type="title"/>
          </p:nvPr>
        </p:nvSpPr>
        <p:spPr>
          <a:xfrm>
            <a:off x="661988" y="304800"/>
            <a:ext cx="7772400" cy="838200"/>
          </a:xfrm>
        </p:spPr>
        <p:txBody>
          <a:bodyPr/>
          <a:lstStyle/>
          <a:p>
            <a:r>
              <a:rPr lang="en-US" altLang="en-US" smtClean="0"/>
              <a:t>Adoption Ambassadors:</a:t>
            </a:r>
            <a:br>
              <a:rPr lang="en-US" altLang="en-US" smtClean="0"/>
            </a:br>
            <a:r>
              <a:rPr lang="en-US" altLang="en-US" sz="2500" smtClean="0"/>
              <a:t>Finding a home for your fosters within your network of friends, family and acquaintances</a:t>
            </a:r>
          </a:p>
        </p:txBody>
      </p:sp>
      <p:sp>
        <p:nvSpPr>
          <p:cNvPr id="64515" name="Rectangle 3"/>
          <p:cNvSpPr>
            <a:spLocks noGrp="1" noChangeArrowheads="1"/>
          </p:cNvSpPr>
          <p:nvPr>
            <p:ph idx="1"/>
          </p:nvPr>
        </p:nvSpPr>
        <p:spPr>
          <a:xfrm>
            <a:off x="242888" y="1371600"/>
            <a:ext cx="8610600" cy="4876800"/>
          </a:xfrm>
        </p:spPr>
        <p:txBody>
          <a:bodyPr/>
          <a:lstStyle/>
          <a:p>
            <a:pPr marL="0" indent="0" eaLnBrk="1" hangingPunct="1">
              <a:spcBef>
                <a:spcPct val="0"/>
              </a:spcBef>
              <a:buFontTx/>
              <a:buNone/>
            </a:pPr>
            <a:r>
              <a:rPr lang="en-US" altLang="en-US" smtClean="0"/>
              <a:t>We use </a:t>
            </a:r>
            <a:r>
              <a:rPr lang="en-US" altLang="en-US" i="1" u="sng" smtClean="0"/>
              <a:t>conversation-based</a:t>
            </a:r>
            <a:r>
              <a:rPr lang="en-US" altLang="en-US" smtClean="0"/>
              <a:t> adoptions with a goal of informing potential adopters about cat care and answering any questions they may have!</a:t>
            </a:r>
          </a:p>
          <a:p>
            <a:pPr marL="0" indent="0" eaLnBrk="1" hangingPunct="1">
              <a:spcBef>
                <a:spcPct val="0"/>
              </a:spcBef>
              <a:buFontTx/>
              <a:buNone/>
            </a:pPr>
            <a:endParaRPr lang="en-US" altLang="en-US" smtClean="0"/>
          </a:p>
          <a:p>
            <a:pPr lvl="1" eaLnBrk="1" hangingPunct="1">
              <a:spcBef>
                <a:spcPct val="0"/>
              </a:spcBef>
            </a:pPr>
            <a:r>
              <a:rPr lang="en-US" altLang="en-US" smtClean="0"/>
              <a:t>What questions do you have for me about cat care?</a:t>
            </a:r>
          </a:p>
          <a:p>
            <a:pPr lvl="1" eaLnBrk="1" hangingPunct="1">
              <a:spcBef>
                <a:spcPct val="0"/>
              </a:spcBef>
            </a:pPr>
            <a:r>
              <a:rPr lang="en-US" altLang="en-US" smtClean="0"/>
              <a:t>Do you have other pets in the home?</a:t>
            </a:r>
          </a:p>
          <a:p>
            <a:pPr lvl="2" eaLnBrk="1" hangingPunct="1">
              <a:spcBef>
                <a:spcPct val="0"/>
              </a:spcBef>
            </a:pPr>
            <a:r>
              <a:rPr lang="en-US" altLang="en-US" sz="2000" smtClean="0"/>
              <a:t>If so, the ASPCA has handouts to help make a smooth introduction</a:t>
            </a:r>
          </a:p>
          <a:p>
            <a:pPr lvl="1" eaLnBrk="1" hangingPunct="1">
              <a:spcBef>
                <a:spcPct val="0"/>
              </a:spcBef>
            </a:pPr>
            <a:r>
              <a:rPr lang="en-US" altLang="en-US" smtClean="0"/>
              <a:t>Are you able to keep this cat indoors?</a:t>
            </a:r>
          </a:p>
          <a:p>
            <a:pPr lvl="2" eaLnBrk="1" hangingPunct="1">
              <a:spcBef>
                <a:spcPct val="0"/>
              </a:spcBef>
            </a:pPr>
            <a:r>
              <a:rPr lang="en-US" altLang="en-US" sz="2000" smtClean="0"/>
              <a:t>Here are some reasons why we suggest keeping your cat indoors…</a:t>
            </a:r>
          </a:p>
          <a:p>
            <a:pPr lvl="1" eaLnBrk="1" hangingPunct="1">
              <a:spcBef>
                <a:spcPct val="0"/>
              </a:spcBef>
            </a:pPr>
            <a:r>
              <a:rPr lang="en-US" altLang="en-US" smtClean="0"/>
              <a:t>Do you know about the risks and harms of declawing a cat?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noChangeArrowheads="1"/>
          </p:cNvSpPr>
          <p:nvPr>
            <p:ph type="title"/>
          </p:nvPr>
        </p:nvSpPr>
        <p:spPr>
          <a:xfrm>
            <a:off x="381000" y="228600"/>
            <a:ext cx="8458200" cy="1143000"/>
          </a:xfrm>
        </p:spPr>
        <p:txBody>
          <a:bodyPr/>
          <a:lstStyle/>
          <a:p>
            <a:r>
              <a:rPr lang="en-US" altLang="en-US" smtClean="0"/>
              <a:t>Finding a home for your fosters, continued</a:t>
            </a:r>
          </a:p>
        </p:txBody>
      </p:sp>
      <p:sp>
        <p:nvSpPr>
          <p:cNvPr id="3" name="Content Placeholder 2">
            <a:extLst>
              <a:ext uri="{FF2B5EF4-FFF2-40B4-BE49-F238E27FC236}">
                <a16:creationId xmlns="" xmlns:a16="http://schemas.microsoft.com/office/drawing/2014/main" id="{43529913-F60F-4AA6-9B91-7EF10A8CF7FE}"/>
              </a:ext>
            </a:extLst>
          </p:cNvPr>
          <p:cNvSpPr>
            <a:spLocks noGrp="1"/>
          </p:cNvSpPr>
          <p:nvPr>
            <p:ph idx="1"/>
          </p:nvPr>
        </p:nvSpPr>
        <p:spPr>
          <a:xfrm>
            <a:off x="381000" y="1343025"/>
            <a:ext cx="8458200" cy="4114800"/>
          </a:xfrm>
        </p:spPr>
        <p:txBody>
          <a:bodyPr/>
          <a:lstStyle/>
          <a:p>
            <a:pPr marL="0" indent="0" eaLnBrk="1" hangingPunct="1">
              <a:spcBef>
                <a:spcPct val="0"/>
              </a:spcBef>
              <a:buFontTx/>
              <a:buNone/>
              <a:defRPr/>
            </a:pPr>
            <a:r>
              <a:rPr lang="en-US" altLang="en-US" dirty="0"/>
              <a:t>Get Creative with finding your fosters homes…Let’s talk about ideas!</a:t>
            </a:r>
          </a:p>
          <a:p>
            <a:pPr marL="0" indent="0" eaLnBrk="1" hangingPunct="1">
              <a:spcBef>
                <a:spcPct val="0"/>
              </a:spcBef>
              <a:buFontTx/>
              <a:buNone/>
              <a:defRPr/>
            </a:pPr>
            <a:endParaRPr lang="en-US" altLang="en-US" u="sng" dirty="0"/>
          </a:p>
          <a:p>
            <a:pPr marL="0" indent="0" eaLnBrk="1" hangingPunct="1">
              <a:spcBef>
                <a:spcPct val="0"/>
              </a:spcBef>
              <a:buFontTx/>
              <a:buNone/>
              <a:defRPr/>
            </a:pPr>
            <a:r>
              <a:rPr lang="en-US" altLang="en-US" u="sng" dirty="0"/>
              <a:t>Requirements:</a:t>
            </a:r>
          </a:p>
          <a:p>
            <a:pPr eaLnBrk="1" hangingPunct="1">
              <a:spcBef>
                <a:spcPct val="0"/>
              </a:spcBef>
              <a:defRPr/>
            </a:pPr>
            <a:r>
              <a:rPr lang="en-US" altLang="en-US" sz="2200" dirty="0"/>
              <a:t>Must be spayed or neutered before adoption</a:t>
            </a:r>
          </a:p>
          <a:p>
            <a:pPr eaLnBrk="1" hangingPunct="1">
              <a:spcBef>
                <a:spcPct val="0"/>
              </a:spcBef>
              <a:defRPr/>
            </a:pPr>
            <a:r>
              <a:rPr lang="en-US" altLang="en-US" sz="2200" dirty="0"/>
              <a:t>One page adoption agreement (found in your foster guide)</a:t>
            </a:r>
          </a:p>
          <a:p>
            <a:pPr eaLnBrk="1" hangingPunct="1">
              <a:spcBef>
                <a:spcPct val="0"/>
              </a:spcBef>
              <a:defRPr/>
            </a:pPr>
            <a:r>
              <a:rPr lang="en-US" altLang="en-US" sz="2200" dirty="0"/>
              <a:t>No cost to adopt cats or kittens!</a:t>
            </a:r>
          </a:p>
          <a:p>
            <a:pPr eaLnBrk="1" hangingPunct="1">
              <a:spcBef>
                <a:spcPct val="0"/>
              </a:spcBef>
              <a:defRPr/>
            </a:pPr>
            <a:r>
              <a:rPr lang="en-US" altLang="en-US" sz="2200" i="1" dirty="0"/>
              <a:t>If adoption does not work out, the ASPCA will always take the kitten/cat back!</a:t>
            </a:r>
          </a:p>
          <a:p>
            <a:pPr>
              <a:defRPr/>
            </a:pPr>
            <a:endParaRPr lang="en-US" altLang="en-US" b="1" i="1" dirty="0">
              <a:solidFill>
                <a:srgbClr val="FF8021"/>
              </a:solidFill>
            </a:endParaRPr>
          </a:p>
          <a:p>
            <a:pPr marL="0" indent="0">
              <a:buFontTx/>
              <a:buNone/>
              <a:defRPr/>
            </a:pPr>
            <a:r>
              <a:rPr lang="en-US" altLang="en-US" sz="2200" b="1" i="1" dirty="0">
                <a:solidFill>
                  <a:srgbClr val="FF8021"/>
                </a:solidFill>
              </a:rPr>
              <a:t>This will be the most rewarding part of your fostering journey! </a:t>
            </a:r>
          </a:p>
          <a:p>
            <a:pPr marL="0" indent="0">
              <a:buFontTx/>
              <a:buNone/>
              <a:defRPr/>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noChangeArrowheads="1"/>
          </p:cNvSpPr>
          <p:nvPr>
            <p:ph type="title"/>
          </p:nvPr>
        </p:nvSpPr>
        <p:spPr>
          <a:xfrm>
            <a:off x="685800" y="0"/>
            <a:ext cx="7772400" cy="850900"/>
          </a:xfrm>
        </p:spPr>
        <p:txBody>
          <a:bodyPr/>
          <a:lstStyle/>
          <a:p>
            <a:r>
              <a:rPr lang="en-US" altLang="en-US" smtClean="0">
                <a:solidFill>
                  <a:schemeClr val="tx1"/>
                </a:solidFill>
              </a:rPr>
              <a:t>Our Top 10 Fostering Tips!</a:t>
            </a:r>
          </a:p>
        </p:txBody>
      </p:sp>
      <p:sp>
        <p:nvSpPr>
          <p:cNvPr id="67587" name="Rectangle 4"/>
          <p:cNvSpPr>
            <a:spLocks noChangeArrowheads="1"/>
          </p:cNvSpPr>
          <p:nvPr/>
        </p:nvSpPr>
        <p:spPr bwMode="auto">
          <a:xfrm>
            <a:off x="261938" y="850900"/>
            <a:ext cx="51244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7003"/>
              </a:buClr>
              <a:buChar char="•"/>
              <a:defRPr sz="2400">
                <a:solidFill>
                  <a:schemeClr val="tx1"/>
                </a:solidFill>
                <a:latin typeface="Arial" panose="020B0604020202020204" pitchFamily="34" charset="0"/>
              </a:defRPr>
            </a:lvl1pPr>
            <a:lvl2pPr marL="742950" indent="-285750">
              <a:spcBef>
                <a:spcPct val="20000"/>
              </a:spcBef>
              <a:buClr>
                <a:srgbClr val="FF7003"/>
              </a:buClr>
              <a:buChar char="–"/>
              <a:defRPr sz="2000">
                <a:solidFill>
                  <a:schemeClr val="tx1"/>
                </a:solidFill>
                <a:latin typeface="Arial" panose="020B0604020202020204" pitchFamily="34" charset="0"/>
              </a:defRPr>
            </a:lvl2pPr>
            <a:lvl3pPr marL="1143000" indent="-228600">
              <a:spcBef>
                <a:spcPct val="20000"/>
              </a:spcBef>
              <a:buClr>
                <a:srgbClr val="FF7003"/>
              </a:buClr>
              <a:buChar char="•"/>
              <a:defRPr sz="2400">
                <a:solidFill>
                  <a:schemeClr val="tx1"/>
                </a:solidFill>
                <a:latin typeface="Arial" panose="020B0604020202020204" pitchFamily="34" charset="0"/>
              </a:defRPr>
            </a:lvl3pPr>
            <a:lvl4pPr marL="1600200" indent="-228600">
              <a:spcBef>
                <a:spcPct val="20000"/>
              </a:spcBef>
              <a:buClr>
                <a:srgbClr val="FF7003"/>
              </a:buClr>
              <a:buChar char="–"/>
              <a:defRPr sz="1600">
                <a:solidFill>
                  <a:schemeClr val="tx1"/>
                </a:solidFill>
                <a:latin typeface="Arial" panose="020B0604020202020204" pitchFamily="34" charset="0"/>
              </a:defRPr>
            </a:lvl4pPr>
            <a:lvl5pPr marL="2057400" indent="-228600">
              <a:spcBef>
                <a:spcPct val="20000"/>
              </a:spcBef>
              <a:buClr>
                <a:srgbClr val="FF7003"/>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7003"/>
              </a:buClr>
              <a:buChar char="»"/>
              <a:defRPr sz="1600">
                <a:solidFill>
                  <a:schemeClr val="tx1"/>
                </a:solidFill>
                <a:latin typeface="Arial" panose="020B0604020202020204" pitchFamily="34" charset="0"/>
              </a:defRPr>
            </a:lvl9pPr>
          </a:lstStyle>
          <a:p>
            <a:pPr>
              <a:spcBef>
                <a:spcPct val="0"/>
              </a:spcBef>
              <a:buClrTx/>
              <a:buFontTx/>
              <a:buAutoNum type="arabicPeriod"/>
            </a:pPr>
            <a:r>
              <a:rPr lang="en-US" altLang="en-US" sz="1800" dirty="0"/>
              <a:t>Keep the litterbox clean and welcoming!</a:t>
            </a:r>
          </a:p>
          <a:p>
            <a:pPr>
              <a:spcBef>
                <a:spcPct val="0"/>
              </a:spcBef>
              <a:buClrTx/>
              <a:buFontTx/>
              <a:buAutoNum type="arabicPeriod"/>
            </a:pPr>
            <a:r>
              <a:rPr lang="en-US" altLang="en-US" sz="1800" dirty="0"/>
              <a:t>Do not foster more than 1 litter at a time</a:t>
            </a:r>
          </a:p>
          <a:p>
            <a:pPr>
              <a:spcBef>
                <a:spcPct val="0"/>
              </a:spcBef>
              <a:buClrTx/>
              <a:buFontTx/>
              <a:buAutoNum type="arabicPeriod"/>
            </a:pPr>
            <a:r>
              <a:rPr lang="en-US" altLang="en-US" sz="1800" dirty="0"/>
              <a:t>Do not allow your foster cat outside</a:t>
            </a:r>
          </a:p>
          <a:p>
            <a:pPr>
              <a:spcBef>
                <a:spcPct val="0"/>
              </a:spcBef>
              <a:buClrTx/>
              <a:buFontTx/>
              <a:buAutoNum type="arabicPeriod"/>
            </a:pPr>
            <a:r>
              <a:rPr lang="en-US" altLang="en-US" sz="1800" dirty="0"/>
              <a:t>Use the health monitoring sheet</a:t>
            </a:r>
          </a:p>
          <a:p>
            <a:pPr>
              <a:spcBef>
                <a:spcPct val="0"/>
              </a:spcBef>
              <a:buClrTx/>
              <a:buFontTx/>
              <a:buAutoNum type="arabicPeriod"/>
            </a:pPr>
            <a:r>
              <a:rPr lang="en-US" altLang="en-US" sz="1800" dirty="0"/>
              <a:t>Provide daily interactive play sessions and safe enrichment like Cat TV!</a:t>
            </a:r>
          </a:p>
          <a:p>
            <a:pPr>
              <a:spcBef>
                <a:spcPct val="0"/>
              </a:spcBef>
              <a:buClrTx/>
              <a:buFontTx/>
              <a:buAutoNum type="arabicPeriod"/>
            </a:pPr>
            <a:r>
              <a:rPr lang="en-US" altLang="en-US" sz="1800" dirty="0"/>
              <a:t>Notify foster team ASAP if bad behaviors are starting to develop or are not going away</a:t>
            </a:r>
          </a:p>
          <a:p>
            <a:pPr>
              <a:spcBef>
                <a:spcPct val="0"/>
              </a:spcBef>
              <a:buClrTx/>
              <a:buFontTx/>
              <a:buAutoNum type="arabicPeriod"/>
            </a:pPr>
            <a:r>
              <a:rPr lang="en-US" altLang="en-US" sz="1800" dirty="0"/>
              <a:t>Please do not let you foster cat interact with resident cats during the initial quarantine period</a:t>
            </a:r>
          </a:p>
          <a:p>
            <a:pPr>
              <a:spcBef>
                <a:spcPct val="0"/>
              </a:spcBef>
              <a:buClrTx/>
              <a:buFontTx/>
              <a:buAutoNum type="arabicPeriod"/>
            </a:pPr>
            <a:r>
              <a:rPr lang="en-US" altLang="en-US" sz="1800" dirty="0"/>
              <a:t>Never physically punish your foster cat</a:t>
            </a:r>
          </a:p>
          <a:p>
            <a:pPr>
              <a:spcBef>
                <a:spcPct val="0"/>
              </a:spcBef>
              <a:buClrTx/>
              <a:buFontTx/>
              <a:buAutoNum type="arabicPeriod"/>
            </a:pPr>
            <a:r>
              <a:rPr lang="en-US" altLang="en-US" sz="1800" dirty="0"/>
              <a:t>Fatten kitties up – we want them to get to 2lbs!</a:t>
            </a:r>
          </a:p>
          <a:p>
            <a:pPr>
              <a:spcBef>
                <a:spcPct val="0"/>
              </a:spcBef>
              <a:buClrTx/>
              <a:buFontTx/>
              <a:buAutoNum type="arabicPeriod"/>
            </a:pPr>
            <a:r>
              <a:rPr lang="en-US" altLang="en-US" sz="1800" dirty="0"/>
              <a:t>Keep our medical hotline number handy at all times! </a:t>
            </a:r>
            <a:r>
              <a:rPr lang="en-US" altLang="en-US" sz="1800" dirty="0" smtClean="0"/>
              <a:t>XXX-XXX-XXXX</a:t>
            </a:r>
            <a:endParaRPr lang="en-US" altLang="en-US" sz="1800" dirty="0"/>
          </a:p>
        </p:txBody>
      </p:sp>
      <p:pic>
        <p:nvPicPr>
          <p:cNvPr id="6758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093788"/>
            <a:ext cx="32146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a:extLst>
              <a:ext uri="{FF2B5EF4-FFF2-40B4-BE49-F238E27FC236}">
                <a16:creationId xmlns="" xmlns:a16="http://schemas.microsoft.com/office/drawing/2014/main" id="{524C5B6D-D9CA-4A75-9797-9AE2181EA70F}"/>
              </a:ext>
            </a:extLst>
          </p:cNvPr>
          <p:cNvSpPr>
            <a:spLocks noGrp="1" noChangeArrowheads="1"/>
          </p:cNvSpPr>
          <p:nvPr>
            <p:ph type="body" idx="1"/>
          </p:nvPr>
        </p:nvSpPr>
        <p:spPr>
          <a:xfrm>
            <a:off x="4759325" y="242888"/>
            <a:ext cx="4343400" cy="5365750"/>
          </a:xfrm>
        </p:spPr>
        <p:txBody>
          <a:bodyPr/>
          <a:lstStyle/>
          <a:p>
            <a:pPr marL="0" lvl="1" indent="0" algn="ctr" eaLnBrk="1" hangingPunct="1">
              <a:spcBef>
                <a:spcPct val="0"/>
              </a:spcBef>
              <a:buFontTx/>
              <a:buNone/>
              <a:defRPr/>
            </a:pPr>
            <a:r>
              <a:rPr lang="en-US" altLang="en-US" sz="1800" b="1" dirty="0" smtClean="0"/>
              <a:t>Nadia Oseguera</a:t>
            </a:r>
            <a:endParaRPr lang="en-US" altLang="en-US" sz="1800" b="1" dirty="0"/>
          </a:p>
          <a:p>
            <a:pPr marL="0" lvl="1" indent="0" algn="ctr" eaLnBrk="1" hangingPunct="1">
              <a:spcBef>
                <a:spcPct val="0"/>
              </a:spcBef>
              <a:buFontTx/>
              <a:buNone/>
              <a:defRPr/>
            </a:pPr>
            <a:r>
              <a:rPr lang="en-US" altLang="en-US" sz="1800" b="1" dirty="0"/>
              <a:t>Los Angeles Foster Coordinator</a:t>
            </a:r>
          </a:p>
          <a:p>
            <a:pPr marL="0" lvl="1" indent="0" algn="ctr" eaLnBrk="1" hangingPunct="1">
              <a:spcBef>
                <a:spcPct val="0"/>
              </a:spcBef>
              <a:buFontTx/>
              <a:buNone/>
              <a:defRPr/>
            </a:pPr>
            <a:r>
              <a:rPr lang="en-US" sz="1800" b="1" dirty="0" smtClean="0"/>
              <a:t>XXX-XXX-XXXX</a:t>
            </a:r>
            <a:endParaRPr lang="en-US" sz="1800" b="1" dirty="0"/>
          </a:p>
          <a:p>
            <a:pPr marL="0" lvl="1" indent="0" algn="ctr" eaLnBrk="1" hangingPunct="1">
              <a:spcBef>
                <a:spcPct val="0"/>
              </a:spcBef>
              <a:buFontTx/>
              <a:buNone/>
              <a:defRPr/>
            </a:pPr>
            <a:r>
              <a:rPr lang="en-US" altLang="en-US" sz="1800" b="1" dirty="0" smtClean="0"/>
              <a:t>XXXXX@ASPCA.org</a:t>
            </a:r>
            <a:endParaRPr lang="en-US" altLang="en-US" sz="1800" b="1" dirty="0"/>
          </a:p>
          <a:p>
            <a:pPr marL="0" lvl="1" indent="0" eaLnBrk="1" hangingPunct="1">
              <a:spcBef>
                <a:spcPct val="0"/>
              </a:spcBef>
              <a:buFontTx/>
              <a:buNone/>
              <a:defRPr/>
            </a:pPr>
            <a:endParaRPr lang="en-US" altLang="en-US" sz="1800" dirty="0"/>
          </a:p>
          <a:p>
            <a:pPr marL="0" lvl="1" indent="0" algn="ctr" eaLnBrk="1" hangingPunct="1">
              <a:spcBef>
                <a:spcPct val="0"/>
              </a:spcBef>
              <a:buFontTx/>
              <a:buNone/>
              <a:defRPr/>
            </a:pPr>
            <a:r>
              <a:rPr lang="en-US" altLang="en-US" sz="1800" b="1" dirty="0">
                <a:solidFill>
                  <a:srgbClr val="FF7003"/>
                </a:solidFill>
              </a:rPr>
              <a:t>Most active hours: </a:t>
            </a:r>
          </a:p>
          <a:p>
            <a:pPr marL="0" lvl="1" indent="0" algn="ctr" eaLnBrk="1" hangingPunct="1">
              <a:spcBef>
                <a:spcPct val="0"/>
              </a:spcBef>
              <a:buFontTx/>
              <a:buNone/>
              <a:defRPr/>
            </a:pPr>
            <a:r>
              <a:rPr lang="en-US" altLang="en-US" sz="1800" dirty="0">
                <a:solidFill>
                  <a:srgbClr val="FF7003"/>
                </a:solidFill>
              </a:rPr>
              <a:t>Tuesday - Saturday 10:00am to 7:00pm  </a:t>
            </a:r>
          </a:p>
          <a:p>
            <a:pPr marL="0" lvl="1" indent="0" algn="ctr" eaLnBrk="1" hangingPunct="1">
              <a:spcBef>
                <a:spcPct val="0"/>
              </a:spcBef>
              <a:buFontTx/>
              <a:buNone/>
              <a:defRPr/>
            </a:pPr>
            <a:endParaRPr lang="en-US" altLang="en-US" sz="1800" b="1" dirty="0"/>
          </a:p>
          <a:p>
            <a:pPr marL="0" lvl="1" indent="0" algn="ctr" eaLnBrk="1" hangingPunct="1">
              <a:spcBef>
                <a:spcPct val="0"/>
              </a:spcBef>
              <a:buFontTx/>
              <a:buNone/>
              <a:defRPr/>
            </a:pPr>
            <a:endParaRPr lang="en-US" altLang="en-US" sz="1800" b="1" dirty="0"/>
          </a:p>
          <a:p>
            <a:pPr marL="0" lvl="1" indent="0" algn="ctr" eaLnBrk="1" hangingPunct="1">
              <a:spcBef>
                <a:spcPct val="0"/>
              </a:spcBef>
              <a:buFontTx/>
              <a:buNone/>
              <a:defRPr/>
            </a:pPr>
            <a:endParaRPr lang="en-US" altLang="en-US" sz="1800" b="1" dirty="0"/>
          </a:p>
          <a:p>
            <a:pPr marL="0" lvl="1" indent="0" algn="ctr" eaLnBrk="1" hangingPunct="1">
              <a:spcBef>
                <a:spcPct val="0"/>
              </a:spcBef>
              <a:buFontTx/>
              <a:buNone/>
              <a:defRPr/>
            </a:pPr>
            <a:r>
              <a:rPr lang="en-US" altLang="en-US" sz="1800" b="1" dirty="0"/>
              <a:t>Tina </a:t>
            </a:r>
            <a:r>
              <a:rPr lang="en-US" altLang="en-US" sz="1800" b="1" dirty="0" err="1"/>
              <a:t>Reddington</a:t>
            </a:r>
            <a:endParaRPr lang="en-US" altLang="en-US" sz="1800" b="1" dirty="0"/>
          </a:p>
          <a:p>
            <a:pPr marL="0" lvl="1" indent="0" algn="ctr" eaLnBrk="1" hangingPunct="1">
              <a:spcBef>
                <a:spcPct val="0"/>
              </a:spcBef>
              <a:buFontTx/>
              <a:buNone/>
              <a:defRPr/>
            </a:pPr>
            <a:r>
              <a:rPr lang="en-US" altLang="en-US" sz="1800" b="1" dirty="0"/>
              <a:t>Los Angeles Volunteer Director</a:t>
            </a:r>
          </a:p>
          <a:p>
            <a:pPr marL="0" lvl="1" indent="0" eaLnBrk="1" hangingPunct="1">
              <a:spcBef>
                <a:spcPct val="0"/>
              </a:spcBef>
              <a:buFontTx/>
              <a:buNone/>
              <a:defRPr/>
            </a:pPr>
            <a:endParaRPr lang="en-US" altLang="en-US" sz="1800" dirty="0"/>
          </a:p>
          <a:p>
            <a:pPr marL="228600" lvl="1" indent="-228600" eaLnBrk="1" hangingPunct="1">
              <a:spcBef>
                <a:spcPct val="0"/>
              </a:spcBef>
              <a:defRPr/>
            </a:pPr>
            <a:endParaRPr lang="en-US" altLang="en-US" sz="1800" dirty="0"/>
          </a:p>
          <a:p>
            <a:pPr marL="0" lvl="1" indent="0" algn="ctr" eaLnBrk="1" hangingPunct="1">
              <a:spcBef>
                <a:spcPct val="0"/>
              </a:spcBef>
              <a:buFontTx/>
              <a:buNone/>
              <a:defRPr/>
            </a:pPr>
            <a:r>
              <a:rPr lang="en-US" altLang="en-US" sz="1800" b="1" dirty="0"/>
              <a:t>Ariel Collins</a:t>
            </a:r>
          </a:p>
          <a:p>
            <a:pPr marL="0" lvl="1" indent="0" algn="ctr" eaLnBrk="1" hangingPunct="1">
              <a:spcBef>
                <a:spcPct val="0"/>
              </a:spcBef>
              <a:buFontTx/>
              <a:buNone/>
              <a:defRPr/>
            </a:pPr>
            <a:r>
              <a:rPr lang="en-US" altLang="en-US" sz="1800" b="1" dirty="0"/>
              <a:t>Los Angeles Animal Logistics Manager</a:t>
            </a:r>
          </a:p>
          <a:p>
            <a:pPr eaLnBrk="1" hangingPunct="1">
              <a:lnSpc>
                <a:spcPct val="90000"/>
              </a:lnSpc>
              <a:buFontTx/>
              <a:buNone/>
              <a:defRPr/>
            </a:pPr>
            <a:endParaRPr lang="en-US" altLang="en-US" sz="1800" dirty="0"/>
          </a:p>
          <a:p>
            <a:pPr algn="ctr" eaLnBrk="1" hangingPunct="1">
              <a:lnSpc>
                <a:spcPct val="90000"/>
              </a:lnSpc>
              <a:buFontTx/>
              <a:buNone/>
              <a:defRPr/>
            </a:pPr>
            <a:endParaRPr lang="en-US" altLang="en-US" sz="1800" dirty="0"/>
          </a:p>
        </p:txBody>
      </p:sp>
      <p:pic>
        <p:nvPicPr>
          <p:cNvPr id="69635" name="Picture 2"/>
          <p:cNvPicPr>
            <a:picLocks noChangeAspect="1"/>
          </p:cNvPicPr>
          <p:nvPr/>
        </p:nvPicPr>
        <p:blipFill>
          <a:blip r:embed="rId3">
            <a:extLst>
              <a:ext uri="{28A0092B-C50C-407E-A947-70E740481C1C}">
                <a14:useLocalDpi xmlns:a14="http://schemas.microsoft.com/office/drawing/2010/main" val="0"/>
              </a:ext>
            </a:extLst>
          </a:blip>
          <a:srcRect b="26884"/>
          <a:stretch>
            <a:fillRect/>
          </a:stretch>
        </p:blipFill>
        <p:spPr bwMode="auto">
          <a:xfrm>
            <a:off x="263525" y="2925763"/>
            <a:ext cx="1919288"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1"/>
          <p:cNvPicPr>
            <a:picLocks noChangeAspect="1"/>
          </p:cNvPicPr>
          <p:nvPr/>
        </p:nvPicPr>
        <p:blipFill>
          <a:blip r:embed="rId4">
            <a:extLst>
              <a:ext uri="{28A0092B-C50C-407E-A947-70E740481C1C}">
                <a14:useLocalDpi xmlns:a14="http://schemas.microsoft.com/office/drawing/2010/main" val="0"/>
              </a:ext>
            </a:extLst>
          </a:blip>
          <a:srcRect l="29259" t="18889" r="21852" b="31111"/>
          <a:stretch>
            <a:fillRect/>
          </a:stretch>
        </p:blipFill>
        <p:spPr bwMode="auto">
          <a:xfrm>
            <a:off x="293688" y="166688"/>
            <a:ext cx="192405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5" descr="7072f2a4-44d1-4049-ab59-e915dc63a36f@namprd12"/>
          <p:cNvPicPr>
            <a:picLocks noChangeAspect="1" noChangeArrowheads="1"/>
          </p:cNvPicPr>
          <p:nvPr/>
        </p:nvPicPr>
        <p:blipFill>
          <a:blip r:embed="rId5">
            <a:extLst>
              <a:ext uri="{28A0092B-C50C-407E-A947-70E740481C1C}">
                <a14:useLocalDpi xmlns:a14="http://schemas.microsoft.com/office/drawing/2010/main" val="0"/>
              </a:ext>
            </a:extLst>
          </a:blip>
          <a:srcRect l="9370" t="12053" b="4201"/>
          <a:stretch>
            <a:fillRect/>
          </a:stretch>
        </p:blipFill>
        <p:spPr bwMode="auto">
          <a:xfrm>
            <a:off x="2368550" y="166688"/>
            <a:ext cx="2193925"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7"/>
          <p:cNvPicPr>
            <a:picLocks noChangeAspect="1" noChangeArrowheads="1"/>
          </p:cNvPicPr>
          <p:nvPr/>
        </p:nvPicPr>
        <p:blipFill>
          <a:blip r:embed="rId6">
            <a:extLst>
              <a:ext uri="{28A0092B-C50C-407E-A947-70E740481C1C}">
                <a14:useLocalDpi xmlns:a14="http://schemas.microsoft.com/office/drawing/2010/main" val="0"/>
              </a:ext>
            </a:extLst>
          </a:blip>
          <a:srcRect l="9212" t="27901"/>
          <a:stretch>
            <a:fillRect/>
          </a:stretch>
        </p:blipFill>
        <p:spPr bwMode="auto">
          <a:xfrm>
            <a:off x="2363788" y="2867025"/>
            <a:ext cx="2103437"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9" descr="http://api.ning.com/files/iInk3EWzUbSqpxXKFWVyq6hMbKDCfOa1E1zhmPAms2gPZukfygHbiypkGRfV-HzNX3MLe1wdoITs-nj*Gd0yVa7npHdxU0ve/dog_computer_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550" y="3276600"/>
            <a:ext cx="327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2"/>
          <p:cNvSpPr>
            <a:spLocks noGrp="1" noChangeArrowheads="1"/>
          </p:cNvSpPr>
          <p:nvPr>
            <p:ph type="title"/>
          </p:nvPr>
        </p:nvSpPr>
        <p:spPr>
          <a:xfrm>
            <a:off x="685800" y="76200"/>
            <a:ext cx="7772400" cy="990600"/>
          </a:xfrm>
        </p:spPr>
        <p:txBody>
          <a:bodyPr/>
          <a:lstStyle/>
          <a:p>
            <a:pPr eaLnBrk="1" hangingPunct="1"/>
            <a:r>
              <a:rPr lang="en-US" altLang="en-US" smtClean="0"/>
              <a:t>Next Steps!</a:t>
            </a:r>
          </a:p>
        </p:txBody>
      </p:sp>
      <p:sp>
        <p:nvSpPr>
          <p:cNvPr id="47108" name="Rectangle 3">
            <a:extLst>
              <a:ext uri="{FF2B5EF4-FFF2-40B4-BE49-F238E27FC236}">
                <a16:creationId xmlns="" xmlns:a16="http://schemas.microsoft.com/office/drawing/2014/main" id="{A7B1E341-B5D8-449A-BEDF-6A15D713BC98}"/>
              </a:ext>
            </a:extLst>
          </p:cNvPr>
          <p:cNvSpPr>
            <a:spLocks noGrp="1" noChangeArrowheads="1"/>
          </p:cNvSpPr>
          <p:nvPr>
            <p:ph type="body" idx="1"/>
          </p:nvPr>
        </p:nvSpPr>
        <p:spPr>
          <a:xfrm>
            <a:off x="87313" y="952500"/>
            <a:ext cx="9056687" cy="4648200"/>
          </a:xfrm>
        </p:spPr>
        <p:txBody>
          <a:bodyPr/>
          <a:lstStyle/>
          <a:p>
            <a:pPr eaLnBrk="1" hangingPunct="1">
              <a:spcBef>
                <a:spcPts val="1200"/>
              </a:spcBef>
              <a:buFont typeface="Arial" panose="020B0604020202020204" pitchFamily="34" charset="0"/>
              <a:buChar char="•"/>
              <a:defRPr/>
            </a:pPr>
            <a:r>
              <a:rPr lang="en-US" altLang="en-US" sz="2000" dirty="0"/>
              <a:t>Check your spam folder and move my emails to the “primary tab” in Gmail</a:t>
            </a:r>
          </a:p>
          <a:p>
            <a:pPr lvl="1" eaLnBrk="1" hangingPunct="1">
              <a:spcBef>
                <a:spcPts val="1200"/>
              </a:spcBef>
              <a:buFont typeface="Arial" panose="020B0604020202020204" pitchFamily="34" charset="0"/>
              <a:buChar char="•"/>
              <a:defRPr/>
            </a:pPr>
            <a:r>
              <a:rPr lang="en-US" altLang="en-US" dirty="0"/>
              <a:t>Add </a:t>
            </a:r>
            <a:r>
              <a:rPr lang="en-US" altLang="en-US" dirty="0" smtClean="0">
                <a:hlinkClick r:id="rId4"/>
              </a:rPr>
              <a:t>XXXXX@ASPCA.org</a:t>
            </a:r>
            <a:r>
              <a:rPr lang="en-US" altLang="en-US" dirty="0" smtClean="0"/>
              <a:t> to </a:t>
            </a:r>
            <a:r>
              <a:rPr lang="en-US" altLang="en-US" dirty="0"/>
              <a:t>your address book</a:t>
            </a:r>
          </a:p>
          <a:p>
            <a:pPr eaLnBrk="1" hangingPunct="1">
              <a:spcBef>
                <a:spcPts val="1200"/>
              </a:spcBef>
              <a:buFont typeface="Arial" panose="020B0604020202020204" pitchFamily="34" charset="0"/>
              <a:buChar char="•"/>
              <a:defRPr/>
            </a:pPr>
            <a:r>
              <a:rPr lang="en-US" altLang="en-US" sz="2000" dirty="0"/>
              <a:t>Read through our ASPCA Foster Care Guide thoroughly</a:t>
            </a:r>
          </a:p>
          <a:p>
            <a:pPr marL="0" indent="0" eaLnBrk="1" hangingPunct="1">
              <a:spcBef>
                <a:spcPts val="1200"/>
              </a:spcBef>
              <a:buFontTx/>
              <a:buNone/>
              <a:defRPr/>
            </a:pPr>
            <a:endParaRPr lang="en-US" altLang="en-US" sz="1000" dirty="0"/>
          </a:p>
          <a:p>
            <a:pPr eaLnBrk="1" hangingPunct="1">
              <a:spcBef>
                <a:spcPts val="0"/>
              </a:spcBef>
              <a:defRPr/>
            </a:pPr>
            <a:r>
              <a:rPr lang="en-US" altLang="en-US" sz="2000" dirty="0"/>
              <a:t>Fill out the “On-Deck” foster survey each time you are ready to take home cats or kittens!</a:t>
            </a:r>
          </a:p>
          <a:p>
            <a:pPr eaLnBrk="1" hangingPunct="1">
              <a:spcBef>
                <a:spcPts val="0"/>
              </a:spcBef>
              <a:defRPr/>
            </a:pPr>
            <a:endParaRPr lang="en-US" altLang="en-US" sz="2000" dirty="0"/>
          </a:p>
          <a:p>
            <a:pPr eaLnBrk="1" hangingPunct="1">
              <a:spcBef>
                <a:spcPts val="0"/>
              </a:spcBef>
              <a:defRPr/>
            </a:pPr>
            <a:r>
              <a:rPr lang="en-US" altLang="en-US" sz="2000" dirty="0"/>
              <a:t>Expect a call, text or email when we have kittens/cats for you!</a:t>
            </a:r>
          </a:p>
          <a:p>
            <a:pPr marL="0" indent="0" eaLnBrk="1" hangingPunct="1">
              <a:spcBef>
                <a:spcPts val="0"/>
              </a:spcBef>
              <a:buFontTx/>
              <a:buNone/>
              <a:defRPr/>
            </a:pPr>
            <a:endParaRPr lang="en-US" altLang="en-US" sz="2000" dirty="0"/>
          </a:p>
          <a:p>
            <a:pPr eaLnBrk="1" hangingPunct="1">
              <a:spcBef>
                <a:spcPts val="0"/>
              </a:spcBef>
              <a:defRPr/>
            </a:pPr>
            <a:r>
              <a:rPr lang="en-US" altLang="en-US" sz="2000" dirty="0"/>
              <a:t>Join our private Facebook group to connect with all of </a:t>
            </a:r>
          </a:p>
          <a:p>
            <a:pPr marL="0" indent="0" eaLnBrk="1" hangingPunct="1">
              <a:spcBef>
                <a:spcPts val="0"/>
              </a:spcBef>
              <a:buFontTx/>
              <a:buNone/>
              <a:defRPr/>
            </a:pPr>
            <a:r>
              <a:rPr lang="en-US" altLang="en-US" sz="2000" dirty="0"/>
              <a:t>our LA Fosters. Share pictures, stories and receive </a:t>
            </a:r>
          </a:p>
          <a:p>
            <a:pPr marL="0" indent="0" eaLnBrk="1" hangingPunct="1">
              <a:spcBef>
                <a:spcPts val="0"/>
              </a:spcBef>
              <a:buFontTx/>
              <a:buNone/>
              <a:defRPr/>
            </a:pPr>
            <a:r>
              <a:rPr lang="en-US" altLang="en-US" sz="2000" dirty="0"/>
              <a:t>advice on caring for your kittens</a:t>
            </a:r>
          </a:p>
          <a:p>
            <a:pPr marL="0" indent="0" eaLnBrk="1" hangingPunct="1">
              <a:spcBef>
                <a:spcPts val="0"/>
              </a:spcBef>
              <a:buFontTx/>
              <a:buNone/>
              <a:defRPr/>
            </a:pPr>
            <a:endParaRPr lang="en-US" alt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288" y="457200"/>
            <a:ext cx="9144001" cy="1143000"/>
          </a:xfrm>
        </p:spPr>
        <p:txBody>
          <a:bodyPr/>
          <a:lstStyle/>
          <a:p>
            <a:pPr eaLnBrk="1" hangingPunct="1"/>
            <a:r>
              <a:rPr lang="en-US" altLang="en-US" smtClean="0"/>
              <a:t>The ASPCA Los Angeles </a:t>
            </a:r>
            <a:br>
              <a:rPr lang="en-US" altLang="en-US" smtClean="0"/>
            </a:br>
            <a:r>
              <a:rPr lang="en-US" altLang="en-US" smtClean="0"/>
              <a:t>Foster Care Program</a:t>
            </a:r>
          </a:p>
        </p:txBody>
      </p:sp>
      <p:sp>
        <p:nvSpPr>
          <p:cNvPr id="4099" name="Rectangle 3">
            <a:extLst>
              <a:ext uri="{FF2B5EF4-FFF2-40B4-BE49-F238E27FC236}">
                <a16:creationId xmlns="" xmlns:a16="http://schemas.microsoft.com/office/drawing/2014/main" id="{E5F1177F-3287-4072-BAA8-D7788118FB91}"/>
              </a:ext>
            </a:extLst>
          </p:cNvPr>
          <p:cNvSpPr>
            <a:spLocks noGrp="1" noChangeArrowheads="1"/>
          </p:cNvSpPr>
          <p:nvPr>
            <p:ph type="body" idx="1"/>
          </p:nvPr>
        </p:nvSpPr>
        <p:spPr>
          <a:xfrm>
            <a:off x="176213" y="1752600"/>
            <a:ext cx="8763000" cy="3529013"/>
          </a:xfrm>
        </p:spPr>
        <p:txBody>
          <a:bodyPr/>
          <a:lstStyle/>
          <a:p>
            <a:pPr marL="0" indent="0" algn="ctr" eaLnBrk="1" hangingPunct="1">
              <a:spcBef>
                <a:spcPts val="0"/>
              </a:spcBef>
              <a:buFontTx/>
              <a:buNone/>
              <a:defRPr/>
            </a:pPr>
            <a:r>
              <a:rPr lang="en-US" sz="2600" b="1" dirty="0">
                <a:solidFill>
                  <a:srgbClr val="FF7003"/>
                </a:solidFill>
              </a:rPr>
              <a:t>Helping animals that are at risk of entering the shelter, or not leaving the shelter with a positive outcome</a:t>
            </a:r>
          </a:p>
          <a:p>
            <a:pPr marL="0" indent="0" algn="ctr" eaLnBrk="1" hangingPunct="1">
              <a:spcBef>
                <a:spcPts val="0"/>
              </a:spcBef>
              <a:buFontTx/>
              <a:buNone/>
              <a:defRPr/>
            </a:pPr>
            <a:endParaRPr lang="en-US" sz="2600" dirty="0"/>
          </a:p>
          <a:p>
            <a:pPr lvl="1" eaLnBrk="1" hangingPunct="1">
              <a:spcBef>
                <a:spcPts val="0"/>
              </a:spcBef>
              <a:defRPr/>
            </a:pPr>
            <a:r>
              <a:rPr lang="en-US" sz="2600" dirty="0"/>
              <a:t>young kittens not yet ready for adoption</a:t>
            </a:r>
          </a:p>
          <a:p>
            <a:pPr lvl="1" eaLnBrk="1" hangingPunct="1">
              <a:spcBef>
                <a:spcPts val="0"/>
              </a:spcBef>
              <a:defRPr/>
            </a:pPr>
            <a:r>
              <a:rPr lang="en-US" sz="2600" dirty="0"/>
              <a:t>young kittens who are susceptible to catching disease in the shelter or need socialization</a:t>
            </a:r>
          </a:p>
          <a:p>
            <a:pPr lvl="1" eaLnBrk="1" hangingPunct="1">
              <a:spcBef>
                <a:spcPts val="0"/>
              </a:spcBef>
              <a:defRPr/>
            </a:pPr>
            <a:r>
              <a:rPr lang="en-US" sz="2600" dirty="0"/>
              <a:t>juvenile and adult cats who need help finding a home</a:t>
            </a:r>
          </a:p>
          <a:p>
            <a:pPr lvl="1" eaLnBrk="1" hangingPunct="1">
              <a:spcBef>
                <a:spcPts val="0"/>
              </a:spcBef>
              <a:defRPr/>
            </a:pPr>
            <a:r>
              <a:rPr lang="en-US" sz="2600" dirty="0"/>
              <a:t>juvenile and adult cats recovering from illness</a:t>
            </a:r>
            <a:endParaRPr lang="en-US" dirty="0"/>
          </a:p>
          <a:p>
            <a:pPr lvl="1" eaLnBrk="1" hangingPunct="1">
              <a:spcBef>
                <a:spcPts val="0"/>
              </a:spcBef>
              <a:defRPr/>
            </a:pPr>
            <a:endParaRPr lang="en-US" dirty="0"/>
          </a:p>
          <a:p>
            <a:pPr eaLnBrk="1" hangingPunct="1">
              <a:spcBef>
                <a:spcPts val="0"/>
              </a:spcBef>
              <a:defRPr/>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smtClean="0"/>
              <a:t>           </a:t>
            </a:r>
          </a:p>
        </p:txBody>
      </p:sp>
      <p:sp>
        <p:nvSpPr>
          <p:cNvPr id="73731" name="Rectangle 3"/>
          <p:cNvSpPr>
            <a:spLocks noGrp="1" noChangeArrowheads="1"/>
          </p:cNvSpPr>
          <p:nvPr>
            <p:ph type="body" idx="1"/>
          </p:nvPr>
        </p:nvSpPr>
        <p:spPr>
          <a:xfrm>
            <a:off x="685800" y="685800"/>
            <a:ext cx="7772400" cy="5181600"/>
          </a:xfrm>
        </p:spPr>
        <p:txBody>
          <a:bodyPr/>
          <a:lstStyle/>
          <a:p>
            <a:pPr algn="ctr" eaLnBrk="1" hangingPunct="1">
              <a:buFontTx/>
              <a:buNone/>
            </a:pPr>
            <a:r>
              <a:rPr lang="en-US" altLang="en-US" sz="4800" b="1" smtClean="0">
                <a:cs typeface="Arial" panose="020B0604020202020204" pitchFamily="34" charset="0"/>
              </a:rPr>
              <a:t>THANK YOU!</a:t>
            </a:r>
          </a:p>
        </p:txBody>
      </p:sp>
      <p:pic>
        <p:nvPicPr>
          <p:cNvPr id="73732" name="Picture 5" descr="C:\Users\benjaminl\Pictures\Cat &amp; Do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828800"/>
            <a:ext cx="4953000" cy="3429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5778" name="Picture 4"/>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a:xfrm>
            <a:off x="304800" y="201613"/>
            <a:ext cx="8416925" cy="655637"/>
          </a:xfrm>
        </p:spPr>
        <p:txBody>
          <a:bodyPr/>
          <a:lstStyle/>
          <a:p>
            <a:r>
              <a:rPr lang="en-US" altLang="en-US" smtClean="0"/>
              <a:t>Where Our Kittens and Cats Come From</a:t>
            </a:r>
          </a:p>
        </p:txBody>
      </p:sp>
      <p:sp>
        <p:nvSpPr>
          <p:cNvPr id="11267" name="Content Placeholder 2"/>
          <p:cNvSpPr>
            <a:spLocks noGrp="1" noChangeArrowheads="1"/>
          </p:cNvSpPr>
          <p:nvPr>
            <p:ph idx="1"/>
          </p:nvPr>
        </p:nvSpPr>
        <p:spPr>
          <a:xfrm>
            <a:off x="1981200" y="847725"/>
            <a:ext cx="6418263" cy="609600"/>
          </a:xfrm>
        </p:spPr>
        <p:txBody>
          <a:bodyPr/>
          <a:lstStyle/>
          <a:p>
            <a:pPr marL="0" indent="0">
              <a:buFontTx/>
              <a:buNone/>
            </a:pPr>
            <a:r>
              <a:rPr lang="en-US" altLang="en-US" smtClean="0"/>
              <a:t>Baldwin Park Animal Care Center</a:t>
            </a:r>
          </a:p>
          <a:p>
            <a:pPr marL="0" indent="0">
              <a:buFontTx/>
              <a:buNone/>
            </a:pPr>
            <a:r>
              <a:rPr lang="en-US" altLang="en-US" b="1" smtClean="0">
                <a:solidFill>
                  <a:srgbClr val="FF8021"/>
                </a:solidFill>
              </a:rPr>
              <a:t>More than 2,000 felines saved!</a:t>
            </a:r>
          </a:p>
        </p:txBody>
      </p:sp>
      <p:pic>
        <p:nvPicPr>
          <p:cNvPr id="11268" name="Picture 1"/>
          <p:cNvPicPr>
            <a:picLocks noChangeAspect="1"/>
          </p:cNvPicPr>
          <p:nvPr/>
        </p:nvPicPr>
        <p:blipFill>
          <a:blip r:embed="rId3">
            <a:extLst>
              <a:ext uri="{28A0092B-C50C-407E-A947-70E740481C1C}">
                <a14:useLocalDpi xmlns:a14="http://schemas.microsoft.com/office/drawing/2010/main" val="0"/>
              </a:ext>
            </a:extLst>
          </a:blip>
          <a:srcRect l="13635" t="12122"/>
          <a:stretch>
            <a:fillRect/>
          </a:stretch>
        </p:blipFill>
        <p:spPr bwMode="auto">
          <a:xfrm>
            <a:off x="2955925" y="1811338"/>
            <a:ext cx="2895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937720">
            <a:off x="431800" y="2054225"/>
            <a:ext cx="2085975"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p:cNvPicPr>
            <a:picLocks noChangeAspect="1"/>
          </p:cNvPicPr>
          <p:nvPr/>
        </p:nvPicPr>
        <p:blipFill>
          <a:blip r:embed="rId5">
            <a:extLst>
              <a:ext uri="{28A0092B-C50C-407E-A947-70E740481C1C}">
                <a14:useLocalDpi xmlns:a14="http://schemas.microsoft.com/office/drawing/2010/main" val="0"/>
              </a:ext>
            </a:extLst>
          </a:blip>
          <a:srcRect l="5556" t="22472" b="20224"/>
          <a:stretch>
            <a:fillRect/>
          </a:stretch>
        </p:blipFill>
        <p:spPr bwMode="auto">
          <a:xfrm>
            <a:off x="3657600" y="3497263"/>
            <a:ext cx="2825750"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E4EAAC04-928B-467A-A738-0205EB1179D0" descr="E4EAAC04-928B-467A-A738-0205EB1179D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31960">
            <a:off x="6527800" y="1811338"/>
            <a:ext cx="2193925"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08138" y="3881438"/>
            <a:ext cx="1870075"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a:xfrm>
            <a:off x="720725" y="228600"/>
            <a:ext cx="7772400" cy="1143000"/>
          </a:xfrm>
        </p:spPr>
        <p:txBody>
          <a:bodyPr/>
          <a:lstStyle/>
          <a:p>
            <a:pPr marL="342900" indent="-342900" eaLnBrk="1" hangingPunct="1"/>
            <a:r>
              <a:rPr lang="en-US" altLang="en-US" smtClean="0">
                <a:solidFill>
                  <a:schemeClr val="tx1"/>
                </a:solidFill>
              </a:rPr>
              <a:t>What does the ASPCA provide for fosters?</a:t>
            </a:r>
          </a:p>
        </p:txBody>
      </p:sp>
      <p:sp>
        <p:nvSpPr>
          <p:cNvPr id="13315" name="Content Placeholder 2"/>
          <p:cNvSpPr>
            <a:spLocks noGrp="1" noChangeArrowheads="1"/>
          </p:cNvSpPr>
          <p:nvPr>
            <p:ph idx="1"/>
          </p:nvPr>
        </p:nvSpPr>
        <p:spPr>
          <a:xfrm>
            <a:off x="0" y="1905000"/>
            <a:ext cx="7772400" cy="2819400"/>
          </a:xfrm>
        </p:spPr>
        <p:txBody>
          <a:bodyPr/>
          <a:lstStyle/>
          <a:p>
            <a:pPr marL="685800" lvl="2" eaLnBrk="1" hangingPunct="1">
              <a:spcBef>
                <a:spcPct val="0"/>
              </a:spcBef>
            </a:pPr>
            <a:r>
              <a:rPr lang="en-US" altLang="en-US" sz="3200" smtClean="0"/>
              <a:t> All Medical Care</a:t>
            </a:r>
          </a:p>
          <a:p>
            <a:pPr marL="685800" lvl="2" eaLnBrk="1" hangingPunct="1">
              <a:spcBef>
                <a:spcPct val="0"/>
              </a:spcBef>
            </a:pPr>
            <a:r>
              <a:rPr lang="en-US" altLang="en-US" sz="3200" smtClean="0"/>
              <a:t> Food</a:t>
            </a:r>
          </a:p>
          <a:p>
            <a:pPr marL="685800" lvl="2" eaLnBrk="1" hangingPunct="1">
              <a:spcBef>
                <a:spcPct val="0"/>
              </a:spcBef>
            </a:pPr>
            <a:r>
              <a:rPr lang="en-US" altLang="en-US" sz="3200" smtClean="0"/>
              <a:t> Supplies</a:t>
            </a:r>
          </a:p>
          <a:p>
            <a:pPr marL="685800" lvl="2" eaLnBrk="1" hangingPunct="1">
              <a:spcBef>
                <a:spcPct val="0"/>
              </a:spcBef>
            </a:pPr>
            <a:r>
              <a:rPr lang="en-US" altLang="en-US" sz="3200" smtClean="0"/>
              <a:t> Support</a:t>
            </a:r>
          </a:p>
          <a:p>
            <a:pPr marL="685800" lvl="2" eaLnBrk="1" hangingPunct="1">
              <a:spcBef>
                <a:spcPct val="0"/>
              </a:spcBef>
            </a:pPr>
            <a:r>
              <a:rPr lang="en-US" altLang="en-US" sz="3200" smtClean="0"/>
              <a:t> Cat and Kitten Delivery</a:t>
            </a:r>
            <a:endParaRPr lang="en-US" altLang="en-US" sz="1200" smtClean="0"/>
          </a:p>
          <a:p>
            <a:endParaRPr lang="en-US" altLang="en-US" smtClean="0"/>
          </a:p>
        </p:txBody>
      </p:sp>
      <p:pic>
        <p:nvPicPr>
          <p:cNvPr id="13316" name="Picture 6" descr="Image result for kitten driv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752600"/>
            <a:ext cx="3200400"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685800" y="228600"/>
            <a:ext cx="7772400" cy="1143000"/>
          </a:xfrm>
        </p:spPr>
        <p:txBody>
          <a:bodyPr/>
          <a:lstStyle/>
          <a:p>
            <a:pPr marL="342900" indent="-342900" eaLnBrk="1" hangingPunct="1"/>
            <a:r>
              <a:rPr lang="en-US" altLang="en-US" smtClean="0">
                <a:solidFill>
                  <a:schemeClr val="tx1"/>
                </a:solidFill>
              </a:rPr>
              <a:t>What does a foster caregiver provide?</a:t>
            </a:r>
          </a:p>
        </p:txBody>
      </p:sp>
      <p:sp>
        <p:nvSpPr>
          <p:cNvPr id="13315" name="Content Placeholder 2">
            <a:extLst>
              <a:ext uri="{FF2B5EF4-FFF2-40B4-BE49-F238E27FC236}">
                <a16:creationId xmlns="" xmlns:a16="http://schemas.microsoft.com/office/drawing/2014/main" id="{D65982D6-1F8C-42C3-B745-2205B0B1C2DB}"/>
              </a:ext>
            </a:extLst>
          </p:cNvPr>
          <p:cNvSpPr>
            <a:spLocks noGrp="1"/>
          </p:cNvSpPr>
          <p:nvPr>
            <p:ph idx="1"/>
          </p:nvPr>
        </p:nvSpPr>
        <p:spPr>
          <a:xfrm>
            <a:off x="76200" y="1371600"/>
            <a:ext cx="8991600" cy="4457700"/>
          </a:xfrm>
        </p:spPr>
        <p:txBody>
          <a:bodyPr/>
          <a:lstStyle/>
          <a:p>
            <a:pPr marL="685800" lvl="2" eaLnBrk="1" hangingPunct="1">
              <a:spcBef>
                <a:spcPct val="0"/>
              </a:spcBef>
              <a:defRPr/>
            </a:pPr>
            <a:r>
              <a:rPr lang="en-US" altLang="en-US" sz="3200" dirty="0"/>
              <a:t>TLC</a:t>
            </a:r>
          </a:p>
          <a:p>
            <a:pPr marL="685800" lvl="2" eaLnBrk="1" hangingPunct="1">
              <a:spcBef>
                <a:spcPct val="0"/>
              </a:spcBef>
              <a:defRPr/>
            </a:pPr>
            <a:r>
              <a:rPr lang="en-US" altLang="en-US" sz="3200" dirty="0"/>
              <a:t>Safety</a:t>
            </a:r>
          </a:p>
          <a:p>
            <a:pPr marL="685800" lvl="2" eaLnBrk="1" hangingPunct="1">
              <a:spcBef>
                <a:spcPct val="0"/>
              </a:spcBef>
              <a:defRPr/>
            </a:pPr>
            <a:r>
              <a:rPr lang="en-US" altLang="en-US" sz="3200" dirty="0"/>
              <a:t>Medical/Behavioral observation and care</a:t>
            </a:r>
          </a:p>
          <a:p>
            <a:pPr marL="685800" lvl="2" eaLnBrk="1" hangingPunct="1">
              <a:spcBef>
                <a:spcPct val="0"/>
              </a:spcBef>
              <a:defRPr/>
            </a:pPr>
            <a:r>
              <a:rPr lang="en-US" altLang="en-US" sz="3200" dirty="0"/>
              <a:t>Socialization</a:t>
            </a:r>
          </a:p>
          <a:p>
            <a:pPr marL="685800" lvl="2" eaLnBrk="1" hangingPunct="1">
              <a:spcBef>
                <a:spcPct val="0"/>
              </a:spcBef>
              <a:defRPr/>
            </a:pPr>
            <a:r>
              <a:rPr lang="en-US" altLang="en-US" sz="3200" dirty="0"/>
              <a:t>Recheck appointments every 2-3 weeks</a:t>
            </a:r>
          </a:p>
          <a:p>
            <a:pPr marL="685800" lvl="2" eaLnBrk="1" hangingPunct="1">
              <a:spcBef>
                <a:spcPct val="0"/>
              </a:spcBef>
              <a:defRPr/>
            </a:pPr>
            <a:r>
              <a:rPr lang="en-US" altLang="en-US" sz="3200" dirty="0"/>
              <a:t>Taking kittens to our veterinary clinics for illness and emergency care</a:t>
            </a:r>
          </a:p>
          <a:p>
            <a:pPr marL="742950" lvl="2" indent="-342900" eaLnBrk="1" hangingPunct="1">
              <a:spcBef>
                <a:spcPct val="0"/>
              </a:spcBef>
              <a:defRPr/>
            </a:pPr>
            <a:endParaRPr lang="en-US" altLang="en-US" sz="3600" dirty="0"/>
          </a:p>
          <a:p>
            <a:pPr>
              <a:defRPr/>
            </a:pPr>
            <a:endParaRPr lang="en-US"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93663"/>
            <a:ext cx="7772400" cy="1143000"/>
          </a:xfrm>
        </p:spPr>
        <p:txBody>
          <a:bodyPr/>
          <a:lstStyle/>
          <a:p>
            <a:pPr eaLnBrk="1" hangingPunct="1"/>
            <a:r>
              <a:rPr lang="en-US" altLang="en-US" smtClean="0"/>
              <a:t>Are You Ready to Foster?</a:t>
            </a:r>
          </a:p>
        </p:txBody>
      </p:sp>
      <p:sp>
        <p:nvSpPr>
          <p:cNvPr id="5123" name="Rectangle 3">
            <a:extLst>
              <a:ext uri="{FF2B5EF4-FFF2-40B4-BE49-F238E27FC236}">
                <a16:creationId xmlns="" xmlns:a16="http://schemas.microsoft.com/office/drawing/2014/main" id="{FD5E1C37-BD25-4BA5-9EE1-1A8B2224EC83}"/>
              </a:ext>
            </a:extLst>
          </p:cNvPr>
          <p:cNvSpPr>
            <a:spLocks noGrp="1" noChangeArrowheads="1"/>
          </p:cNvSpPr>
          <p:nvPr>
            <p:ph type="body" idx="1"/>
          </p:nvPr>
        </p:nvSpPr>
        <p:spPr>
          <a:xfrm>
            <a:off x="381000" y="1219200"/>
            <a:ext cx="7696200" cy="4114800"/>
          </a:xfrm>
        </p:spPr>
        <p:txBody>
          <a:bodyPr/>
          <a:lstStyle/>
          <a:p>
            <a:pPr eaLnBrk="1" hangingPunct="1">
              <a:spcBef>
                <a:spcPct val="0"/>
              </a:spcBef>
              <a:defRPr/>
            </a:pPr>
            <a:r>
              <a:rPr lang="en-US" altLang="en-US" dirty="0"/>
              <a:t>Agreement within the household  </a:t>
            </a:r>
          </a:p>
          <a:p>
            <a:pPr marL="0" indent="0" eaLnBrk="1" hangingPunct="1">
              <a:spcBef>
                <a:spcPct val="0"/>
              </a:spcBef>
              <a:buFontTx/>
              <a:buNone/>
              <a:defRPr/>
            </a:pPr>
            <a:endParaRPr lang="en-US" altLang="en-US" dirty="0"/>
          </a:p>
          <a:p>
            <a:pPr eaLnBrk="1" hangingPunct="1">
              <a:spcBef>
                <a:spcPct val="0"/>
              </a:spcBef>
              <a:defRPr/>
            </a:pPr>
            <a:r>
              <a:rPr lang="en-US" altLang="en-US" dirty="0"/>
              <a:t>Prepare &amp; “pet-proof” your home</a:t>
            </a:r>
          </a:p>
          <a:p>
            <a:pPr lvl="1" eaLnBrk="1" hangingPunct="1">
              <a:spcBef>
                <a:spcPct val="0"/>
              </a:spcBef>
              <a:defRPr/>
            </a:pPr>
            <a:r>
              <a:rPr lang="en-US" altLang="en-US" sz="2400" dirty="0"/>
              <a:t>Isolation room</a:t>
            </a:r>
          </a:p>
          <a:p>
            <a:pPr lvl="1" eaLnBrk="1" hangingPunct="1">
              <a:spcBef>
                <a:spcPct val="0"/>
              </a:spcBef>
              <a:defRPr/>
            </a:pPr>
            <a:r>
              <a:rPr lang="en-US" altLang="en-US" sz="2400" dirty="0"/>
              <a:t>remove hazards</a:t>
            </a:r>
          </a:p>
          <a:p>
            <a:pPr lvl="1" eaLnBrk="1" hangingPunct="1">
              <a:spcBef>
                <a:spcPct val="0"/>
              </a:spcBef>
              <a:defRPr/>
            </a:pPr>
            <a:r>
              <a:rPr lang="en-US" altLang="en-US" sz="2400" dirty="0"/>
              <a:t>block hiding spots</a:t>
            </a:r>
          </a:p>
          <a:p>
            <a:pPr marL="0" indent="0" eaLnBrk="1" hangingPunct="1">
              <a:spcBef>
                <a:spcPct val="0"/>
              </a:spcBef>
              <a:buFontTx/>
              <a:buNone/>
              <a:defRPr/>
            </a:pPr>
            <a:endParaRPr lang="en-US" altLang="en-US" dirty="0"/>
          </a:p>
          <a:p>
            <a:pPr eaLnBrk="1" hangingPunct="1">
              <a:spcBef>
                <a:spcPct val="0"/>
              </a:spcBef>
              <a:defRPr/>
            </a:pPr>
            <a:r>
              <a:rPr lang="en-US" altLang="en-US" dirty="0"/>
              <a:t>Attachment </a:t>
            </a:r>
          </a:p>
          <a:p>
            <a:pPr lvl="1" eaLnBrk="1" hangingPunct="1">
              <a:spcBef>
                <a:spcPct val="0"/>
              </a:spcBef>
              <a:defRPr/>
            </a:pPr>
            <a:r>
              <a:rPr lang="en-US" altLang="en-US" sz="2400" dirty="0"/>
              <a:t>Be prepared to get attached. You may </a:t>
            </a:r>
          </a:p>
          <a:p>
            <a:pPr marL="457200" lvl="1" indent="0" eaLnBrk="1" hangingPunct="1">
              <a:spcBef>
                <a:spcPct val="0"/>
              </a:spcBef>
              <a:buFontTx/>
              <a:buNone/>
              <a:defRPr/>
            </a:pPr>
            <a:r>
              <a:rPr lang="en-US" altLang="en-US" sz="2400" dirty="0"/>
              <a:t>want to adopt your foster pet but the goal is to say goodbye. </a:t>
            </a:r>
          </a:p>
          <a:p>
            <a:pPr lvl="1" eaLnBrk="1" hangingPunct="1">
              <a:spcBef>
                <a:spcPts val="600"/>
              </a:spcBef>
              <a:defRPr/>
            </a:pPr>
            <a:endParaRPr lang="en-US" altLang="en-US" sz="2400" dirty="0"/>
          </a:p>
          <a:p>
            <a:pPr eaLnBrk="1" hangingPunct="1">
              <a:buFontTx/>
              <a:buNone/>
              <a:defRPr/>
            </a:pPr>
            <a:endParaRPr lang="en-US" altLang="en-US" dirty="0"/>
          </a:p>
        </p:txBody>
      </p:sp>
      <p:pic>
        <p:nvPicPr>
          <p:cNvPr id="15364" name="Picture 3" descr="Mom_and_Baby_cat.jpg"/>
          <p:cNvPicPr>
            <a:picLocks noChangeAspect="1"/>
          </p:cNvPicPr>
          <p:nvPr/>
        </p:nvPicPr>
        <p:blipFill>
          <a:blip r:embed="rId3">
            <a:extLst>
              <a:ext uri="{28A0092B-C50C-407E-A947-70E740481C1C}">
                <a14:useLocalDpi xmlns:a14="http://schemas.microsoft.com/office/drawing/2010/main" val="0"/>
              </a:ext>
            </a:extLst>
          </a:blip>
          <a:srcRect l="4167" r="4167"/>
          <a:stretch>
            <a:fillRect/>
          </a:stretch>
        </p:blipFill>
        <p:spPr bwMode="auto">
          <a:xfrm>
            <a:off x="6172200" y="1752600"/>
            <a:ext cx="2420938" cy="2066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47700" y="304800"/>
            <a:ext cx="7772400" cy="1143000"/>
          </a:xfrm>
        </p:spPr>
        <p:txBody>
          <a:bodyPr/>
          <a:lstStyle/>
          <a:p>
            <a:pPr eaLnBrk="1" hangingPunct="1"/>
            <a:r>
              <a:rPr lang="en-US" altLang="en-US" smtClean="0"/>
              <a:t>Are Your Pet and Human Household Residents Ready?</a:t>
            </a:r>
          </a:p>
        </p:txBody>
      </p:sp>
      <p:sp>
        <p:nvSpPr>
          <p:cNvPr id="16387" name="Rectangle 3">
            <a:extLst>
              <a:ext uri="{FF2B5EF4-FFF2-40B4-BE49-F238E27FC236}">
                <a16:creationId xmlns="" xmlns:a16="http://schemas.microsoft.com/office/drawing/2014/main" id="{491EE78C-673E-4691-B689-231975113AB5}"/>
              </a:ext>
            </a:extLst>
          </p:cNvPr>
          <p:cNvSpPr>
            <a:spLocks noGrp="1" noChangeArrowheads="1"/>
          </p:cNvSpPr>
          <p:nvPr>
            <p:ph type="body" idx="1"/>
          </p:nvPr>
        </p:nvSpPr>
        <p:spPr>
          <a:xfrm>
            <a:off x="571500" y="1450975"/>
            <a:ext cx="7924800" cy="3886200"/>
          </a:xfrm>
        </p:spPr>
        <p:txBody>
          <a:bodyPr/>
          <a:lstStyle/>
          <a:p>
            <a:pPr eaLnBrk="1" hangingPunct="1">
              <a:spcBef>
                <a:spcPts val="900"/>
              </a:spcBef>
              <a:defRPr/>
            </a:pPr>
            <a:r>
              <a:rPr lang="en-US" altLang="en-US" sz="2000" dirty="0"/>
              <a:t>Can you separate/confine your foster pet?</a:t>
            </a:r>
          </a:p>
          <a:p>
            <a:pPr lvl="1" eaLnBrk="1" hangingPunct="1">
              <a:spcBef>
                <a:spcPts val="900"/>
              </a:spcBef>
              <a:defRPr/>
            </a:pPr>
            <a:r>
              <a:rPr lang="en-US" altLang="en-US" sz="1800" dirty="0"/>
              <a:t>Resident pets should be in good health and up-to-date on vaccinations. Consult your veterinarian.</a:t>
            </a:r>
          </a:p>
          <a:p>
            <a:pPr marL="457200" lvl="1" indent="0" eaLnBrk="1" hangingPunct="1">
              <a:spcBef>
                <a:spcPts val="900"/>
              </a:spcBef>
              <a:buFontTx/>
              <a:buNone/>
              <a:defRPr/>
            </a:pPr>
            <a:endParaRPr lang="en-US" altLang="en-US" sz="1000" dirty="0"/>
          </a:p>
          <a:p>
            <a:pPr>
              <a:defRPr/>
            </a:pPr>
            <a:r>
              <a:rPr lang="en-US" altLang="en-US" sz="2000" dirty="0"/>
              <a:t>Is anyone living in the home immune compromised, pregnant, very young or elderly?</a:t>
            </a:r>
          </a:p>
          <a:p>
            <a:pPr lvl="1">
              <a:defRPr/>
            </a:pPr>
            <a:r>
              <a:rPr lang="en-US" altLang="en-US" sz="1800" dirty="0"/>
              <a:t>Consult a physician </a:t>
            </a:r>
          </a:p>
          <a:p>
            <a:pPr marL="457200" lvl="1" indent="0">
              <a:buFontTx/>
              <a:buNone/>
              <a:defRPr/>
            </a:pPr>
            <a:endParaRPr lang="en-US" altLang="en-US" sz="1000" dirty="0"/>
          </a:p>
          <a:p>
            <a:pPr eaLnBrk="1" hangingPunct="1">
              <a:spcBef>
                <a:spcPts val="900"/>
              </a:spcBef>
              <a:defRPr/>
            </a:pPr>
            <a:r>
              <a:rPr lang="en-US" altLang="en-US" sz="2000" dirty="0">
                <a:solidFill>
                  <a:srgbClr val="FF7003"/>
                </a:solidFill>
              </a:rPr>
              <a:t>Please note: the ASPCA does not </a:t>
            </a:r>
          </a:p>
          <a:p>
            <a:pPr marL="0" indent="0" eaLnBrk="1" hangingPunct="1">
              <a:spcBef>
                <a:spcPts val="900"/>
              </a:spcBef>
              <a:buFontTx/>
              <a:buNone/>
              <a:defRPr/>
            </a:pPr>
            <a:r>
              <a:rPr lang="en-US" altLang="en-US" sz="2000" dirty="0">
                <a:solidFill>
                  <a:srgbClr val="FF7003"/>
                </a:solidFill>
              </a:rPr>
              <a:t>provide medical care for resident pets</a:t>
            </a:r>
          </a:p>
          <a:p>
            <a:pPr marL="0" indent="0" eaLnBrk="1" hangingPunct="1">
              <a:spcBef>
                <a:spcPts val="900"/>
              </a:spcBef>
              <a:buFontTx/>
              <a:buNone/>
              <a:defRPr/>
            </a:pPr>
            <a:r>
              <a:rPr lang="en-US" altLang="en-US" sz="2000" dirty="0">
                <a:solidFill>
                  <a:srgbClr val="FF7003"/>
                </a:solidFill>
              </a:rPr>
              <a:t>or their owners</a:t>
            </a:r>
            <a:endParaRPr lang="en-US" altLang="en-US" b="1" dirty="0">
              <a:solidFill>
                <a:srgbClr val="FF7003"/>
              </a:solidFill>
            </a:endParaRPr>
          </a:p>
          <a:p>
            <a:pPr eaLnBrk="1" hangingPunct="1">
              <a:spcBef>
                <a:spcPts val="1200"/>
              </a:spcBef>
              <a:buFontTx/>
              <a:buNone/>
              <a:defRPr/>
            </a:pPr>
            <a:endParaRPr lang="en-US" altLang="en-US" dirty="0">
              <a:solidFill>
                <a:srgbClr val="C00000"/>
              </a:solidFill>
            </a:endParaRPr>
          </a:p>
        </p:txBody>
      </p:sp>
      <p:pic>
        <p:nvPicPr>
          <p:cNvPr id="17412" name="Picture 8" descr="Sammy-A24941922_2015-06-02_002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0538" y="3400425"/>
            <a:ext cx="2925762"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18772</TotalTime>
  <Words>2947</Words>
  <Application>Microsoft Office PowerPoint</Application>
  <PresentationFormat>On-screen Show (4:3)</PresentationFormat>
  <Paragraphs>453</Paragraphs>
  <Slides>41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Lato</vt:lpstr>
      <vt:lpstr>Symbol</vt:lpstr>
      <vt:lpstr>Times New Roman</vt:lpstr>
      <vt:lpstr>Wingdings</vt:lpstr>
      <vt:lpstr>Blank Presentation</vt:lpstr>
      <vt:lpstr>Los Angeles Foster Caregiver Information Session</vt:lpstr>
      <vt:lpstr>PowerPoint Presentation</vt:lpstr>
      <vt:lpstr>PowerPoint Presentation</vt:lpstr>
      <vt:lpstr>The ASPCA Los Angeles  Foster Care Program</vt:lpstr>
      <vt:lpstr>Where Our Kittens and Cats Come From</vt:lpstr>
      <vt:lpstr>What does the ASPCA provide for fosters?</vt:lpstr>
      <vt:lpstr>What does a foster caregiver provide?</vt:lpstr>
      <vt:lpstr>Are You Ready to Foster?</vt:lpstr>
      <vt:lpstr>Are Your Pet and Human Household Residents Ready?</vt:lpstr>
      <vt:lpstr>The ASPCA Prepares Foster Animals For Their Stay With You</vt:lpstr>
      <vt:lpstr>Please Be Advised!</vt:lpstr>
      <vt:lpstr>On-Deck Fosters</vt:lpstr>
      <vt:lpstr>Supplies We Give You</vt:lpstr>
      <vt:lpstr>Supplies You Provide</vt:lpstr>
      <vt:lpstr>Quarantine Period and the Isolation Room</vt:lpstr>
      <vt:lpstr>How to Set-Up Your Fosters’ Home</vt:lpstr>
      <vt:lpstr>How Are They Doing?</vt:lpstr>
      <vt:lpstr>PowerPoint Presentation</vt:lpstr>
      <vt:lpstr>Basic Care Guidelines</vt:lpstr>
      <vt:lpstr>Moms with Kittens Basic Care Guidelines</vt:lpstr>
      <vt:lpstr>More on Moms with Kittens </vt:lpstr>
      <vt:lpstr>Basic Care Guidelines</vt:lpstr>
      <vt:lpstr>Mortality Rates in Kittens and Difficult Decisions</vt:lpstr>
      <vt:lpstr>Kitten Kindergarten (Critical socialization between 2-7 weeks old)</vt:lpstr>
      <vt:lpstr>More on Kitten Kindergarten</vt:lpstr>
      <vt:lpstr>Kitten to Kitten Introductions</vt:lpstr>
      <vt:lpstr>Upper Respiratory Infection (URI)</vt:lpstr>
      <vt:lpstr>Ringworm – It’s not as scary as it sounds!</vt:lpstr>
      <vt:lpstr>Follow-Up Veterinary Appointments</vt:lpstr>
      <vt:lpstr>Foster Medical Checklist This form should be filled out at every check-up appointment and kept with all medical records. </vt:lpstr>
      <vt:lpstr>A Fear-Free Trip to the Vet Reduces Fear, Anxiety and Stress</vt:lpstr>
      <vt:lpstr>ASPCA Foster Medical Hotline</vt:lpstr>
      <vt:lpstr>When do I call?</vt:lpstr>
      <vt:lpstr>Adoption Options</vt:lpstr>
      <vt:lpstr>Adoption Ambassadors: Finding a home for your fosters within your network of friends, family and acquaintances</vt:lpstr>
      <vt:lpstr>Finding a home for your fosters, continued</vt:lpstr>
      <vt:lpstr>Our Top 10 Fostering Tips!</vt:lpstr>
      <vt:lpstr>PowerPoint Presentation</vt:lpstr>
      <vt:lpstr>Next Steps!</vt:lpstr>
      <vt:lpstr>           </vt:lpstr>
      <vt:lpstr>PowerPoint Presentation</vt:lpstr>
    </vt:vector>
  </TitlesOfParts>
  <Company>Saatchi &amp; Saatchi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Titles Go Here</dc:title>
  <dc:creator>Site License</dc:creator>
  <cp:lastModifiedBy>Tina Reddington</cp:lastModifiedBy>
  <cp:revision>1138</cp:revision>
  <dcterms:created xsi:type="dcterms:W3CDTF">2005-09-30T21:06:22Z</dcterms:created>
  <dcterms:modified xsi:type="dcterms:W3CDTF">2018-07-27T20:38:01Z</dcterms:modified>
</cp:coreProperties>
</file>