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 id="2147483927" r:id="rId3"/>
    <p:sldMasterId id="2147483931" r:id="rId4"/>
    <p:sldMasterId id="2147483933" r:id="rId5"/>
  </p:sldMasterIdLst>
  <p:notesMasterIdLst>
    <p:notesMasterId r:id="rId40"/>
  </p:notesMasterIdLst>
  <p:handoutMasterIdLst>
    <p:handoutMasterId r:id="rId41"/>
  </p:handoutMasterIdLst>
  <p:sldIdLst>
    <p:sldId id="265" r:id="rId6"/>
    <p:sldId id="266" r:id="rId7"/>
    <p:sldId id="267" r:id="rId8"/>
    <p:sldId id="268" r:id="rId9"/>
    <p:sldId id="1050" r:id="rId10"/>
    <p:sldId id="898" r:id="rId11"/>
    <p:sldId id="1089" r:id="rId12"/>
    <p:sldId id="1051" r:id="rId13"/>
    <p:sldId id="1112" r:id="rId14"/>
    <p:sldId id="1111" r:id="rId15"/>
    <p:sldId id="1109" r:id="rId16"/>
    <p:sldId id="1052" r:id="rId17"/>
    <p:sldId id="1107" r:id="rId18"/>
    <p:sldId id="1079" r:id="rId19"/>
    <p:sldId id="855" r:id="rId20"/>
    <p:sldId id="905" r:id="rId21"/>
    <p:sldId id="906" r:id="rId22"/>
    <p:sldId id="864" r:id="rId23"/>
    <p:sldId id="1113" r:id="rId24"/>
    <p:sldId id="1084" r:id="rId25"/>
    <p:sldId id="1088" r:id="rId26"/>
    <p:sldId id="1103" r:id="rId27"/>
    <p:sldId id="1083" r:id="rId28"/>
    <p:sldId id="1080" r:id="rId29"/>
    <p:sldId id="1082" r:id="rId30"/>
    <p:sldId id="902" r:id="rId31"/>
    <p:sldId id="1095" r:id="rId32"/>
    <p:sldId id="1101" r:id="rId33"/>
    <p:sldId id="1102" r:id="rId34"/>
    <p:sldId id="1104" r:id="rId35"/>
    <p:sldId id="1053" r:id="rId36"/>
    <p:sldId id="1115" r:id="rId37"/>
    <p:sldId id="1087" r:id="rId38"/>
    <p:sldId id="299" r:id="rId39"/>
  </p:sldIdLst>
  <p:sldSz cx="9144000" cy="6858000" type="screen4x3"/>
  <p:notesSz cx="7010400" cy="9296400"/>
  <p:defaultTextStyle>
    <a:defPPr>
      <a:defRPr lang="en-US"/>
    </a:defPPr>
    <a:lvl1pPr algn="l" rtl="0" fontAlgn="base">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1pPr>
    <a:lvl2pPr marL="457200" algn="l" rtl="0" fontAlgn="base">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2pPr>
    <a:lvl3pPr marL="914400" algn="l" rtl="0" fontAlgn="base">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3pPr>
    <a:lvl4pPr marL="1371600" algn="l" rtl="0" fontAlgn="base">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4pPr>
    <a:lvl5pPr marL="1828800" algn="l" rtl="0" fontAlgn="base">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5pPr>
    <a:lvl6pPr marL="2286000" algn="l" defTabSz="914400" rtl="0" eaLnBrk="1" latinLnBrk="0" hangingPunct="1">
      <a:defRPr sz="3200" kern="1200">
        <a:solidFill>
          <a:schemeClr val="bg1"/>
        </a:solidFill>
        <a:latin typeface="Arial" panose="020B0604020202020204" pitchFamily="34" charset="0"/>
        <a:ea typeface="+mn-ea"/>
        <a:cs typeface="+mn-cs"/>
      </a:defRPr>
    </a:lvl6pPr>
    <a:lvl7pPr marL="2743200" algn="l" defTabSz="914400" rtl="0" eaLnBrk="1" latinLnBrk="0" hangingPunct="1">
      <a:defRPr sz="3200" kern="1200">
        <a:solidFill>
          <a:schemeClr val="bg1"/>
        </a:solidFill>
        <a:latin typeface="Arial" panose="020B0604020202020204" pitchFamily="34" charset="0"/>
        <a:ea typeface="+mn-ea"/>
        <a:cs typeface="+mn-cs"/>
      </a:defRPr>
    </a:lvl7pPr>
    <a:lvl8pPr marL="3200400" algn="l" defTabSz="914400" rtl="0" eaLnBrk="1" latinLnBrk="0" hangingPunct="1">
      <a:defRPr sz="3200" kern="1200">
        <a:solidFill>
          <a:schemeClr val="bg1"/>
        </a:solidFill>
        <a:latin typeface="Arial" panose="020B0604020202020204" pitchFamily="34" charset="0"/>
        <a:ea typeface="+mn-ea"/>
        <a:cs typeface="+mn-cs"/>
      </a:defRPr>
    </a:lvl8pPr>
    <a:lvl9pPr marL="3657600" algn="l" defTabSz="914400" rtl="0" eaLnBrk="1" latinLnBrk="0" hangingPunct="1">
      <a:defRPr sz="32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01A"/>
    <a:srgbClr val="4597A0"/>
    <a:srgbClr val="8CC63F"/>
    <a:srgbClr val="595959"/>
    <a:srgbClr val="FF6600"/>
    <a:srgbClr val="FF7003"/>
    <a:srgbClr val="FF822D"/>
    <a:srgbClr val="8F979D"/>
    <a:srgbClr val="E6803B"/>
    <a:srgbClr val="FF7D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36" autoAdjust="0"/>
    <p:restoredTop sz="73456" autoAdjust="0"/>
  </p:normalViewPr>
  <p:slideViewPr>
    <p:cSldViewPr>
      <p:cViewPr varScale="1">
        <p:scale>
          <a:sx n="85" d="100"/>
          <a:sy n="85" d="100"/>
        </p:scale>
        <p:origin x="2408" y="1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44" d="100"/>
          <a:sy n="44" d="100"/>
        </p:scale>
        <p:origin x="-1733" y="-8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1.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4.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mohang\AppData\Local\Microsoft\Windows\Temporary%20Internet%20Files\Content.Outlook\4AMSJHOU\Working%20copy%20Data%20Tracking%20for%20Food%20Guarding%20-k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mohang\AppData\Local\Microsoft\Windows\Temporary%20Internet%20Files\Content.Outlook\4AMSJHOU\Working%20copy%20Data%20Tracking%20for%20Food%20Guarding%20-k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hmohang\AppData\Local\Microsoft\Windows\Temporary%20Internet%20Files\Content.Outlook\4AMSJHOU\Working%20copy%20Data%20Tracking%20for%20Food%20Guarding%20-k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barChart>
        <c:barDir val="col"/>
        <c:grouping val="clustered"/>
        <c:varyColors val="0"/>
        <c:ser>
          <c:idx val="0"/>
          <c:order val="0"/>
          <c:tx>
            <c:strRef>
              <c:f>'Summary-adjusted'!$A$132</c:f>
              <c:strCache>
                <c:ptCount val="1"/>
                <c:pt idx="0">
                  <c:v>Baseline</c:v>
                </c:pt>
              </c:strCache>
            </c:strRef>
          </c:tx>
          <c:spPr>
            <a:solidFill>
              <a:schemeClr val="accent6">
                <a:shade val="76000"/>
              </a:schemeClr>
            </a:solidFill>
            <a:ln>
              <a:noFill/>
            </a:ln>
            <a:effectLst/>
          </c:spPr>
          <c:invertIfNegative val="0"/>
          <c:cat>
            <c:strRef>
              <c:f>'Summary-adjusted'!$B$131:$E$131</c:f>
              <c:strCache>
                <c:ptCount val="2"/>
                <c:pt idx="0">
                  <c:v>All dogs</c:v>
                </c:pt>
                <c:pt idx="1">
                  <c:v>FG dogs</c:v>
                </c:pt>
              </c:strCache>
              <c:extLst/>
            </c:strRef>
          </c:cat>
          <c:val>
            <c:numRef>
              <c:f>'Summary-adjusted'!$B$132:$E$132</c:f>
              <c:numCache>
                <c:formatCode>0%</c:formatCode>
                <c:ptCount val="2"/>
                <c:pt idx="0">
                  <c:v>0.5375886524822695</c:v>
                </c:pt>
                <c:pt idx="1">
                  <c:v>0.72413793103448276</c:v>
                </c:pt>
              </c:numCache>
              <c:extLst/>
            </c:numRef>
          </c:val>
          <c:extLst>
            <c:ext xmlns:c16="http://schemas.microsoft.com/office/drawing/2014/chart" uri="{C3380CC4-5D6E-409C-BE32-E72D297353CC}">
              <c16:uniqueId val="{00000000-3A06-4635-B218-06398A6A1D76}"/>
            </c:ext>
          </c:extLst>
        </c:ser>
        <c:ser>
          <c:idx val="1"/>
          <c:order val="1"/>
          <c:tx>
            <c:strRef>
              <c:f>'Summary-adjusted'!$A$133</c:f>
              <c:strCache>
                <c:ptCount val="1"/>
                <c:pt idx="0">
                  <c:v>Pilot</c:v>
                </c:pt>
              </c:strCache>
            </c:strRef>
          </c:tx>
          <c:spPr>
            <a:solidFill>
              <a:schemeClr val="accent6">
                <a:tint val="77000"/>
              </a:schemeClr>
            </a:solidFill>
            <a:ln>
              <a:noFill/>
            </a:ln>
            <a:effectLst/>
          </c:spPr>
          <c:invertIfNegative val="0"/>
          <c:cat>
            <c:strRef>
              <c:f>'Summary-adjusted'!$B$131:$E$131</c:f>
              <c:strCache>
                <c:ptCount val="2"/>
                <c:pt idx="0">
                  <c:v>All dogs</c:v>
                </c:pt>
                <c:pt idx="1">
                  <c:v>FG dogs</c:v>
                </c:pt>
              </c:strCache>
              <c:extLst/>
            </c:strRef>
          </c:cat>
          <c:val>
            <c:numRef>
              <c:f>'Summary-adjusted'!$B$133:$E$133</c:f>
              <c:numCache>
                <c:formatCode>0%</c:formatCode>
                <c:ptCount val="2"/>
                <c:pt idx="0">
                  <c:v>0.4624113475177305</c:v>
                </c:pt>
                <c:pt idx="1">
                  <c:v>0.27586206896551724</c:v>
                </c:pt>
              </c:numCache>
              <c:extLst/>
            </c:numRef>
          </c:val>
          <c:extLst>
            <c:ext xmlns:c16="http://schemas.microsoft.com/office/drawing/2014/chart" uri="{C3380CC4-5D6E-409C-BE32-E72D297353CC}">
              <c16:uniqueId val="{00000001-3A06-4635-B218-06398A6A1D76}"/>
            </c:ext>
          </c:extLst>
        </c:ser>
        <c:dLbls>
          <c:showLegendKey val="0"/>
          <c:showVal val="0"/>
          <c:showCatName val="0"/>
          <c:showSerName val="0"/>
          <c:showPercent val="0"/>
          <c:showBubbleSize val="0"/>
        </c:dLbls>
        <c:gapWidth val="219"/>
        <c:overlap val="-27"/>
        <c:axId val="245006080"/>
        <c:axId val="397190968"/>
      </c:barChart>
      <c:catAx>
        <c:axId val="245006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397190968"/>
        <c:crosses val="autoZero"/>
        <c:auto val="1"/>
        <c:lblAlgn val="ctr"/>
        <c:lblOffset val="100"/>
        <c:noMultiLvlLbl val="0"/>
      </c:catAx>
      <c:valAx>
        <c:axId val="397190968"/>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245006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col"/>
        <c:grouping val="clustered"/>
        <c:varyColors val="0"/>
        <c:ser>
          <c:idx val="0"/>
          <c:order val="0"/>
          <c:tx>
            <c:strRef>
              <c:f>'Summary-adjusted'!$C$120</c:f>
              <c:strCache>
                <c:ptCount val="1"/>
                <c:pt idx="0">
                  <c:v>Baseline</c:v>
                </c:pt>
              </c:strCache>
            </c:strRef>
          </c:tx>
          <c:spPr>
            <a:solidFill>
              <a:schemeClr val="accent2">
                <a:shade val="76000"/>
              </a:schemeClr>
            </a:solidFill>
            <a:ln>
              <a:noFill/>
            </a:ln>
            <a:effectLst/>
          </c:spPr>
          <c:invertIfNegative val="0"/>
          <c:cat>
            <c:strRef>
              <c:f>'Summary-adjusted'!$A$121:$B$122</c:f>
              <c:strCache>
                <c:ptCount val="2"/>
                <c:pt idx="0">
                  <c:v>FG dogs</c:v>
                </c:pt>
                <c:pt idx="1">
                  <c:v>All Dogs</c:v>
                </c:pt>
              </c:strCache>
              <c:extLst/>
            </c:strRef>
          </c:cat>
          <c:val>
            <c:numRef>
              <c:f>'Summary-adjusted'!$C$121:$C$122</c:f>
              <c:numCache>
                <c:formatCode>General</c:formatCode>
                <c:ptCount val="2"/>
                <c:pt idx="0">
                  <c:v>1</c:v>
                </c:pt>
                <c:pt idx="1">
                  <c:v>31</c:v>
                </c:pt>
              </c:numCache>
            </c:numRef>
          </c:val>
          <c:extLst>
            <c:ext xmlns:c16="http://schemas.microsoft.com/office/drawing/2014/chart" uri="{C3380CC4-5D6E-409C-BE32-E72D297353CC}">
              <c16:uniqueId val="{00000000-9219-4674-91EC-5485C7B3A308}"/>
            </c:ext>
          </c:extLst>
        </c:ser>
        <c:ser>
          <c:idx val="1"/>
          <c:order val="1"/>
          <c:tx>
            <c:strRef>
              <c:f>'Summary-adjusted'!$D$120</c:f>
              <c:strCache>
                <c:ptCount val="1"/>
                <c:pt idx="0">
                  <c:v>Pilot</c:v>
                </c:pt>
              </c:strCache>
            </c:strRef>
          </c:tx>
          <c:spPr>
            <a:solidFill>
              <a:schemeClr val="accent2">
                <a:tint val="77000"/>
              </a:schemeClr>
            </a:solidFill>
            <a:ln>
              <a:noFill/>
            </a:ln>
            <a:effectLst/>
          </c:spPr>
          <c:invertIfNegative val="0"/>
          <c:cat>
            <c:strRef>
              <c:f>'Summary-adjusted'!$A$121:$B$122</c:f>
              <c:strCache>
                <c:ptCount val="2"/>
                <c:pt idx="0">
                  <c:v>FG dogs</c:v>
                </c:pt>
                <c:pt idx="1">
                  <c:v>All Dogs</c:v>
                </c:pt>
              </c:strCache>
              <c:extLst/>
            </c:strRef>
          </c:cat>
          <c:val>
            <c:numRef>
              <c:f>'Summary-adjusted'!$D$121:$D$122</c:f>
              <c:numCache>
                <c:formatCode>General</c:formatCode>
                <c:ptCount val="2"/>
                <c:pt idx="0">
                  <c:v>1</c:v>
                </c:pt>
                <c:pt idx="1">
                  <c:v>30</c:v>
                </c:pt>
              </c:numCache>
            </c:numRef>
          </c:val>
          <c:extLst>
            <c:ext xmlns:c16="http://schemas.microsoft.com/office/drawing/2014/chart" uri="{C3380CC4-5D6E-409C-BE32-E72D297353CC}">
              <c16:uniqueId val="{00000001-9219-4674-91EC-5485C7B3A308}"/>
            </c:ext>
          </c:extLst>
        </c:ser>
        <c:dLbls>
          <c:showLegendKey val="0"/>
          <c:showVal val="0"/>
          <c:showCatName val="0"/>
          <c:showSerName val="0"/>
          <c:showPercent val="0"/>
          <c:showBubbleSize val="0"/>
        </c:dLbls>
        <c:gapWidth val="219"/>
        <c:overlap val="-27"/>
        <c:axId val="396924992"/>
        <c:axId val="8312432"/>
      </c:barChart>
      <c:catAx>
        <c:axId val="396924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8312432"/>
        <c:crosses val="autoZero"/>
        <c:auto val="1"/>
        <c:lblAlgn val="ctr"/>
        <c:lblOffset val="100"/>
        <c:noMultiLvlLbl val="0"/>
      </c:catAx>
      <c:valAx>
        <c:axId val="8312432"/>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396924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'Summary-adjusted'!$C$123</c:f>
              <c:strCache>
                <c:ptCount val="1"/>
                <c:pt idx="0">
                  <c:v>Baseline</c:v>
                </c:pt>
              </c:strCache>
            </c:strRef>
          </c:tx>
          <c:spPr>
            <a:solidFill>
              <a:schemeClr val="accent1">
                <a:shade val="76000"/>
              </a:schemeClr>
            </a:solidFill>
            <a:ln>
              <a:noFill/>
            </a:ln>
            <a:effectLst/>
          </c:spPr>
          <c:invertIfNegative val="0"/>
          <c:cat>
            <c:strRef>
              <c:f>'Summary-adjusted'!$A$124:$B$125</c:f>
              <c:strCache>
                <c:ptCount val="2"/>
                <c:pt idx="0">
                  <c:v>FG dogs</c:v>
                </c:pt>
                <c:pt idx="1">
                  <c:v>All Dogs</c:v>
                </c:pt>
              </c:strCache>
              <c:extLst/>
            </c:strRef>
          </c:cat>
          <c:val>
            <c:numRef>
              <c:f>'Summary-adjusted'!$C$124:$C$125</c:f>
              <c:numCache>
                <c:formatCode>General</c:formatCode>
                <c:ptCount val="2"/>
                <c:pt idx="0">
                  <c:v>5</c:v>
                </c:pt>
                <c:pt idx="1">
                  <c:v>21</c:v>
                </c:pt>
              </c:numCache>
            </c:numRef>
          </c:val>
          <c:extLst>
            <c:ext xmlns:c16="http://schemas.microsoft.com/office/drawing/2014/chart" uri="{C3380CC4-5D6E-409C-BE32-E72D297353CC}">
              <c16:uniqueId val="{00000000-99DC-4B07-81E0-99781E5A406E}"/>
            </c:ext>
          </c:extLst>
        </c:ser>
        <c:ser>
          <c:idx val="1"/>
          <c:order val="1"/>
          <c:tx>
            <c:strRef>
              <c:f>'Summary-adjusted'!$D$123</c:f>
              <c:strCache>
                <c:ptCount val="1"/>
                <c:pt idx="0">
                  <c:v>Pilot</c:v>
                </c:pt>
              </c:strCache>
            </c:strRef>
          </c:tx>
          <c:spPr>
            <a:solidFill>
              <a:schemeClr val="accent1">
                <a:tint val="77000"/>
              </a:schemeClr>
            </a:solidFill>
            <a:ln>
              <a:noFill/>
            </a:ln>
            <a:effectLst/>
          </c:spPr>
          <c:invertIfNegative val="0"/>
          <c:cat>
            <c:strRef>
              <c:f>'Summary-adjusted'!$A$124:$B$125</c:f>
              <c:strCache>
                <c:ptCount val="2"/>
                <c:pt idx="0">
                  <c:v>FG dogs</c:v>
                </c:pt>
                <c:pt idx="1">
                  <c:v>All Dogs</c:v>
                </c:pt>
              </c:strCache>
              <c:extLst/>
            </c:strRef>
          </c:cat>
          <c:val>
            <c:numRef>
              <c:f>'Summary-adjusted'!$D$124:$D$125</c:f>
              <c:numCache>
                <c:formatCode>General</c:formatCode>
                <c:ptCount val="2"/>
                <c:pt idx="0">
                  <c:v>3</c:v>
                </c:pt>
                <c:pt idx="1">
                  <c:v>18</c:v>
                </c:pt>
              </c:numCache>
            </c:numRef>
          </c:val>
          <c:extLst>
            <c:ext xmlns:c16="http://schemas.microsoft.com/office/drawing/2014/chart" uri="{C3380CC4-5D6E-409C-BE32-E72D297353CC}">
              <c16:uniqueId val="{00000001-99DC-4B07-81E0-99781E5A406E}"/>
            </c:ext>
          </c:extLst>
        </c:ser>
        <c:dLbls>
          <c:showLegendKey val="0"/>
          <c:showVal val="0"/>
          <c:showCatName val="0"/>
          <c:showSerName val="0"/>
          <c:showPercent val="0"/>
          <c:showBubbleSize val="0"/>
        </c:dLbls>
        <c:gapWidth val="219"/>
        <c:overlap val="-27"/>
        <c:axId val="396086616"/>
        <c:axId val="352928496"/>
      </c:barChart>
      <c:catAx>
        <c:axId val="396086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352928496"/>
        <c:crosses val="autoZero"/>
        <c:auto val="1"/>
        <c:lblAlgn val="ctr"/>
        <c:lblOffset val="100"/>
        <c:noMultiLvlLbl val="0"/>
      </c:catAx>
      <c:valAx>
        <c:axId val="352928496"/>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crossAx val="396086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withinLinear" id="19">
  <a:schemeClr val="accent6"/>
</cs:colorStyle>
</file>

<file path=ppt/charts/colors2.xml><?xml version="1.0" encoding="utf-8"?>
<cs:colorStyle xmlns:cs="http://schemas.microsoft.com/office/drawing/2012/chartStyle" xmlns:a="http://schemas.openxmlformats.org/drawingml/2006/main" meth="withinLinear" id="15">
  <a:schemeClr val="accent2"/>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0.68043</cdr:x>
      <cdr:y>0.61525</cdr:y>
    </cdr:from>
    <cdr:to>
      <cdr:x>0.72971</cdr:x>
      <cdr:y>0.70564</cdr:y>
    </cdr:to>
    <cdr:sp macro="" textlink="">
      <cdr:nvSpPr>
        <cdr:cNvPr id="2" name="TextBox 5"/>
        <cdr:cNvSpPr txBox="1"/>
      </cdr:nvSpPr>
      <cdr:spPr>
        <a:xfrm xmlns:a="http://schemas.openxmlformats.org/drawingml/2006/main">
          <a:off x="5524942" y="2544266"/>
          <a:ext cx="400144" cy="373793"/>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a:t>21</a:t>
          </a:r>
        </a:p>
      </cdr:txBody>
    </cdr:sp>
  </cdr:relSizeAnchor>
  <cdr:relSizeAnchor xmlns:cdr="http://schemas.openxmlformats.org/drawingml/2006/chartDrawing">
    <cdr:from>
      <cdr:x>0.81415</cdr:x>
      <cdr:y>0.61525</cdr:y>
    </cdr:from>
    <cdr:to>
      <cdr:x>0.84797</cdr:x>
      <cdr:y>0.70564</cdr:y>
    </cdr:to>
    <cdr:sp macro="" textlink="">
      <cdr:nvSpPr>
        <cdr:cNvPr id="3" name="TextBox 5"/>
        <cdr:cNvSpPr txBox="1"/>
      </cdr:nvSpPr>
      <cdr:spPr>
        <a:xfrm xmlns:a="http://schemas.openxmlformats.org/drawingml/2006/main">
          <a:off x="6610714" y="2544266"/>
          <a:ext cx="274612" cy="37379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2400" dirty="0"/>
            <a:t>8</a:t>
          </a:r>
        </a:p>
      </cdr:txBody>
    </cdr:sp>
  </cdr:relSizeAnchor>
</c:userShapes>
</file>

<file path=ppt/drawings/drawing2.xml><?xml version="1.0" encoding="utf-8"?>
<c:userShapes xmlns:c="http://schemas.openxmlformats.org/drawingml/2006/chart">
  <cdr:relSizeAnchor xmlns:cdr="http://schemas.openxmlformats.org/drawingml/2006/chartDrawing">
    <cdr:from>
      <cdr:x>0.22692</cdr:x>
      <cdr:y>0</cdr:y>
    </cdr:from>
    <cdr:to>
      <cdr:x>1</cdr:x>
      <cdr:y>0.07522</cdr:y>
    </cdr:to>
    <cdr:sp macro="" textlink="">
      <cdr:nvSpPr>
        <cdr:cNvPr id="2" name="TextBox 4"/>
        <cdr:cNvSpPr txBox="1"/>
      </cdr:nvSpPr>
      <cdr:spPr>
        <a:xfrm xmlns:a="http://schemas.openxmlformats.org/drawingml/2006/main">
          <a:off x="1838810" y="0"/>
          <a:ext cx="6264530" cy="3231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sz="15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spcBef>
                <a:spcPct val="0"/>
              </a:spcBef>
              <a:buClrTx/>
              <a:buFontTx/>
              <a:buNone/>
              <a:defRPr sz="1200">
                <a:solidFill>
                  <a:schemeClr val="tx1"/>
                </a:solidFill>
                <a:latin typeface="Arial" charset="0"/>
              </a:defRPr>
            </a:lvl1pPr>
          </a:lstStyle>
          <a:p>
            <a:pPr>
              <a:defRPr/>
            </a:pPr>
            <a:endParaRPr lang="en-US"/>
          </a:p>
        </p:txBody>
      </p:sp>
      <p:sp>
        <p:nvSpPr>
          <p:cNvPr id="98307" name="Rectangle 3"/>
          <p:cNvSpPr>
            <a:spLocks noGrp="1" noChangeArrowheads="1"/>
          </p:cNvSpPr>
          <p:nvPr>
            <p:ph type="dt" sz="quarter"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spcBef>
                <a:spcPct val="0"/>
              </a:spcBef>
              <a:buClrTx/>
              <a:buFontTx/>
              <a:buNone/>
              <a:defRPr sz="1200">
                <a:solidFill>
                  <a:schemeClr val="tx1"/>
                </a:solidFill>
                <a:latin typeface="Arial" charset="0"/>
              </a:defRPr>
            </a:lvl1pPr>
          </a:lstStyle>
          <a:p>
            <a:pPr>
              <a:defRPr/>
            </a:pPr>
            <a:endParaRPr lang="en-US"/>
          </a:p>
        </p:txBody>
      </p:sp>
      <p:sp>
        <p:nvSpPr>
          <p:cNvPr id="98308" name="Rectangle 4"/>
          <p:cNvSpPr>
            <a:spLocks noGrp="1" noChangeArrowheads="1"/>
          </p:cNvSpPr>
          <p:nvPr>
            <p:ph type="ftr" sz="quarter" idx="2"/>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spcBef>
                <a:spcPct val="0"/>
              </a:spcBef>
              <a:buClrTx/>
              <a:buFontTx/>
              <a:buNone/>
              <a:defRPr sz="1200">
                <a:solidFill>
                  <a:schemeClr val="tx1"/>
                </a:solidFill>
                <a:latin typeface="Arial" charset="0"/>
              </a:defRPr>
            </a:lvl1pPr>
          </a:lstStyle>
          <a:p>
            <a:pPr>
              <a:defRPr/>
            </a:pPr>
            <a:endParaRPr lang="en-US"/>
          </a:p>
        </p:txBody>
      </p:sp>
      <p:sp>
        <p:nvSpPr>
          <p:cNvPr id="98309" name="Rectangle 5"/>
          <p:cNvSpPr>
            <a:spLocks noGrp="1" noChangeArrowheads="1"/>
          </p:cNvSpPr>
          <p:nvPr>
            <p:ph type="sldNum" sz="quarter" idx="3"/>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spcBef>
                <a:spcPct val="0"/>
              </a:spcBef>
              <a:buClrTx/>
              <a:buFontTx/>
              <a:buNone/>
              <a:defRPr sz="1200">
                <a:solidFill>
                  <a:schemeClr val="tx1"/>
                </a:solidFill>
              </a:defRPr>
            </a:lvl1pPr>
          </a:lstStyle>
          <a:p>
            <a:fld id="{4ED8917D-3941-495E-9F7C-D7C200B2F1A3}" type="slidenum">
              <a:rPr lang="en-US" altLang="en-US"/>
              <a:pPr/>
              <a:t>‹#›</a:t>
            </a:fld>
            <a:endParaRPr lang="en-US" altLang="en-US"/>
          </a:p>
        </p:txBody>
      </p:sp>
    </p:spTree>
    <p:extLst>
      <p:ext uri="{BB962C8B-B14F-4D97-AF65-F5344CB8AC3E}">
        <p14:creationId xmlns:p14="http://schemas.microsoft.com/office/powerpoint/2010/main" val="377589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spcBef>
                <a:spcPct val="0"/>
              </a:spcBef>
              <a:buClrTx/>
              <a:buFontTx/>
              <a:buNone/>
              <a:defRPr sz="1200">
                <a:solidFill>
                  <a:schemeClr val="tx1"/>
                </a:solidFill>
                <a:latin typeface="Arial" charset="0"/>
              </a:defRPr>
            </a:lvl1pPr>
          </a:lstStyle>
          <a:p>
            <a:pPr>
              <a:defRPr/>
            </a:pPr>
            <a:endParaRPr lang="en-US"/>
          </a:p>
        </p:txBody>
      </p:sp>
      <p:sp>
        <p:nvSpPr>
          <p:cNvPr id="6147" name="Rectangle 3"/>
          <p:cNvSpPr>
            <a:spLocks noGrp="1" noChangeArrowheads="1"/>
          </p:cNvSpPr>
          <p:nvPr>
            <p:ph type="dt" idx="1"/>
          </p:nvPr>
        </p:nvSpPr>
        <p:spPr bwMode="auto">
          <a:xfrm>
            <a:off x="3970938" y="0"/>
            <a:ext cx="3037840" cy="46482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a:spcBef>
                <a:spcPct val="0"/>
              </a:spcBef>
              <a:buClrTx/>
              <a:buFontTx/>
              <a:buNone/>
              <a:defRPr sz="1200">
                <a:solidFill>
                  <a:schemeClr val="tx1"/>
                </a:solidFill>
                <a:latin typeface="Arial" charset="0"/>
              </a:defRPr>
            </a:lvl1pPr>
          </a:lstStyle>
          <a:p>
            <a:pPr>
              <a:defRPr/>
            </a:pPr>
            <a:endParaRPr lang="en-US"/>
          </a:p>
        </p:txBody>
      </p:sp>
      <p:sp>
        <p:nvSpPr>
          <p:cNvPr id="2867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701040" y="4415790"/>
            <a:ext cx="5608320" cy="4183380"/>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 Click to edit Master text styles</a:t>
            </a:r>
          </a:p>
          <a:p>
            <a:pPr lvl="1"/>
            <a:r>
              <a:rPr lang="en-US" noProof="0"/>
              <a:t> Second level</a:t>
            </a:r>
          </a:p>
          <a:p>
            <a:pPr lvl="2"/>
            <a:r>
              <a:rPr lang="en-US" noProof="0"/>
              <a:t> Third level</a:t>
            </a:r>
          </a:p>
          <a:p>
            <a:pPr lvl="3"/>
            <a:r>
              <a:rPr lang="en-US" noProof="0"/>
              <a:t> Fourth level</a:t>
            </a:r>
          </a:p>
          <a:p>
            <a:pPr lvl="4"/>
            <a:r>
              <a:rPr lang="en-US" noProof="0"/>
              <a:t>Fifth level</a:t>
            </a:r>
          </a:p>
        </p:txBody>
      </p:sp>
      <p:sp>
        <p:nvSpPr>
          <p:cNvPr id="615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spcBef>
                <a:spcPct val="0"/>
              </a:spcBef>
              <a:buClrTx/>
              <a:buFontTx/>
              <a:buNone/>
              <a:defRPr sz="1200">
                <a:solidFill>
                  <a:schemeClr val="tx1"/>
                </a:solidFill>
                <a:latin typeface="Arial" charset="0"/>
              </a:defRPr>
            </a:lvl1pPr>
          </a:lstStyle>
          <a:p>
            <a:pPr>
              <a:defRPr/>
            </a:pPr>
            <a:endParaRPr lang="en-US"/>
          </a:p>
        </p:txBody>
      </p:sp>
      <p:sp>
        <p:nvSpPr>
          <p:cNvPr id="6151" name="Rectangle 7"/>
          <p:cNvSpPr>
            <a:spLocks noGrp="1" noChangeArrowheads="1"/>
          </p:cNvSpPr>
          <p:nvPr>
            <p:ph type="sldNum" sz="quarter" idx="5"/>
          </p:nvPr>
        </p:nvSpPr>
        <p:spPr bwMode="auto">
          <a:xfrm>
            <a:off x="3970938" y="8829967"/>
            <a:ext cx="3037840" cy="464820"/>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a:spcBef>
                <a:spcPct val="0"/>
              </a:spcBef>
              <a:buClrTx/>
              <a:buFontTx/>
              <a:buNone/>
              <a:defRPr sz="1200">
                <a:solidFill>
                  <a:schemeClr val="tx1"/>
                </a:solidFill>
              </a:defRPr>
            </a:lvl1pPr>
          </a:lstStyle>
          <a:p>
            <a:fld id="{5079ABCE-5A8A-44CC-A926-E566511D72D6}" type="slidenum">
              <a:rPr lang="en-US" altLang="en-US"/>
              <a:pPr/>
              <a:t>‹#›</a:t>
            </a:fld>
            <a:endParaRPr lang="en-US" altLang="en-US"/>
          </a:p>
        </p:txBody>
      </p:sp>
    </p:spTree>
    <p:extLst>
      <p:ext uri="{BB962C8B-B14F-4D97-AF65-F5344CB8AC3E}">
        <p14:creationId xmlns:p14="http://schemas.microsoft.com/office/powerpoint/2010/main" val="24723162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Font typeface="Wingdings" panose="05000000000000000000" pitchFamily="2" charset="2"/>
      <a:buChar char="q"/>
      <a:defRPr sz="1200" kern="1200">
        <a:solidFill>
          <a:schemeClr val="tx1"/>
        </a:solidFill>
        <a:latin typeface="Arial" charset="0"/>
        <a:ea typeface="+mn-ea"/>
        <a:cs typeface="+mn-cs"/>
      </a:defRPr>
    </a:lvl1pPr>
    <a:lvl2pPr marL="457200" algn="l" rtl="0" eaLnBrk="0" fontAlgn="base" hangingPunct="0">
      <a:spcBef>
        <a:spcPct val="30000"/>
      </a:spcBef>
      <a:spcAft>
        <a:spcPct val="0"/>
      </a:spcAft>
      <a:buFont typeface="Wingdings" panose="05000000000000000000" pitchFamily="2" charset="2"/>
      <a:buChar char="§"/>
      <a:defRPr sz="1200" kern="1200">
        <a:solidFill>
          <a:schemeClr val="tx1"/>
        </a:solidFill>
        <a:latin typeface="Arial" charset="0"/>
        <a:ea typeface="+mn-ea"/>
        <a:cs typeface="+mn-cs"/>
      </a:defRPr>
    </a:lvl2pPr>
    <a:lvl3pPr marL="914400" algn="l" rtl="0" eaLnBrk="0" fontAlgn="base" hangingPunct="0">
      <a:spcBef>
        <a:spcPct val="30000"/>
      </a:spcBef>
      <a:spcAft>
        <a:spcPct val="0"/>
      </a:spcAft>
      <a:buChar char="•"/>
      <a:defRPr sz="1200" kern="1200">
        <a:solidFill>
          <a:schemeClr val="tx1"/>
        </a:solidFill>
        <a:latin typeface="Arial" charset="0"/>
        <a:ea typeface="+mn-ea"/>
        <a:cs typeface="+mn-cs"/>
      </a:defRPr>
    </a:lvl3pPr>
    <a:lvl4pPr marL="1371600" algn="l" rtl="0" eaLnBrk="0" fontAlgn="base" hangingPunct="0">
      <a:spcBef>
        <a:spcPct val="30000"/>
      </a:spcBef>
      <a:spcAft>
        <a:spcPct val="0"/>
      </a:spcAft>
      <a:buChar char="o"/>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1</a:t>
            </a:fld>
            <a:endParaRPr lang="en-US" altLang="en-US"/>
          </a:p>
        </p:txBody>
      </p:sp>
    </p:spTree>
    <p:extLst>
      <p:ext uri="{BB962C8B-B14F-4D97-AF65-F5344CB8AC3E}">
        <p14:creationId xmlns:p14="http://schemas.microsoft.com/office/powerpoint/2010/main" val="2255139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dirty="0"/>
              <a:t>The ASPCA recommends that shelters gather as much information as possible to determine the behavioral profile of any dog in their facility that is being considered for adoption. However, this quest for information should not come at the cost of holding these dogs in the shelter for longer than necessary. A shelter’s overarching goal should be to identify dogs eligible for adoption and move them into homes or into a relocation program as quickly as possible.</a:t>
            </a:r>
          </a:p>
          <a:p>
            <a:pPr>
              <a:buNone/>
            </a:pP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12</a:t>
            </a:fld>
            <a:endParaRPr lang="en-US" altLang="en-US" sz="1200" dirty="0">
              <a:solidFill>
                <a:schemeClr val="tx1"/>
              </a:solidFill>
            </a:endParaRPr>
          </a:p>
        </p:txBody>
      </p:sp>
    </p:spTree>
    <p:extLst>
      <p:ext uri="{BB962C8B-B14F-4D97-AF65-F5344CB8AC3E}">
        <p14:creationId xmlns:p14="http://schemas.microsoft.com/office/powerpoint/2010/main" val="962966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no-brainer decisions on both ends of the spectrum</a:t>
            </a:r>
          </a:p>
          <a:p>
            <a:r>
              <a:rPr lang="en-US" dirty="0"/>
              <a:t>A dog is</a:t>
            </a:r>
            <a:r>
              <a:rPr lang="en-US" baseline="0" dirty="0"/>
              <a:t> turned in by the owner for reasons that have nothing to do with the dog’s behavior. Owner reports no concerns. Dog is super social and relaxed with people and dogs. Put the dog up for adoption asap.</a:t>
            </a:r>
          </a:p>
          <a:p>
            <a:pPr>
              <a:buNone/>
            </a:pPr>
            <a:endParaRPr lang="en-US" baseline="0"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baseline="0" dirty="0"/>
              <a:t>A dog comes in that has exhibited confirmed severe aggression: </a:t>
            </a:r>
            <a:r>
              <a:rPr lang="en-US" sz="1200" kern="1200" dirty="0">
                <a:solidFill>
                  <a:schemeClr val="tx1"/>
                </a:solidFill>
                <a:effectLst/>
                <a:latin typeface="Arial" charset="0"/>
                <a:ea typeface="+mn-ea"/>
                <a:cs typeface="+mn-cs"/>
              </a:rPr>
              <a:t>*”Egregious” aggression should be defined by the individual shelter, but some defining characteristics could be (a) a bite that requires medical treatment, (b) an injurious bite that the dog could have avoided inflicting but opted to bite rather than retreat, (c) an injurious bite delivered without obvious warning, or (c) an attack in which repeated injurious bites are delivered. A euthanasia decision should be made asap.</a:t>
            </a: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endParaRPr lang="en-US" sz="1200" kern="1200" dirty="0">
              <a:solidFill>
                <a:schemeClr val="tx1"/>
              </a:solidFill>
              <a:effectLst/>
              <a:latin typeface="Arial"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Char char="q"/>
              <a:tabLst/>
              <a:defRPr/>
            </a:pPr>
            <a:r>
              <a:rPr lang="en-US" sz="1200" kern="1200" dirty="0">
                <a:solidFill>
                  <a:schemeClr val="tx1"/>
                </a:solidFill>
                <a:effectLst/>
                <a:latin typeface="Arial" charset="0"/>
                <a:ea typeface="+mn-ea"/>
                <a:cs typeface="+mn-cs"/>
              </a:rPr>
              <a:t>For everyone else in between these two</a:t>
            </a:r>
            <a:r>
              <a:rPr lang="en-US" sz="1200" kern="1200" baseline="0" dirty="0">
                <a:solidFill>
                  <a:schemeClr val="tx1"/>
                </a:solidFill>
                <a:effectLst/>
                <a:latin typeface="Arial" charset="0"/>
                <a:ea typeface="+mn-ea"/>
                <a:cs typeface="+mn-cs"/>
              </a:rPr>
              <a:t> extremes, gather more information asap.</a:t>
            </a:r>
            <a:endParaRPr lang="en-US" sz="1200" kern="1200" dirty="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13</a:t>
            </a:fld>
            <a:endParaRPr lang="en-US" altLang="en-US"/>
          </a:p>
        </p:txBody>
      </p:sp>
    </p:spTree>
    <p:extLst>
      <p:ext uri="{BB962C8B-B14F-4D97-AF65-F5344CB8AC3E}">
        <p14:creationId xmlns:p14="http://schemas.microsoft.com/office/powerpoint/2010/main" val="2167918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14</a:t>
            </a:fld>
            <a:endParaRPr lang="en-US" altLang="en-US" sz="1200">
              <a:solidFill>
                <a:schemeClr val="tx1"/>
              </a:solidFill>
            </a:endParaRPr>
          </a:p>
        </p:txBody>
      </p:sp>
    </p:spTree>
    <p:extLst>
      <p:ext uri="{BB962C8B-B14F-4D97-AF65-F5344CB8AC3E}">
        <p14:creationId xmlns:p14="http://schemas.microsoft.com/office/powerpoint/2010/main" val="4103031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Three tests in most common use in the US – in order of development</a:t>
            </a:r>
          </a:p>
          <a:p>
            <a:r>
              <a:rPr lang="en-US" altLang="en-US" dirty="0">
                <a:latin typeface="Arial" panose="020B0604020202020204" pitchFamily="34" charset="0"/>
              </a:rPr>
              <a:t>Sue Sternberg</a:t>
            </a:r>
            <a:r>
              <a:rPr lang="en-US" altLang="en-US" baseline="0" dirty="0">
                <a:latin typeface="Arial" panose="020B0604020202020204" pitchFamily="34" charset="0"/>
              </a:rPr>
              <a:t> developed Assess-a-Pet</a:t>
            </a:r>
          </a:p>
          <a:p>
            <a:r>
              <a:rPr lang="en-US" altLang="en-US" baseline="0" dirty="0">
                <a:latin typeface="Arial" panose="020B0604020202020204" pitchFamily="34" charset="0"/>
              </a:rPr>
              <a:t>Emily Weiss developed SAFER</a:t>
            </a:r>
          </a:p>
          <a:p>
            <a:r>
              <a:rPr lang="en-US" altLang="en-US" baseline="0" dirty="0">
                <a:latin typeface="Arial" panose="020B0604020202020204" pitchFamily="34" charset="0"/>
              </a:rPr>
              <a:t>Amy </a:t>
            </a:r>
            <a:r>
              <a:rPr lang="en-US" altLang="en-US" baseline="0" dirty="0" err="1">
                <a:latin typeface="Arial" panose="020B0604020202020204" pitchFamily="34" charset="0"/>
              </a:rPr>
              <a:t>Marder</a:t>
            </a:r>
            <a:r>
              <a:rPr lang="en-US" altLang="en-US" baseline="0" dirty="0">
                <a:latin typeface="Arial" panose="020B0604020202020204" pitchFamily="34" charset="0"/>
              </a:rPr>
              <a:t> developed Match-up and Match-up II</a:t>
            </a:r>
          </a:p>
          <a:p>
            <a:endParaRPr lang="en-US" altLang="en-US" dirty="0">
              <a:latin typeface="Arial" panose="020B0604020202020204" pitchFamily="34"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8836FF71-12F7-4660-835A-2E4E7BB85D6E}" type="slidenum">
              <a:rPr lang="en-US" altLang="en-US" sz="1200">
                <a:solidFill>
                  <a:schemeClr val="tx1"/>
                </a:solidFill>
              </a:rPr>
              <a:pPr eaLnBrk="1" hangingPunct="1"/>
              <a:t>15</a:t>
            </a:fld>
            <a:endParaRPr lang="en-US" altLang="en-US" sz="1200">
              <a:solidFill>
                <a:schemeClr val="tx1"/>
              </a:solidFill>
            </a:endParaRPr>
          </a:p>
        </p:txBody>
      </p:sp>
    </p:spTree>
    <p:extLst>
      <p:ext uri="{BB962C8B-B14F-4D97-AF65-F5344CB8AC3E}">
        <p14:creationId xmlns:p14="http://schemas.microsoft.com/office/powerpoint/2010/main" val="767630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Based on simulated everyday real-life experiences – common sense sorts of things</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2CA904A3-5A3E-4582-BD14-ECA4C3AD56E6}" type="slidenum">
              <a:rPr lang="en-US" altLang="en-US" sz="1200">
                <a:solidFill>
                  <a:schemeClr val="tx1"/>
                </a:solidFill>
              </a:rPr>
              <a:pPr eaLnBrk="1" hangingPunct="1"/>
              <a:t>16</a:t>
            </a:fld>
            <a:endParaRPr lang="en-US" altLang="en-US" sz="1200">
              <a:solidFill>
                <a:schemeClr val="tx1"/>
              </a:solidFill>
            </a:endParaRPr>
          </a:p>
        </p:txBody>
      </p:sp>
    </p:spTree>
    <p:extLst>
      <p:ext uri="{BB962C8B-B14F-4D97-AF65-F5344CB8AC3E}">
        <p14:creationId xmlns:p14="http://schemas.microsoft.com/office/powerpoint/2010/main" val="3265830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2D2E9BB9-F1E7-49CE-996B-7E138E0BB470}" type="slidenum">
              <a:rPr lang="en-US" altLang="en-US" sz="1200">
                <a:solidFill>
                  <a:schemeClr val="tx1"/>
                </a:solidFill>
              </a:rPr>
              <a:pPr eaLnBrk="1" hangingPunct="1"/>
              <a:t>17</a:t>
            </a:fld>
            <a:endParaRPr lang="en-US" altLang="en-US" sz="1200">
              <a:solidFill>
                <a:schemeClr val="tx1"/>
              </a:solidFill>
            </a:endParaRPr>
          </a:p>
        </p:txBody>
      </p:sp>
    </p:spTree>
    <p:extLst>
      <p:ext uri="{BB962C8B-B14F-4D97-AF65-F5344CB8AC3E}">
        <p14:creationId xmlns:p14="http://schemas.microsoft.com/office/powerpoint/2010/main" val="304344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dirty="0"/>
              <a:t>Potentially stressful and provocative</a:t>
            </a:r>
          </a:p>
          <a:p>
            <a:pPr>
              <a:buFont typeface="Wingdings" panose="05000000000000000000" pitchFamily="2" charset="2"/>
              <a:buNone/>
            </a:pPr>
            <a:endParaRPr lang="en-US" altLang="en-US" dirty="0">
              <a:latin typeface="Arial" panose="020B0604020202020204" pitchFamily="34" charset="0"/>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95032EE4-3E14-4CF9-B41C-3FA5CEC27B4F}" type="slidenum">
              <a:rPr lang="en-US" altLang="en-US" sz="1200">
                <a:solidFill>
                  <a:schemeClr val="tx1"/>
                </a:solidFill>
              </a:rPr>
              <a:pPr eaLnBrk="1" hangingPunct="1"/>
              <a:t>18</a:t>
            </a:fld>
            <a:endParaRPr lang="en-US" altLang="en-US" sz="1200">
              <a:solidFill>
                <a:schemeClr val="tx1"/>
              </a:solidFill>
            </a:endParaRPr>
          </a:p>
        </p:txBody>
      </p:sp>
    </p:spTree>
    <p:extLst>
      <p:ext uri="{BB962C8B-B14F-4D97-AF65-F5344CB8AC3E}">
        <p14:creationId xmlns:p14="http://schemas.microsoft.com/office/powerpoint/2010/main" val="826411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explain value of validating</a:t>
            </a:r>
            <a:r>
              <a:rPr lang="en-US" baseline="0" dirty="0"/>
              <a:t> specific subtests (not tied to entire evaluation)</a:t>
            </a:r>
            <a:endParaRPr lang="en-US" dirty="0"/>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20</a:t>
            </a:fld>
            <a:endParaRPr lang="en-US" altLang="en-US"/>
          </a:p>
        </p:txBody>
      </p:sp>
    </p:spTree>
    <p:extLst>
      <p:ext uri="{BB962C8B-B14F-4D97-AF65-F5344CB8AC3E}">
        <p14:creationId xmlns:p14="http://schemas.microsoft.com/office/powerpoint/2010/main" val="33260363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results from </a:t>
            </a:r>
            <a:r>
              <a:rPr lang="en-US" dirty="0" err="1"/>
              <a:t>Marder</a:t>
            </a:r>
            <a:r>
              <a:rPr lang="en-US" dirty="0"/>
              <a:t> et al. (they adopted</a:t>
            </a:r>
            <a:r>
              <a:rPr lang="en-US" baseline="0" dirty="0"/>
              <a:t> out all dogs exhibiting food aggression, regardless of severity)</a:t>
            </a:r>
            <a:endParaRPr lang="en-US" dirty="0"/>
          </a:p>
          <a:p>
            <a:r>
              <a:rPr lang="en-US" dirty="0"/>
              <a:t>Also Mohan-Gibbons et al.</a:t>
            </a:r>
          </a:p>
          <a:p>
            <a:r>
              <a:rPr lang="en-US" dirty="0"/>
              <a:t>Useful</a:t>
            </a:r>
            <a:r>
              <a:rPr lang="en-US" baseline="0" dirty="0"/>
              <a:t> finding from both studies – adopters don’t care about food guarding.</a:t>
            </a:r>
            <a:endParaRPr lang="en-US" dirty="0"/>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21</a:t>
            </a:fld>
            <a:endParaRPr lang="en-US" altLang="en-US"/>
          </a:p>
        </p:txBody>
      </p:sp>
    </p:spTree>
    <p:extLst>
      <p:ext uri="{BB962C8B-B14F-4D97-AF65-F5344CB8AC3E}">
        <p14:creationId xmlns:p14="http://schemas.microsoft.com/office/powerpoint/2010/main" val="2128942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Recent ASPCA study to examine impacts</a:t>
            </a:r>
            <a:r>
              <a:rPr lang="en-US" baseline="0" dirty="0"/>
              <a:t> of omitting food guarding component</a:t>
            </a:r>
          </a:p>
          <a:p>
            <a:endParaRPr lang="en-US" baseline="0" dirty="0"/>
          </a:p>
          <a:p>
            <a:r>
              <a:rPr lang="en-US" baseline="0" dirty="0"/>
              <a:t>These shelters adopted out most food guarders in both baseline &amp; pilot phases (except for very severe)</a:t>
            </a:r>
          </a:p>
          <a:p>
            <a:r>
              <a:rPr lang="en-US" baseline="0" dirty="0"/>
              <a:t>In baseline, food guarders were identified by owner reports, behavior in shelter, or evaluation</a:t>
            </a:r>
          </a:p>
          <a:p>
            <a:r>
              <a:rPr lang="en-US" baseline="0" dirty="0"/>
              <a:t>In pilot phase, food guarders were identified by owner reports or behavior in shelter</a:t>
            </a:r>
          </a:p>
          <a:p>
            <a:endParaRPr lang="en-US" altLang="en-US" dirty="0">
              <a:latin typeface="Arial" panose="020B0604020202020204" pitchFamily="34" charset="0"/>
            </a:endParaRPr>
          </a:p>
          <a:p>
            <a:pPr>
              <a:buNone/>
            </a:pPr>
            <a:r>
              <a:rPr lang="en-US" dirty="0"/>
              <a:t>In “The Impact of Excluding Food Guarding from a Standardized Behavioral Canine Assessment in Animal Shelters,” published Feb. 8, 2018, in the peer-reviewed journal </a:t>
            </a:r>
            <a:r>
              <a:rPr lang="en-US" i="1" dirty="0"/>
              <a:t>Animals</a:t>
            </a:r>
            <a:r>
              <a:rPr lang="en-US" dirty="0"/>
              <a:t>, researchers worked in nine shelters for four months. During the first two months, they established a baseline for assessing the dogs for food guarding. During this period, dogs who exhibited food guarding:</a:t>
            </a:r>
          </a:p>
          <a:p>
            <a:r>
              <a:rPr lang="en-US" dirty="0"/>
              <a:t>Were less likely to be adopted</a:t>
            </a:r>
          </a:p>
          <a:p>
            <a:r>
              <a:rPr lang="en-US" dirty="0"/>
              <a:t>Had a longer shelter stay</a:t>
            </a:r>
          </a:p>
          <a:p>
            <a:r>
              <a:rPr lang="en-US" dirty="0"/>
              <a:t>Were more likely to be euthanized</a:t>
            </a:r>
          </a:p>
          <a:p>
            <a:endParaRPr lang="en-US" altLang="en-US" dirty="0">
              <a:latin typeface="Arial" panose="020B0604020202020204" pitchFamily="34" charset="0"/>
            </a:endParaRP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8836FF71-12F7-4660-835A-2E4E7BB85D6E}" type="slidenum">
              <a:rPr lang="en-US" altLang="en-US" sz="1200">
                <a:solidFill>
                  <a:schemeClr val="tx1"/>
                </a:solidFill>
              </a:rPr>
              <a:pPr eaLnBrk="1" hangingPunct="1"/>
              <a:t>22</a:t>
            </a:fld>
            <a:endParaRPr lang="en-US" altLang="en-US" sz="1200">
              <a:solidFill>
                <a:schemeClr val="tx1"/>
              </a:solidFill>
            </a:endParaRPr>
          </a:p>
        </p:txBody>
      </p:sp>
    </p:spTree>
    <p:extLst>
      <p:ext uri="{BB962C8B-B14F-4D97-AF65-F5344CB8AC3E}">
        <p14:creationId xmlns:p14="http://schemas.microsoft.com/office/powerpoint/2010/main" val="2477717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Helvetica Neue" charset="0"/>
              <a:ea typeface="Helvetica Neue" charset="0"/>
              <a:cs typeface="Helvetica Neue" charset="0"/>
            </a:endParaRP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sym typeface="Arial"/>
              </a:rPr>
              <a:t>4</a:t>
            </a:fld>
            <a:endParaRPr lang="en-US" sz="1200" b="0" i="0" u="none" strike="noStrike" cap="none" dirty="0">
              <a:solidFill>
                <a:schemeClr val="dk1"/>
              </a:solidFill>
              <a:sym typeface="Arial"/>
            </a:endParaRPr>
          </a:p>
        </p:txBody>
      </p:sp>
    </p:spTree>
    <p:extLst>
      <p:ext uri="{BB962C8B-B14F-4D97-AF65-F5344CB8AC3E}">
        <p14:creationId xmlns:p14="http://schemas.microsoft.com/office/powerpoint/2010/main" val="33780715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Dogs identified as food guarders but still adopted out in the pilot phase were rarely returned by the</a:t>
            </a:r>
            <a:r>
              <a:rPr lang="en-US" baseline="0" dirty="0"/>
              <a:t> adopter</a:t>
            </a:r>
          </a:p>
          <a:p>
            <a:r>
              <a:rPr lang="en-US" baseline="0" dirty="0"/>
              <a:t>Dogs identified as food guarders during baseline were more likely to be returned (not clear why – power of negative label?)</a:t>
            </a:r>
          </a:p>
          <a:p>
            <a:endParaRPr lang="en-US" baseline="0" dirty="0"/>
          </a:p>
          <a:p>
            <a:r>
              <a:rPr lang="en-US" dirty="0"/>
              <a:t>Severe food guarding was seen in only 17 percent of the dogs, and was easily identified by shelter staff without a formal assessment.</a:t>
            </a:r>
          </a:p>
          <a:p>
            <a:endParaRPr lang="en-US" dirty="0"/>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23</a:t>
            </a:fld>
            <a:endParaRPr lang="en-US" altLang="en-US"/>
          </a:p>
        </p:txBody>
      </p:sp>
    </p:spTree>
    <p:extLst>
      <p:ext uri="{BB962C8B-B14F-4D97-AF65-F5344CB8AC3E}">
        <p14:creationId xmlns:p14="http://schemas.microsoft.com/office/powerpoint/2010/main" val="3866181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Surprisingly</a:t>
            </a:r>
            <a:r>
              <a:rPr lang="en-US" baseline="0" dirty="0"/>
              <a:t> few bites to staff, whether among food guarding dogs or ALL 14,180 dogs</a:t>
            </a:r>
          </a:p>
          <a:p>
            <a:r>
              <a:rPr lang="en-US" dirty="0"/>
              <a:t>104 incidents from a total of 14,180 dogs (less than 1% of dogs)</a:t>
            </a:r>
          </a:p>
          <a:p>
            <a:r>
              <a:rPr lang="en-US" dirty="0"/>
              <a:t>There was no change to number of injuries, including all bites and injuries, not just those involving food.</a:t>
            </a:r>
          </a:p>
          <a:p>
            <a:pPr>
              <a:buNone/>
            </a:pPr>
            <a:endParaRPr lang="en-US" baseline="0" dirty="0"/>
          </a:p>
          <a:p>
            <a:pPr>
              <a:buNone/>
            </a:pPr>
            <a:r>
              <a:rPr lang="en-US" baseline="0" dirty="0"/>
              <a:t>Clearly no difference between baseline and pilot stages of study</a:t>
            </a:r>
          </a:p>
          <a:p>
            <a:pPr>
              <a:buNone/>
            </a:pPr>
            <a:r>
              <a:rPr lang="en-US" baseline="0" dirty="0"/>
              <a:t>Obviously fewer dogs identified as food guarders during pilot phase</a:t>
            </a:r>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24</a:t>
            </a:fld>
            <a:endParaRPr lang="en-US" altLang="en-US"/>
          </a:p>
        </p:txBody>
      </p:sp>
    </p:spTree>
    <p:extLst>
      <p:ext uri="{BB962C8B-B14F-4D97-AF65-F5344CB8AC3E}">
        <p14:creationId xmlns:p14="http://schemas.microsoft.com/office/powerpoint/2010/main" val="496491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Owner reports of bites (for any reason, not just over food)</a:t>
            </a:r>
          </a:p>
          <a:p>
            <a:endParaRPr lang="en-US" dirty="0"/>
          </a:p>
          <a:p>
            <a:pPr>
              <a:buNone/>
            </a:pPr>
            <a:r>
              <a:rPr lang="en-US" baseline="0" dirty="0"/>
              <a:t>So impact?</a:t>
            </a:r>
          </a:p>
          <a:p>
            <a:pPr>
              <a:buNone/>
            </a:pPr>
            <a:r>
              <a:rPr lang="en-US" baseline="0" dirty="0"/>
              <a:t>No increase in injuries to staff, volunteers or adopters</a:t>
            </a:r>
          </a:p>
          <a:p>
            <a:pPr>
              <a:buNone/>
            </a:pPr>
            <a:r>
              <a:rPr lang="en-US" baseline="0" dirty="0"/>
              <a:t>No increase in returns</a:t>
            </a:r>
          </a:p>
          <a:p>
            <a:pPr>
              <a:buNone/>
            </a:pPr>
            <a:r>
              <a:rPr lang="en-US" baseline="0" dirty="0"/>
              <a:t>If FA is severe, you will find out anyway</a:t>
            </a:r>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25</a:t>
            </a:fld>
            <a:endParaRPr lang="en-US" altLang="en-US"/>
          </a:p>
        </p:txBody>
      </p:sp>
    </p:spTree>
    <p:extLst>
      <p:ext uri="{BB962C8B-B14F-4D97-AF65-F5344CB8AC3E}">
        <p14:creationId xmlns:p14="http://schemas.microsoft.com/office/powerpoint/2010/main" val="3601874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4491B327-3072-483C-8BB9-F1F44BA0CEED}" type="slidenum">
              <a:rPr lang="en-US" altLang="en-US" sz="1200">
                <a:solidFill>
                  <a:schemeClr val="tx1"/>
                </a:solidFill>
              </a:rPr>
              <a:pPr eaLnBrk="1" hangingPunct="1"/>
              <a:t>26</a:t>
            </a:fld>
            <a:endParaRPr lang="en-US" altLang="en-US" sz="1200">
              <a:solidFill>
                <a:schemeClr val="tx1"/>
              </a:solidFill>
            </a:endParaRPr>
          </a:p>
        </p:txBody>
      </p:sp>
      <p:sp>
        <p:nvSpPr>
          <p:cNvPr id="37891"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ln/>
        </p:spPr>
        <p:txBody>
          <a:bodyPr/>
          <a:lstStyle/>
          <a:p>
            <a:pPr>
              <a:defRPr/>
            </a:pPr>
            <a:r>
              <a:rPr lang="en-US" dirty="0"/>
              <a:t>Kathy </a:t>
            </a:r>
            <a:r>
              <a:rPr lang="en-US" dirty="0" err="1"/>
              <a:t>Houpt</a:t>
            </a:r>
            <a:r>
              <a:rPr lang="en-US" dirty="0"/>
              <a:t> study</a:t>
            </a:r>
          </a:p>
          <a:p>
            <a:pPr>
              <a:defRPr/>
            </a:pPr>
            <a:r>
              <a:rPr lang="en-US" dirty="0"/>
              <a:t>In an unpublished study by Reid at U of Guelph, a dog’s reaction toward a doll is more reflective of its reaction toward an unusual</a:t>
            </a:r>
            <a:r>
              <a:rPr lang="en-US" baseline="0" dirty="0"/>
              <a:t> stimulus than its reaction toward children</a:t>
            </a:r>
            <a:endParaRPr lang="en-US" dirty="0"/>
          </a:p>
        </p:txBody>
      </p:sp>
    </p:spTree>
    <p:extLst>
      <p:ext uri="{BB962C8B-B14F-4D97-AF65-F5344CB8AC3E}">
        <p14:creationId xmlns:p14="http://schemas.microsoft.com/office/powerpoint/2010/main" val="145678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1FDCC19-3E94-4052-BB7E-39EBA80ABCF5}" type="slidenum">
              <a:rPr lang="en-US" altLang="en-US" sz="1200">
                <a:solidFill>
                  <a:schemeClr val="tx1"/>
                </a:solidFill>
                <a:ea typeface="ＭＳ Ｐゴシック" panose="020B0600070205080204" pitchFamily="34" charset="-128"/>
              </a:rPr>
              <a:pPr eaLnBrk="1" hangingPunct="1"/>
              <a:t>27</a:t>
            </a:fld>
            <a:endParaRPr lang="en-US" altLang="en-US" sz="120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2604586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fld id="{4C3EF142-DF67-4418-8007-C09AB1183EB3}" type="slidenum">
              <a:rPr lang="en-US" altLang="en-US" sz="1200">
                <a:solidFill>
                  <a:schemeClr val="tx1"/>
                </a:solidFill>
              </a:rPr>
              <a:pPr eaLnBrk="1" hangingPunct="1"/>
              <a:t>28</a:t>
            </a:fld>
            <a:endParaRPr lang="en-US" altLang="en-US" sz="1200">
              <a:solidFill>
                <a:schemeClr val="tx1"/>
              </a:solidFill>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 typeface="Wingdings" panose="05000000000000000000" pitchFamily="2" charset="2"/>
              <a:buNone/>
            </a:pPr>
            <a:r>
              <a:rPr lang="en-US" altLang="en-US" dirty="0" err="1">
                <a:latin typeface="Arial" panose="020B0604020202020204" pitchFamily="34" charset="0"/>
              </a:rPr>
              <a:t>Shabelansky</a:t>
            </a:r>
            <a:r>
              <a:rPr lang="en-US" altLang="en-US" dirty="0">
                <a:latin typeface="Arial" panose="020B0604020202020204" pitchFamily="34" charset="0"/>
              </a:rPr>
              <a:t> et al (2015)</a:t>
            </a:r>
          </a:p>
        </p:txBody>
      </p:sp>
    </p:spTree>
    <p:extLst>
      <p:ext uri="{BB962C8B-B14F-4D97-AF65-F5344CB8AC3E}">
        <p14:creationId xmlns:p14="http://schemas.microsoft.com/office/powerpoint/2010/main" val="246172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ASPCA Study (as yet unpublished)</a:t>
            </a:r>
          </a:p>
          <a:p>
            <a:r>
              <a:rPr lang="en-US" dirty="0"/>
              <a:t>N=156</a:t>
            </a:r>
          </a:p>
          <a:p>
            <a:r>
              <a:rPr lang="en-US" dirty="0"/>
              <a:t>71 females (69 intact)</a:t>
            </a:r>
          </a:p>
          <a:p>
            <a:r>
              <a:rPr lang="en-US" dirty="0"/>
              <a:t>83 males (50 intact)</a:t>
            </a:r>
          </a:p>
          <a:p>
            <a:endParaRPr lang="en-US" dirty="0"/>
          </a:p>
          <a:p>
            <a:r>
              <a:rPr lang="en-US" dirty="0"/>
              <a:t>Mostly mixed breeds</a:t>
            </a:r>
          </a:p>
          <a:p>
            <a:r>
              <a:rPr lang="en-US" dirty="0"/>
              <a:t>89% adult (remainder juveniles) 11% 8+ </a:t>
            </a:r>
            <a:r>
              <a:rPr lang="en-US" dirty="0" err="1"/>
              <a:t>yrs</a:t>
            </a:r>
            <a:r>
              <a:rPr lang="en-US" dirty="0"/>
              <a:t> </a:t>
            </a:r>
          </a:p>
          <a:p>
            <a:endParaRPr lang="en-US" dirty="0"/>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29</a:t>
            </a:fld>
            <a:endParaRPr lang="en-US" altLang="en-US"/>
          </a:p>
        </p:txBody>
      </p:sp>
    </p:spTree>
    <p:extLst>
      <p:ext uri="{BB962C8B-B14F-4D97-AF65-F5344CB8AC3E}">
        <p14:creationId xmlns:p14="http://schemas.microsoft.com/office/powerpoint/2010/main" val="1731449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1FDCC19-3E94-4052-BB7E-39EBA80ABCF5}" type="slidenum">
              <a:rPr lang="en-US" altLang="en-US" sz="1200">
                <a:solidFill>
                  <a:schemeClr val="tx1"/>
                </a:solidFill>
                <a:ea typeface="ＭＳ Ｐゴシック" panose="020B0600070205080204" pitchFamily="34" charset="-128"/>
              </a:rPr>
              <a:pPr eaLnBrk="1" hangingPunct="1"/>
              <a:t>30</a:t>
            </a:fld>
            <a:endParaRPr lang="en-US" altLang="en-US" sz="1200">
              <a:solidFill>
                <a:schemeClr val="tx1"/>
              </a:solidFill>
              <a:ea typeface="ＭＳ Ｐゴシック" panose="020B0600070205080204" pitchFamily="34" charset="-128"/>
            </a:endParaRPr>
          </a:p>
        </p:txBody>
      </p:sp>
    </p:spTree>
    <p:extLst>
      <p:ext uri="{BB962C8B-B14F-4D97-AF65-F5344CB8AC3E}">
        <p14:creationId xmlns:p14="http://schemas.microsoft.com/office/powerpoint/2010/main" val="3814470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Patronek &amp; Bradley study and findings</a:t>
            </a:r>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31</a:t>
            </a:fld>
            <a:endParaRPr lang="en-US" altLang="en-US"/>
          </a:p>
        </p:txBody>
      </p:sp>
    </p:spTree>
    <p:extLst>
      <p:ext uri="{BB962C8B-B14F-4D97-AF65-F5344CB8AC3E}">
        <p14:creationId xmlns:p14="http://schemas.microsoft.com/office/powerpoint/2010/main" val="2699926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throw out the baby with the bathwater!</a:t>
            </a:r>
          </a:p>
        </p:txBody>
      </p:sp>
      <p:sp>
        <p:nvSpPr>
          <p:cNvPr id="4" name="Slide Number Placeholder 3"/>
          <p:cNvSpPr>
            <a:spLocks noGrp="1"/>
          </p:cNvSpPr>
          <p:nvPr>
            <p:ph type="sldNum" sz="quarter" idx="10"/>
          </p:nvPr>
        </p:nvSpPr>
        <p:spPr/>
        <p:txBody>
          <a:bodyPr/>
          <a:lstStyle/>
          <a:p>
            <a:fld id="{5079ABCE-5A8A-44CC-A926-E566511D72D6}" type="slidenum">
              <a:rPr lang="en-US" altLang="en-US" smtClean="0"/>
              <a:pPr/>
              <a:t>32</a:t>
            </a:fld>
            <a:endParaRPr lang="en-US" altLang="en-US"/>
          </a:p>
        </p:txBody>
      </p:sp>
    </p:spTree>
    <p:extLst>
      <p:ext uri="{BB962C8B-B14F-4D97-AF65-F5344CB8AC3E}">
        <p14:creationId xmlns:p14="http://schemas.microsoft.com/office/powerpoint/2010/main" val="2435828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5</a:t>
            </a:fld>
            <a:endParaRPr lang="en-US" altLang="en-US" sz="1200" dirty="0">
              <a:solidFill>
                <a:schemeClr val="tx1"/>
              </a:solidFill>
            </a:endParaRPr>
          </a:p>
        </p:txBody>
      </p:sp>
    </p:spTree>
    <p:extLst>
      <p:ext uri="{BB962C8B-B14F-4D97-AF65-F5344CB8AC3E}">
        <p14:creationId xmlns:p14="http://schemas.microsoft.com/office/powerpoint/2010/main" val="17017833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Helvetica Neue" charset="0"/>
                <a:ea typeface="Helvetica Neue" charset="0"/>
                <a:cs typeface="Helvetica Neue" charset="0"/>
              </a:rPr>
              <a:t>And now we’d like to take your questions…</a:t>
            </a:r>
          </a:p>
          <a:p>
            <a:endParaRPr lang="en-US" dirty="0">
              <a:latin typeface="Helvetica Neue" charset="0"/>
              <a:ea typeface="Helvetica Neue" charset="0"/>
              <a:cs typeface="Helvetica Neue" charset="0"/>
            </a:endParaRPr>
          </a:p>
        </p:txBody>
      </p:sp>
      <p:sp>
        <p:nvSpPr>
          <p:cNvPr id="4" name="Slide Number Placeholder 3"/>
          <p:cNvSpPr>
            <a:spLocks noGrp="1"/>
          </p:cNvSpPr>
          <p:nvPr>
            <p:ph type="sldNum" sz="quarter" idx="10"/>
          </p:nvPr>
        </p:nvSpPr>
        <p:spPr/>
        <p:txBody>
          <a:bodyPr/>
          <a:lstStyle/>
          <a:p>
            <a:fld id="{2A57583B-711B-468C-B164-6D02F076BD33}" type="slidenum">
              <a:rPr lang="en-US" smtClean="0"/>
              <a:pPr/>
              <a:t>34</a:t>
            </a:fld>
            <a:endParaRPr lang="en-US"/>
          </a:p>
        </p:txBody>
      </p:sp>
    </p:spTree>
    <p:extLst>
      <p:ext uri="{BB962C8B-B14F-4D97-AF65-F5344CB8AC3E}">
        <p14:creationId xmlns:p14="http://schemas.microsoft.com/office/powerpoint/2010/main" val="1413421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6</a:t>
            </a:fld>
            <a:endParaRPr lang="en-US" altLang="en-US" sz="1200" dirty="0">
              <a:solidFill>
                <a:schemeClr val="tx1"/>
              </a:solidFill>
            </a:endParaRPr>
          </a:p>
        </p:txBody>
      </p:sp>
    </p:spTree>
    <p:extLst>
      <p:ext uri="{BB962C8B-B14F-4D97-AF65-F5344CB8AC3E}">
        <p14:creationId xmlns:p14="http://schemas.microsoft.com/office/powerpoint/2010/main" val="2488226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Broad</a:t>
            </a:r>
            <a:r>
              <a:rPr lang="en-US" altLang="en-US" baseline="0" dirty="0">
                <a:latin typeface="Arial" panose="020B0604020202020204" pitchFamily="34" charset="0"/>
              </a:rPr>
              <a:t> vague definition that most psychologists can agree upon</a:t>
            </a:r>
          </a:p>
          <a:p>
            <a:r>
              <a:rPr lang="en-US" altLang="en-US" baseline="0" dirty="0">
                <a:latin typeface="Arial" panose="020B0604020202020204" pitchFamily="34" charset="0"/>
              </a:rPr>
              <a:t>An observation of behavior can only be considered reflective of temperament if you observe the same behavior repeatedly across time and/or across similar circumstances</a:t>
            </a:r>
          </a:p>
          <a:p>
            <a:r>
              <a:rPr lang="en-US" altLang="en-US" baseline="0" dirty="0">
                <a:latin typeface="Arial" panose="020B0604020202020204" pitchFamily="34" charset="0"/>
              </a:rPr>
              <a:t>This dog exhibits similar behavior toward water in different contexts – is there some personality trait that could describe her crazy enthusiasm for splashing water? Would this behavior be a reflection of a broader personality trait?</a:t>
            </a:r>
          </a:p>
          <a:p>
            <a:r>
              <a:rPr lang="en-US" altLang="en-US" baseline="0" dirty="0">
                <a:latin typeface="Arial" panose="020B0604020202020204" pitchFamily="34" charset="0"/>
              </a:rPr>
              <a:t>Most personality traits used to describe dogs are determined from studies that examine behavior across a variety of contexts and the tendencies that emerge are assigned descriptive labels (like for the above examples “playfulness”)</a:t>
            </a:r>
          </a:p>
          <a:p>
            <a:r>
              <a:rPr lang="en-US" altLang="en-US" baseline="0" dirty="0">
                <a:latin typeface="Arial" panose="020B0604020202020204" pitchFamily="34" charset="0"/>
              </a:rPr>
              <a:t>Other labels include: Boldness/Shyness, Anxiety/Nervousness, Sociability/Lack of interest in others, Aggression/Agreeableness, Fearfulness/Confidence, Excitability/Stability</a:t>
            </a: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7</a:t>
            </a:fld>
            <a:endParaRPr lang="en-US" altLang="en-US" sz="1200" dirty="0">
              <a:solidFill>
                <a:schemeClr val="tx1"/>
              </a:solidFill>
            </a:endParaRPr>
          </a:p>
        </p:txBody>
      </p:sp>
    </p:spTree>
    <p:extLst>
      <p:ext uri="{BB962C8B-B14F-4D97-AF65-F5344CB8AC3E}">
        <p14:creationId xmlns:p14="http://schemas.microsoft.com/office/powerpoint/2010/main" val="28034934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8</a:t>
            </a:fld>
            <a:endParaRPr lang="en-US" altLang="en-US" sz="1200" dirty="0">
              <a:solidFill>
                <a:schemeClr val="tx1"/>
              </a:solidFill>
            </a:endParaRPr>
          </a:p>
        </p:txBody>
      </p:sp>
    </p:spTree>
    <p:extLst>
      <p:ext uri="{BB962C8B-B14F-4D97-AF65-F5344CB8AC3E}">
        <p14:creationId xmlns:p14="http://schemas.microsoft.com/office/powerpoint/2010/main" val="3653638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9</a:t>
            </a:fld>
            <a:endParaRPr lang="en-US" altLang="en-US" sz="1200" dirty="0">
              <a:solidFill>
                <a:schemeClr val="tx1"/>
              </a:solidFill>
            </a:endParaRPr>
          </a:p>
        </p:txBody>
      </p:sp>
    </p:spTree>
    <p:extLst>
      <p:ext uri="{BB962C8B-B14F-4D97-AF65-F5344CB8AC3E}">
        <p14:creationId xmlns:p14="http://schemas.microsoft.com/office/powerpoint/2010/main" val="1785614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dirty="0"/>
              <a:t>Here’s where to find it. In general, we believe that one size</a:t>
            </a:r>
            <a:r>
              <a:rPr lang="en-US" baseline="0" dirty="0"/>
              <a:t> does NOT fit all. There is no easy answer when it comes to the right way to assess animal behavior. </a:t>
            </a:r>
            <a:r>
              <a:rPr lang="en-US" dirty="0"/>
              <a:t>Shelters need to consider their individual situations---their resources, their shelter</a:t>
            </a:r>
            <a:r>
              <a:rPr lang="en-US" baseline="0" dirty="0"/>
              <a:t> population and their communities---</a:t>
            </a:r>
            <a:r>
              <a:rPr lang="en-US" dirty="0"/>
              <a:t>when deciding how to behaviorally assess dogs, using their best judgement to determine how they can expediently gather as much information as possible. </a:t>
            </a:r>
          </a:p>
          <a:p>
            <a:pPr>
              <a:buNone/>
            </a:pPr>
            <a:endParaRPr lang="en-US" altLang="en-US"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10</a:t>
            </a:fld>
            <a:endParaRPr lang="en-US" altLang="en-US" sz="1200" dirty="0">
              <a:solidFill>
                <a:schemeClr val="tx1"/>
              </a:solidFill>
            </a:endParaRPr>
          </a:p>
        </p:txBody>
      </p:sp>
    </p:spTree>
    <p:extLst>
      <p:ext uri="{BB962C8B-B14F-4D97-AF65-F5344CB8AC3E}">
        <p14:creationId xmlns:p14="http://schemas.microsoft.com/office/powerpoint/2010/main" val="56931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None/>
            </a:pPr>
            <a:r>
              <a:rPr lang="en-US" altLang="en-US" dirty="0">
                <a:latin typeface="Arial" panose="020B0604020202020204" pitchFamily="34" charset="0"/>
              </a:rPr>
              <a:t>Best source of info? Best behavior evaluation? ????</a:t>
            </a:r>
          </a:p>
          <a:p>
            <a:pPr>
              <a:buNone/>
            </a:pPr>
            <a:r>
              <a:rPr lang="en-US" altLang="en-US" dirty="0">
                <a:latin typeface="Arial" panose="020B0604020202020204" pitchFamily="34" charset="0"/>
              </a:rPr>
              <a:t>Don’t throw the baby</a:t>
            </a:r>
            <a:r>
              <a:rPr lang="en-US" altLang="en-US" baseline="0" dirty="0">
                <a:latin typeface="Arial" panose="020B0604020202020204" pitchFamily="34" charset="0"/>
              </a:rPr>
              <a:t> out with the bathwater. We might not know a lot, but we should do our best to gather as much objective info as possible from as many sources as possible. </a:t>
            </a:r>
            <a:r>
              <a:rPr lang="en-US" altLang="en-US" b="1" baseline="0" dirty="0">
                <a:latin typeface="Arial" panose="020B0604020202020204" pitchFamily="34" charset="0"/>
              </a:rPr>
              <a:t>We’ll go into what those sources are, as well as their pros and cons, during Part 2 of this webinar series. We’ll also discuss the nitty-gritty re: how to gather info from those sources and what to do with it.</a:t>
            </a:r>
          </a:p>
          <a:p>
            <a:pPr>
              <a:buNone/>
            </a:pPr>
            <a:endParaRPr lang="en-US" altLang="en-US" b="1" baseline="0" dirty="0">
              <a:latin typeface="Arial" panose="020B0604020202020204" pitchFamily="34" charset="0"/>
            </a:endParaRPr>
          </a:p>
          <a:p>
            <a:pPr>
              <a:buNone/>
            </a:pPr>
            <a:endParaRPr lang="en-US" altLang="en-US" b="1" baseline="0" dirty="0">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dirty="0"/>
              <a:t>The ASPCA acknowledges that (a) it is still unknown whether any particular source of information is more predictive of future behavior in a home than any other and (b) current scientific thinking on the usefulness of behavior assessments in predicting aggressive behavior is inconclusive. Behavior assessments have not proven highly accurate or precise when used to predict aggression after adoption. It has been suggested that a significant number of dogs exhibiting aggression on an assessment do not do so in a home. For these reasons, the ASPCA maintains that euthanasia decisions should not be based solely on a dog’s behavior during an assessment or in any other single situation unless the aggression is egregious*. If a dog shows behavior that might warrant euthanasia, we recommend that organizations only make such a decision when the behavior has been reported by </a:t>
            </a:r>
            <a:r>
              <a:rPr lang="en-US" b="1" i="1" dirty="0"/>
              <a:t>multiple</a:t>
            </a:r>
            <a:r>
              <a:rPr lang="en-US" dirty="0"/>
              <a:t> sources.</a:t>
            </a:r>
          </a:p>
          <a:p>
            <a:pPr>
              <a:buNone/>
            </a:pPr>
            <a:endParaRPr lang="en-US" altLang="en-US" b="1"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300">
                <a:solidFill>
                  <a:schemeClr val="bg1"/>
                </a:solidFill>
                <a:latin typeface="Arial" panose="020B0604020202020204" pitchFamily="34" charset="0"/>
              </a:defRPr>
            </a:lvl1pPr>
            <a:lvl2pPr marL="757066" indent="-291179" eaLnBrk="0" hangingPunct="0">
              <a:defRPr sz="3300">
                <a:solidFill>
                  <a:schemeClr val="bg1"/>
                </a:solidFill>
                <a:latin typeface="Arial" panose="020B0604020202020204" pitchFamily="34" charset="0"/>
              </a:defRPr>
            </a:lvl2pPr>
            <a:lvl3pPr marL="1164717" indent="-232943" eaLnBrk="0" hangingPunct="0">
              <a:defRPr sz="3300">
                <a:solidFill>
                  <a:schemeClr val="bg1"/>
                </a:solidFill>
                <a:latin typeface="Arial" panose="020B0604020202020204" pitchFamily="34" charset="0"/>
              </a:defRPr>
            </a:lvl3pPr>
            <a:lvl4pPr marL="1630604" indent="-232943" eaLnBrk="0" hangingPunct="0">
              <a:defRPr sz="3300">
                <a:solidFill>
                  <a:schemeClr val="bg1"/>
                </a:solidFill>
                <a:latin typeface="Arial" panose="020B0604020202020204" pitchFamily="34" charset="0"/>
              </a:defRPr>
            </a:lvl4pPr>
            <a:lvl5pPr marL="2096491" indent="-232943" eaLnBrk="0" hangingPunct="0">
              <a:defRPr sz="3300">
                <a:solidFill>
                  <a:schemeClr val="bg1"/>
                </a:solidFill>
                <a:latin typeface="Arial" panose="020B0604020202020204" pitchFamily="34" charset="0"/>
              </a:defRPr>
            </a:lvl5pPr>
            <a:lvl6pPr marL="2562377"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6pPr>
            <a:lvl7pPr marL="3028264"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7pPr>
            <a:lvl8pPr marL="3494151"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8pPr>
            <a:lvl9pPr marL="3960038" indent="-232943" eaLnBrk="0" fontAlgn="base" hangingPunct="0">
              <a:spcBef>
                <a:spcPct val="20000"/>
              </a:spcBef>
              <a:spcAft>
                <a:spcPct val="0"/>
              </a:spcAft>
              <a:buClr>
                <a:srgbClr val="FF7003"/>
              </a:buClr>
              <a:buFont typeface="Arial" panose="020B0604020202020204" pitchFamily="34" charset="0"/>
              <a:defRPr sz="3300">
                <a:solidFill>
                  <a:schemeClr val="bg1"/>
                </a:solidFill>
                <a:latin typeface="Arial" panose="020B0604020202020204" pitchFamily="34" charset="0"/>
              </a:defRPr>
            </a:lvl9pPr>
          </a:lstStyle>
          <a:p>
            <a:pPr eaLnBrk="1" hangingPunct="1"/>
            <a:fld id="{EED20A33-9574-4D93-8DCC-F8229DB8E3FA}" type="slidenum">
              <a:rPr lang="en-US" altLang="en-US" sz="1200">
                <a:solidFill>
                  <a:schemeClr val="tx1"/>
                </a:solidFill>
              </a:rPr>
              <a:pPr eaLnBrk="1" hangingPunct="1"/>
              <a:t>11</a:t>
            </a:fld>
            <a:endParaRPr lang="en-US" altLang="en-US" sz="1200" dirty="0">
              <a:solidFill>
                <a:schemeClr val="tx1"/>
              </a:solidFill>
            </a:endParaRPr>
          </a:p>
        </p:txBody>
      </p:sp>
    </p:spTree>
    <p:extLst>
      <p:ext uri="{BB962C8B-B14F-4D97-AF65-F5344CB8AC3E}">
        <p14:creationId xmlns:p14="http://schemas.microsoft.com/office/powerpoint/2010/main" val="315117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fld id="{14E17BFF-4D8E-4060-B83F-634A5A789FCE}" type="slidenum">
              <a:rPr lang="en-US" altLang="en-US"/>
              <a:pPr/>
              <a:t>‹#›</a:t>
            </a:fld>
            <a:endParaRPr lang="en-US" altLang="en-US"/>
          </a:p>
        </p:txBody>
      </p:sp>
    </p:spTree>
    <p:extLst>
      <p:ext uri="{BB962C8B-B14F-4D97-AF65-F5344CB8AC3E}">
        <p14:creationId xmlns:p14="http://schemas.microsoft.com/office/powerpoint/2010/main" val="2438328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fld id="{385F2DD8-471A-4E5E-994E-9B08A51F0AA6}" type="slidenum">
              <a:rPr lang="en-US" altLang="en-US"/>
              <a:pPr/>
              <a:t>‹#›</a:t>
            </a:fld>
            <a:endParaRPr lang="en-US" altLang="en-US"/>
          </a:p>
        </p:txBody>
      </p:sp>
    </p:spTree>
    <p:extLst>
      <p:ext uri="{BB962C8B-B14F-4D97-AF65-F5344CB8AC3E}">
        <p14:creationId xmlns:p14="http://schemas.microsoft.com/office/powerpoint/2010/main" val="367110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fld id="{754F33B2-8501-4ACC-9E1A-2EE165032AFD}" type="slidenum">
              <a:rPr lang="en-US" altLang="en-US"/>
              <a:pPr/>
              <a:t>‹#›</a:t>
            </a:fld>
            <a:endParaRPr lang="en-US" altLang="en-US"/>
          </a:p>
        </p:txBody>
      </p:sp>
    </p:spTree>
    <p:extLst>
      <p:ext uri="{BB962C8B-B14F-4D97-AF65-F5344CB8AC3E}">
        <p14:creationId xmlns:p14="http://schemas.microsoft.com/office/powerpoint/2010/main" val="30177341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18"/>
          <p:cNvSpPr>
            <a:spLocks noGrp="1" noChangeArrowheads="1"/>
          </p:cNvSpPr>
          <p:nvPr>
            <p:ph type="sldNum" sz="quarter" idx="10"/>
          </p:nvPr>
        </p:nvSpPr>
        <p:spPr/>
        <p:txBody>
          <a:bodyPr/>
          <a:lstStyle>
            <a:lvl1pPr>
              <a:defRPr/>
            </a:lvl1pPr>
          </a:lstStyle>
          <a:p>
            <a:fld id="{C0A3EF60-87BB-46C6-A259-C1BB980B92FD}" type="slidenum">
              <a:rPr lang="en-US" altLang="en-US">
                <a:solidFill>
                  <a:srgbClr val="FFFFFF"/>
                </a:solidFill>
              </a:rPr>
              <a:pPr/>
              <a:t>‹#›</a:t>
            </a:fld>
            <a:endParaRPr lang="en-US" altLang="en-US">
              <a:solidFill>
                <a:srgbClr val="FFFFFF"/>
              </a:solidFill>
            </a:endParaRPr>
          </a:p>
        </p:txBody>
      </p:sp>
      <p:sp>
        <p:nvSpPr>
          <p:cNvPr id="4" name="Rectangle 219"/>
          <p:cNvSpPr>
            <a:spLocks noGrp="1" noChangeArrowheads="1"/>
          </p:cNvSpPr>
          <p:nvPr>
            <p:ph type="dt" sz="half" idx="11"/>
          </p:nvPr>
        </p:nvSpPr>
        <p:spPr>
          <a:xfrm>
            <a:off x="457200" y="6243638"/>
            <a:ext cx="2133600" cy="457200"/>
          </a:xfrm>
          <a:prstGeom prst="rect">
            <a:avLst/>
          </a:prstGeom>
        </p:spPr>
        <p:txBody>
          <a:bodyPr/>
          <a:lstStyle>
            <a:lvl1pPr>
              <a:buFont typeface="Arial" charset="0"/>
              <a:buNone/>
              <a:defRPr>
                <a:latin typeface="Arial" charset="0"/>
              </a:defRPr>
            </a:lvl1pPr>
          </a:lstStyle>
          <a:p>
            <a:pPr>
              <a:defRPr/>
            </a:pPr>
            <a:endParaRPr lang="en-US">
              <a:solidFill>
                <a:srgbClr val="FFFFFF"/>
              </a:solidFill>
            </a:endParaRPr>
          </a:p>
        </p:txBody>
      </p:sp>
      <p:sp>
        <p:nvSpPr>
          <p:cNvPr id="5" name="Rectangle 220"/>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059406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ontent Slide ASPCA">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371600" y="304800"/>
            <a:ext cx="7162800" cy="1066800"/>
          </a:xfrm>
          <a:prstGeom prst="rect">
            <a:avLst/>
          </a:prstGeom>
        </p:spPr>
        <p:txBody>
          <a:bodyPr/>
          <a:lstStyle>
            <a:lvl1pPr>
              <a:buNone/>
              <a:defRPr lang="en-US" sz="4400" b="1" kern="1200" baseline="0" dirty="0" smtClean="0">
                <a:solidFill>
                  <a:schemeClr val="accent1">
                    <a:lumMod val="75000"/>
                  </a:schemeClr>
                </a:solidFill>
                <a:latin typeface="Arial Narrow" pitchFamily="34" charset="0"/>
                <a:ea typeface="+mj-ea"/>
                <a:cs typeface="+mj-cs"/>
              </a:defRPr>
            </a:lvl1pPr>
          </a:lstStyle>
          <a:p>
            <a:pPr lvl="0"/>
            <a:r>
              <a:rPr lang="en-US" dirty="0"/>
              <a:t>CLICK TO EDIT TITLE</a:t>
            </a:r>
          </a:p>
        </p:txBody>
      </p:sp>
      <p:sp>
        <p:nvSpPr>
          <p:cNvPr id="10" name="Text Placeholder 9"/>
          <p:cNvSpPr>
            <a:spLocks noGrp="1"/>
          </p:cNvSpPr>
          <p:nvPr>
            <p:ph type="body" sz="quarter" idx="11" hasCustomPrompt="1"/>
          </p:nvPr>
        </p:nvSpPr>
        <p:spPr>
          <a:xfrm>
            <a:off x="1371600" y="1371600"/>
            <a:ext cx="7162800" cy="4953000"/>
          </a:xfrm>
          <a:prstGeom prst="rect">
            <a:avLst/>
          </a:prstGeom>
        </p:spPr>
        <p:txBody>
          <a:bodyPr/>
          <a:lstStyle>
            <a:lvl1pPr>
              <a:buNone/>
              <a:defRPr lang="en-US" sz="3200" kern="1200" dirty="0" smtClean="0">
                <a:solidFill>
                  <a:schemeClr val="tx1">
                    <a:lumMod val="50000"/>
                    <a:lumOff val="50000"/>
                  </a:schemeClr>
                </a:solidFill>
                <a:latin typeface="Helvetica Neue" charset="0"/>
                <a:ea typeface="+mn-ea"/>
                <a:cs typeface="+mn-cs"/>
              </a:defRPr>
            </a:lvl1pPr>
          </a:lstStyle>
          <a:p>
            <a:pPr lvl="0"/>
            <a:r>
              <a:rPr lang="en-US" dirty="0"/>
              <a:t>Click to edit Subtitle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915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241F96-573E-462F-A67D-67A1D4140F17}" type="datetimeFigureOut">
              <a:rPr lang="en-US" smtClean="0">
                <a:solidFill>
                  <a:prstClr val="black">
                    <a:tint val="75000"/>
                  </a:prstClr>
                </a:solidFill>
              </a:rPr>
              <a:pPr/>
              <a:t>11/6/18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2499DF6-AE06-4B15-B7CD-3DD3B42AE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5940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241F96-573E-462F-A67D-67A1D4140F17}" type="datetimeFigureOut">
              <a:rPr lang="en-US" smtClean="0">
                <a:solidFill>
                  <a:prstClr val="black">
                    <a:tint val="75000"/>
                  </a:prstClr>
                </a:solidFill>
              </a:rPr>
              <a:pPr/>
              <a:t>11/6/18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2499DF6-AE06-4B15-B7CD-3DD3B42AE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15114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241F96-573E-462F-A67D-67A1D4140F17}" type="datetimeFigureOut">
              <a:rPr lang="en-US" smtClean="0">
                <a:solidFill>
                  <a:prstClr val="black">
                    <a:tint val="75000"/>
                  </a:prstClr>
                </a:solidFill>
              </a:rPr>
              <a:pPr/>
              <a:t>11/6/18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2499DF6-AE06-4B15-B7CD-3DD3B42AE14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7343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fld id="{3F756530-5510-426E-86EB-043C5752D599}" type="slidenum">
              <a:rPr lang="en-US" altLang="en-US"/>
              <a:pPr/>
              <a:t>‹#›</a:t>
            </a:fld>
            <a:endParaRPr lang="en-US" altLang="en-US"/>
          </a:p>
        </p:txBody>
      </p:sp>
    </p:spTree>
    <p:extLst>
      <p:ext uri="{BB962C8B-B14F-4D97-AF65-F5344CB8AC3E}">
        <p14:creationId xmlns:p14="http://schemas.microsoft.com/office/powerpoint/2010/main" val="381011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5" name="Rectangle 6"/>
          <p:cNvSpPr>
            <a:spLocks noGrp="1" noChangeArrowheads="1"/>
          </p:cNvSpPr>
          <p:nvPr>
            <p:ph type="sldNum" sz="quarter" idx="11"/>
          </p:nvPr>
        </p:nvSpPr>
        <p:spPr>
          <a:ln/>
        </p:spPr>
        <p:txBody>
          <a:bodyPr/>
          <a:lstStyle>
            <a:lvl1pPr>
              <a:defRPr/>
            </a:lvl1pPr>
          </a:lstStyle>
          <a:p>
            <a:fld id="{94C48436-BBA8-485D-A554-7FBCA0FD06D7}" type="slidenum">
              <a:rPr lang="en-US" altLang="en-US"/>
              <a:pPr/>
              <a:t>‹#›</a:t>
            </a:fld>
            <a:endParaRPr lang="en-US" altLang="en-US"/>
          </a:p>
        </p:txBody>
      </p:sp>
    </p:spTree>
    <p:extLst>
      <p:ext uri="{BB962C8B-B14F-4D97-AF65-F5344CB8AC3E}">
        <p14:creationId xmlns:p14="http://schemas.microsoft.com/office/powerpoint/2010/main" val="1057731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6" name="Rectangle 6"/>
          <p:cNvSpPr>
            <a:spLocks noGrp="1" noChangeArrowheads="1"/>
          </p:cNvSpPr>
          <p:nvPr>
            <p:ph type="sldNum" sz="quarter" idx="11"/>
          </p:nvPr>
        </p:nvSpPr>
        <p:spPr>
          <a:ln/>
        </p:spPr>
        <p:txBody>
          <a:bodyPr/>
          <a:lstStyle>
            <a:lvl1pPr>
              <a:defRPr/>
            </a:lvl1pPr>
          </a:lstStyle>
          <a:p>
            <a:fld id="{1D78D3E8-1991-4FDE-B68A-B6B25489FCEC}" type="slidenum">
              <a:rPr lang="en-US" altLang="en-US"/>
              <a:pPr/>
              <a:t>‹#›</a:t>
            </a:fld>
            <a:endParaRPr lang="en-US" altLang="en-US"/>
          </a:p>
        </p:txBody>
      </p:sp>
    </p:spTree>
    <p:extLst>
      <p:ext uri="{BB962C8B-B14F-4D97-AF65-F5344CB8AC3E}">
        <p14:creationId xmlns:p14="http://schemas.microsoft.com/office/powerpoint/2010/main" val="87027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8" name="Rectangle 6"/>
          <p:cNvSpPr>
            <a:spLocks noGrp="1" noChangeArrowheads="1"/>
          </p:cNvSpPr>
          <p:nvPr>
            <p:ph type="sldNum" sz="quarter" idx="11"/>
          </p:nvPr>
        </p:nvSpPr>
        <p:spPr>
          <a:ln/>
        </p:spPr>
        <p:txBody>
          <a:bodyPr/>
          <a:lstStyle>
            <a:lvl1pPr>
              <a:defRPr/>
            </a:lvl1pPr>
          </a:lstStyle>
          <a:p>
            <a:fld id="{2CEE5583-FEF4-415C-B405-4A2AF283C53C}" type="slidenum">
              <a:rPr lang="en-US" altLang="en-US"/>
              <a:pPr/>
              <a:t>‹#›</a:t>
            </a:fld>
            <a:endParaRPr lang="en-US" altLang="en-US"/>
          </a:p>
        </p:txBody>
      </p:sp>
    </p:spTree>
    <p:extLst>
      <p:ext uri="{BB962C8B-B14F-4D97-AF65-F5344CB8AC3E}">
        <p14:creationId xmlns:p14="http://schemas.microsoft.com/office/powerpoint/2010/main" val="58516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4" name="Rectangle 6"/>
          <p:cNvSpPr>
            <a:spLocks noGrp="1" noChangeArrowheads="1"/>
          </p:cNvSpPr>
          <p:nvPr>
            <p:ph type="sldNum" sz="quarter" idx="11"/>
          </p:nvPr>
        </p:nvSpPr>
        <p:spPr>
          <a:ln/>
        </p:spPr>
        <p:txBody>
          <a:bodyPr/>
          <a:lstStyle>
            <a:lvl1pPr>
              <a:defRPr/>
            </a:lvl1pPr>
          </a:lstStyle>
          <a:p>
            <a:fld id="{88264F04-0345-454C-82BC-2F7674F4F305}" type="slidenum">
              <a:rPr lang="en-US" altLang="en-US"/>
              <a:pPr/>
              <a:t>‹#›</a:t>
            </a:fld>
            <a:endParaRPr lang="en-US" altLang="en-US"/>
          </a:p>
        </p:txBody>
      </p:sp>
    </p:spTree>
    <p:extLst>
      <p:ext uri="{BB962C8B-B14F-4D97-AF65-F5344CB8AC3E}">
        <p14:creationId xmlns:p14="http://schemas.microsoft.com/office/powerpoint/2010/main" val="1164784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3" name="Rectangle 6"/>
          <p:cNvSpPr>
            <a:spLocks noGrp="1" noChangeArrowheads="1"/>
          </p:cNvSpPr>
          <p:nvPr>
            <p:ph type="sldNum" sz="quarter" idx="11"/>
          </p:nvPr>
        </p:nvSpPr>
        <p:spPr>
          <a:ln/>
        </p:spPr>
        <p:txBody>
          <a:bodyPr/>
          <a:lstStyle>
            <a:lvl1pPr>
              <a:defRPr/>
            </a:lvl1pPr>
          </a:lstStyle>
          <a:p>
            <a:fld id="{2F8A5D26-037A-4275-91AC-6DA6BBA25E4D}" type="slidenum">
              <a:rPr lang="en-US" altLang="en-US"/>
              <a:pPr/>
              <a:t>‹#›</a:t>
            </a:fld>
            <a:endParaRPr lang="en-US" altLang="en-US"/>
          </a:p>
        </p:txBody>
      </p:sp>
    </p:spTree>
    <p:extLst>
      <p:ext uri="{BB962C8B-B14F-4D97-AF65-F5344CB8AC3E}">
        <p14:creationId xmlns:p14="http://schemas.microsoft.com/office/powerpoint/2010/main" val="94595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6" name="Rectangle 6"/>
          <p:cNvSpPr>
            <a:spLocks noGrp="1" noChangeArrowheads="1"/>
          </p:cNvSpPr>
          <p:nvPr>
            <p:ph type="sldNum" sz="quarter" idx="11"/>
          </p:nvPr>
        </p:nvSpPr>
        <p:spPr>
          <a:ln/>
        </p:spPr>
        <p:txBody>
          <a:bodyPr/>
          <a:lstStyle>
            <a:lvl1pPr>
              <a:defRPr/>
            </a:lvl1pPr>
          </a:lstStyle>
          <a:p>
            <a:fld id="{4CFA1BC1-5AEE-4F35-A62B-212ADB71AD2A}" type="slidenum">
              <a:rPr lang="en-US" altLang="en-US"/>
              <a:pPr/>
              <a:t>‹#›</a:t>
            </a:fld>
            <a:endParaRPr lang="en-US" altLang="en-US"/>
          </a:p>
        </p:txBody>
      </p:sp>
    </p:spTree>
    <p:extLst>
      <p:ext uri="{BB962C8B-B14F-4D97-AF65-F5344CB8AC3E}">
        <p14:creationId xmlns:p14="http://schemas.microsoft.com/office/powerpoint/2010/main" val="1789797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a:p>
            <a:pPr>
              <a:defRPr/>
            </a:pPr>
            <a:r>
              <a:rPr lang="en-US"/>
              <a:t>COPYRIGHT </a:t>
            </a:r>
            <a:r>
              <a:rPr lang="en-US">
                <a:cs typeface="Arial" charset="0"/>
              </a:rPr>
              <a:t>© 2006. ASPCA®. ALL RIGHTS RESERVED.</a:t>
            </a:r>
          </a:p>
        </p:txBody>
      </p:sp>
      <p:sp>
        <p:nvSpPr>
          <p:cNvPr id="6" name="Rectangle 6"/>
          <p:cNvSpPr>
            <a:spLocks noGrp="1" noChangeArrowheads="1"/>
          </p:cNvSpPr>
          <p:nvPr>
            <p:ph type="sldNum" sz="quarter" idx="11"/>
          </p:nvPr>
        </p:nvSpPr>
        <p:spPr>
          <a:ln/>
        </p:spPr>
        <p:txBody>
          <a:bodyPr/>
          <a:lstStyle>
            <a:lvl1pPr>
              <a:defRPr/>
            </a:lvl1pPr>
          </a:lstStyle>
          <a:p>
            <a:fld id="{BF2586FC-0FA0-4651-B770-F648C186889A}" type="slidenum">
              <a:rPr lang="en-US" altLang="en-US"/>
              <a:pPr/>
              <a:t>‹#›</a:t>
            </a:fld>
            <a:endParaRPr lang="en-US" altLang="en-US"/>
          </a:p>
        </p:txBody>
      </p:sp>
    </p:spTree>
    <p:extLst>
      <p:ext uri="{BB962C8B-B14F-4D97-AF65-F5344CB8AC3E}">
        <p14:creationId xmlns:p14="http://schemas.microsoft.com/office/powerpoint/2010/main" val="1865157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ftr" sz="quarter" idx="3"/>
          </p:nvPr>
        </p:nvSpPr>
        <p:spPr bwMode="auto">
          <a:xfrm>
            <a:off x="457200" y="6248400"/>
            <a:ext cx="594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FontTx/>
              <a:buNone/>
              <a:defRPr sz="1200" b="1">
                <a:solidFill>
                  <a:srgbClr val="FF7003"/>
                </a:solidFill>
                <a:latin typeface="Century Gothic" pitchFamily="34" charset="0"/>
              </a:defRPr>
            </a:lvl1pPr>
          </a:lstStyle>
          <a:p>
            <a:pPr>
              <a:defRPr/>
            </a:pPr>
            <a:endParaRPr lang="en-US"/>
          </a:p>
          <a:p>
            <a:pPr>
              <a:defRPr/>
            </a:pPr>
            <a:r>
              <a:rPr lang="en-US"/>
              <a:t>COPYRIGHT </a:t>
            </a:r>
            <a:r>
              <a:rPr lang="en-US">
                <a:cs typeface="Arial" charset="0"/>
              </a:rPr>
              <a:t>© 2006. ASPCA®. ALL RIGHTS RESERVED.</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FontTx/>
              <a:buNone/>
              <a:defRPr sz="1400"/>
            </a:lvl1pPr>
          </a:lstStyle>
          <a:p>
            <a:fld id="{8B7D5CE5-749E-4F41-B03F-3F0FB1756A2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36" r:id="rId12"/>
    <p:sldLayoutId id="2147483937" r:id="rId13"/>
  </p:sldLayoutIdLst>
  <p:hf sldNum="0" hdr="0" dt="0"/>
  <p:txStyles>
    <p:titleStyle>
      <a:lvl1pPr algn="ctr" rtl="0" eaLnBrk="0" fontAlgn="base" hangingPunct="0">
        <a:spcBef>
          <a:spcPct val="0"/>
        </a:spcBef>
        <a:spcAft>
          <a:spcPct val="0"/>
        </a:spcAft>
        <a:defRPr sz="4400" b="1">
          <a:solidFill>
            <a:srgbClr val="FF7003"/>
          </a:solidFill>
          <a:latin typeface="+mj-lt"/>
          <a:ea typeface="+mj-ea"/>
          <a:cs typeface="+mj-cs"/>
        </a:defRPr>
      </a:lvl1pPr>
      <a:lvl2pPr algn="ctr" rtl="0" eaLnBrk="0" fontAlgn="base" hangingPunct="0">
        <a:spcBef>
          <a:spcPct val="0"/>
        </a:spcBef>
        <a:spcAft>
          <a:spcPct val="0"/>
        </a:spcAft>
        <a:defRPr sz="4400" b="1">
          <a:solidFill>
            <a:srgbClr val="FF7003"/>
          </a:solidFill>
          <a:latin typeface="Trebuchet MS" pitchFamily="34" charset="0"/>
        </a:defRPr>
      </a:lvl2pPr>
      <a:lvl3pPr algn="ctr" rtl="0" eaLnBrk="0" fontAlgn="base" hangingPunct="0">
        <a:spcBef>
          <a:spcPct val="0"/>
        </a:spcBef>
        <a:spcAft>
          <a:spcPct val="0"/>
        </a:spcAft>
        <a:defRPr sz="4400" b="1">
          <a:solidFill>
            <a:srgbClr val="FF7003"/>
          </a:solidFill>
          <a:latin typeface="Trebuchet MS" pitchFamily="34" charset="0"/>
        </a:defRPr>
      </a:lvl3pPr>
      <a:lvl4pPr algn="ctr" rtl="0" eaLnBrk="0" fontAlgn="base" hangingPunct="0">
        <a:spcBef>
          <a:spcPct val="0"/>
        </a:spcBef>
        <a:spcAft>
          <a:spcPct val="0"/>
        </a:spcAft>
        <a:defRPr sz="4400" b="1">
          <a:solidFill>
            <a:srgbClr val="FF7003"/>
          </a:solidFill>
          <a:latin typeface="Trebuchet MS" pitchFamily="34" charset="0"/>
        </a:defRPr>
      </a:lvl4pPr>
      <a:lvl5pPr algn="ctr" rtl="0" eaLnBrk="0" fontAlgn="base" hangingPunct="0">
        <a:spcBef>
          <a:spcPct val="0"/>
        </a:spcBef>
        <a:spcAft>
          <a:spcPct val="0"/>
        </a:spcAft>
        <a:defRPr sz="4400" b="1">
          <a:solidFill>
            <a:srgbClr val="FF7003"/>
          </a:solidFill>
          <a:latin typeface="Trebuchet MS" pitchFamily="34" charset="0"/>
        </a:defRPr>
      </a:lvl5pPr>
      <a:lvl6pPr marL="457200" algn="ctr" rtl="0" fontAlgn="base">
        <a:spcBef>
          <a:spcPct val="0"/>
        </a:spcBef>
        <a:spcAft>
          <a:spcPct val="0"/>
        </a:spcAft>
        <a:defRPr sz="4400" b="1">
          <a:solidFill>
            <a:srgbClr val="FF7003"/>
          </a:solidFill>
          <a:latin typeface="Trebuchet MS" pitchFamily="34" charset="0"/>
        </a:defRPr>
      </a:lvl6pPr>
      <a:lvl7pPr marL="914400" algn="ctr" rtl="0" fontAlgn="base">
        <a:spcBef>
          <a:spcPct val="0"/>
        </a:spcBef>
        <a:spcAft>
          <a:spcPct val="0"/>
        </a:spcAft>
        <a:defRPr sz="4400" b="1">
          <a:solidFill>
            <a:srgbClr val="FF7003"/>
          </a:solidFill>
          <a:latin typeface="Trebuchet MS" pitchFamily="34" charset="0"/>
        </a:defRPr>
      </a:lvl7pPr>
      <a:lvl8pPr marL="1371600" algn="ctr" rtl="0" fontAlgn="base">
        <a:spcBef>
          <a:spcPct val="0"/>
        </a:spcBef>
        <a:spcAft>
          <a:spcPct val="0"/>
        </a:spcAft>
        <a:defRPr sz="4400" b="1">
          <a:solidFill>
            <a:srgbClr val="FF7003"/>
          </a:solidFill>
          <a:latin typeface="Trebuchet MS" pitchFamily="34" charset="0"/>
        </a:defRPr>
      </a:lvl8pPr>
      <a:lvl9pPr marL="1828800" algn="ctr" rtl="0" fontAlgn="base">
        <a:spcBef>
          <a:spcPct val="0"/>
        </a:spcBef>
        <a:spcAft>
          <a:spcPct val="0"/>
        </a:spcAft>
        <a:defRPr sz="4400" b="1">
          <a:solidFill>
            <a:srgbClr val="FF7003"/>
          </a:solidFill>
          <a:latin typeface="Trebuchet MS" pitchFamily="34" charset="0"/>
        </a:defRPr>
      </a:lvl9pPr>
    </p:titleStyle>
    <p:body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buClrTx/>
            </a:pPr>
            <a:fld id="{FF241F96-573E-462F-A67D-67A1D4140F17}" type="datetimeFigureOut">
              <a:rPr lang="en-US" smtClean="0">
                <a:solidFill>
                  <a:prstClr val="black">
                    <a:tint val="75000"/>
                  </a:prstClr>
                </a:solidFill>
                <a:latin typeface="Calibri" panose="020F0502020204030204"/>
              </a:rPr>
              <a:pPr fontAlgn="auto">
                <a:spcBef>
                  <a:spcPts val="0"/>
                </a:spcBef>
                <a:spcAft>
                  <a:spcPts val="0"/>
                </a:spcAft>
                <a:buClrTx/>
              </a:pPr>
              <a:t>11/6/18</a:t>
            </a:fld>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buClrTx/>
            </a:pP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buClrTx/>
            </a:pPr>
            <a:fld id="{72499DF6-AE06-4B15-B7CD-3DD3B42AE145}" type="slidenum">
              <a:rPr lang="en-US" smtClean="0">
                <a:solidFill>
                  <a:prstClr val="black">
                    <a:tint val="75000"/>
                  </a:prstClr>
                </a:solidFill>
                <a:latin typeface="Calibri" panose="020F0502020204030204"/>
              </a:rPr>
              <a:pPr fontAlgn="auto">
                <a:spcBef>
                  <a:spcPts val="0"/>
                </a:spcBef>
                <a:spcAft>
                  <a:spcPts val="0"/>
                </a:spcAft>
                <a:buClrTx/>
              </a:p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928907824"/>
      </p:ext>
    </p:extLst>
  </p:cSld>
  <p:clrMap bg1="lt1" tx1="dk1" bg2="lt2" tx2="dk2" accent1="accent1" accent2="accent2" accent3="accent3" accent4="accent4" accent5="accent5" accent6="accent6" hlink="hlink" folHlink="folHlink"/>
  <p:sldLayoutIdLst>
    <p:sldLayoutId id="2147483928"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buClrTx/>
            </a:pPr>
            <a:fld id="{FF241F96-573E-462F-A67D-67A1D4140F17}" type="datetimeFigureOut">
              <a:rPr lang="en-US" smtClean="0">
                <a:solidFill>
                  <a:prstClr val="black">
                    <a:tint val="75000"/>
                  </a:prstClr>
                </a:solidFill>
                <a:latin typeface="Calibri" panose="020F0502020204030204"/>
              </a:rPr>
              <a:pPr fontAlgn="auto">
                <a:spcBef>
                  <a:spcPts val="0"/>
                </a:spcBef>
                <a:spcAft>
                  <a:spcPts val="0"/>
                </a:spcAft>
                <a:buClrTx/>
              </a:pPr>
              <a:t>11/6/18</a:t>
            </a:fld>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buClrTx/>
            </a:pP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buClrTx/>
            </a:pPr>
            <a:fld id="{72499DF6-AE06-4B15-B7CD-3DD3B42AE145}" type="slidenum">
              <a:rPr lang="en-US" smtClean="0">
                <a:solidFill>
                  <a:prstClr val="black">
                    <a:tint val="75000"/>
                  </a:prstClr>
                </a:solidFill>
                <a:latin typeface="Calibri" panose="020F0502020204030204"/>
              </a:rPr>
              <a:pPr fontAlgn="auto">
                <a:spcBef>
                  <a:spcPts val="0"/>
                </a:spcBef>
                <a:spcAft>
                  <a:spcPts val="0"/>
                </a:spcAft>
                <a:buClrTx/>
              </a:p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1705669849"/>
      </p:ext>
    </p:extLst>
  </p:cSld>
  <p:clrMap bg1="lt1" tx1="dk1" bg2="lt2" tx2="dk2" accent1="accent1" accent2="accent2" accent3="accent3" accent4="accent4" accent5="accent5" accent6="accent6" hlink="hlink" folHlink="folHlink"/>
  <p:sldLayoutIdLst>
    <p:sldLayoutId id="214748393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buClrTx/>
            </a:pPr>
            <a:fld id="{FF241F96-573E-462F-A67D-67A1D4140F17}" type="datetimeFigureOut">
              <a:rPr lang="en-US" smtClean="0">
                <a:solidFill>
                  <a:prstClr val="black">
                    <a:tint val="75000"/>
                  </a:prstClr>
                </a:solidFill>
                <a:latin typeface="Calibri" panose="020F0502020204030204"/>
              </a:rPr>
              <a:pPr fontAlgn="auto">
                <a:spcBef>
                  <a:spcPts val="0"/>
                </a:spcBef>
                <a:spcAft>
                  <a:spcPts val="0"/>
                </a:spcAft>
                <a:buClrTx/>
              </a:pPr>
              <a:t>11/6/18</a:t>
            </a:fld>
            <a:endParaRPr lang="en-US" dirty="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buClrTx/>
            </a:pPr>
            <a:endParaRPr lang="en-US" dirty="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buClrTx/>
            </a:pPr>
            <a:fld id="{72499DF6-AE06-4B15-B7CD-3DD3B42AE145}" type="slidenum">
              <a:rPr lang="en-US" smtClean="0">
                <a:solidFill>
                  <a:prstClr val="black">
                    <a:tint val="75000"/>
                  </a:prstClr>
                </a:solidFill>
                <a:latin typeface="Calibri" panose="020F0502020204030204"/>
              </a:rPr>
              <a:pPr fontAlgn="auto">
                <a:spcBef>
                  <a:spcPts val="0"/>
                </a:spcBef>
                <a:spcAft>
                  <a:spcPts val="0"/>
                </a:spcAft>
                <a:buClrTx/>
              </a:pPr>
              <a:t>‹#›</a:t>
            </a:fld>
            <a:endParaRPr lang="en-US"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530628038"/>
      </p:ext>
    </p:extLst>
  </p:cSld>
  <p:clrMap bg1="lt1" tx1="dk1" bg2="lt2" tx2="dk2" accent1="accent1" accent2="accent2" accent3="accent3" accent4="accent4" accent5="accent5" accent6="accent6" hlink="hlink" folHlink="folHlink"/>
  <p:sldLayoutIdLst>
    <p:sldLayoutId id="2147483934"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11.jpg"/></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11.jp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image" Target="../media/image11.jpg"/><Relationship Id="rId5" Type="http://schemas.openxmlformats.org/officeDocument/2006/relationships/image" Target="../media/image33.jpe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04298"/>
            <a:ext cx="9143999" cy="1446550"/>
          </a:xfrm>
          <a:prstGeom prst="rect">
            <a:avLst/>
          </a:prstGeom>
          <a:noFill/>
        </p:spPr>
        <p:txBody>
          <a:bodyPr wrap="square" rtlCol="0">
            <a:spAutoFit/>
          </a:bodyPr>
          <a:lstStyle/>
          <a:p>
            <a:pPr algn="ctr"/>
            <a:r>
              <a:rPr lang="en-US" b="1" dirty="0">
                <a:solidFill>
                  <a:schemeClr val="accent1">
                    <a:lumMod val="75000"/>
                  </a:schemeClr>
                </a:solidFill>
                <a:latin typeface="Helvetica Neue"/>
              </a:rPr>
              <a:t>Assessing Canine Behavior in the Shelter: Input from Multiple Sources </a:t>
            </a:r>
            <a:endParaRPr lang="en-US" dirty="0">
              <a:solidFill>
                <a:schemeClr val="accent1">
                  <a:lumMod val="75000"/>
                </a:schemeClr>
              </a:solidFill>
              <a:latin typeface="Helvetica Neue"/>
            </a:endParaRPr>
          </a:p>
          <a:p>
            <a:endParaRPr lang="en-US" sz="2000" dirty="0">
              <a:latin typeface="Helvetica Neue" charset="0"/>
              <a:ea typeface="Helvetica Neue" charset="0"/>
              <a:cs typeface="Helvetica Neue"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561" y="1752992"/>
            <a:ext cx="5034116" cy="3775587"/>
          </a:xfrm>
          <a:prstGeom prst="rect">
            <a:avLst/>
          </a:prstGeom>
        </p:spPr>
      </p:pic>
      <p:sp>
        <p:nvSpPr>
          <p:cNvPr id="4" name="TextBox 3"/>
          <p:cNvSpPr txBox="1"/>
          <p:nvPr/>
        </p:nvSpPr>
        <p:spPr>
          <a:xfrm>
            <a:off x="629267" y="2054940"/>
            <a:ext cx="3923068" cy="3539430"/>
          </a:xfrm>
          <a:prstGeom prst="rect">
            <a:avLst/>
          </a:prstGeom>
          <a:noFill/>
        </p:spPr>
        <p:txBody>
          <a:bodyPr wrap="square" rtlCol="0">
            <a:spAutoFit/>
          </a:bodyPr>
          <a:lstStyle/>
          <a:p>
            <a:r>
              <a:rPr lang="en-US" sz="2000" b="1" dirty="0">
                <a:solidFill>
                  <a:schemeClr val="bg2">
                    <a:lumMod val="65000"/>
                    <a:lumOff val="35000"/>
                  </a:schemeClr>
                </a:solidFill>
                <a:latin typeface="Helvetica Neue" charset="0"/>
                <a:ea typeface="Helvetica Neue" charset="0"/>
                <a:cs typeface="Helvetica Neue" charset="0"/>
              </a:rPr>
              <a:t>Enjoy the music! </a:t>
            </a:r>
          </a:p>
          <a:p>
            <a:r>
              <a:rPr lang="en-US" sz="2000" dirty="0">
                <a:solidFill>
                  <a:schemeClr val="bg2">
                    <a:lumMod val="65000"/>
                    <a:lumOff val="35000"/>
                  </a:schemeClr>
                </a:solidFill>
                <a:latin typeface="Helvetica Neue" charset="0"/>
                <a:ea typeface="Helvetica Neue" charset="0"/>
                <a:cs typeface="Helvetica Neue" charset="0"/>
              </a:rPr>
              <a:t>The webinar will begin at its scheduled time.</a:t>
            </a:r>
          </a:p>
          <a:p>
            <a:r>
              <a:rPr lang="en-US" sz="2000" dirty="0">
                <a:solidFill>
                  <a:schemeClr val="bg2">
                    <a:lumMod val="65000"/>
                    <a:lumOff val="35000"/>
                  </a:schemeClr>
                </a:solidFill>
                <a:latin typeface="Helvetica Neue" charset="0"/>
                <a:ea typeface="Helvetica Neue" charset="0"/>
                <a:cs typeface="Helvetica Neue" charset="0"/>
              </a:rPr>
              <a:t> </a:t>
            </a:r>
          </a:p>
          <a:p>
            <a:r>
              <a:rPr lang="en-US" sz="2000" dirty="0">
                <a:solidFill>
                  <a:schemeClr val="bg2">
                    <a:lumMod val="65000"/>
                    <a:lumOff val="35000"/>
                  </a:schemeClr>
                </a:solidFill>
                <a:latin typeface="Helvetica Neue" charset="0"/>
                <a:ea typeface="Helvetica Neue" charset="0"/>
                <a:cs typeface="Helvetica Neue" charset="0"/>
              </a:rPr>
              <a:t>Join the webinar using built-in computer audio or dial</a:t>
            </a:r>
          </a:p>
          <a:p>
            <a:r>
              <a:rPr lang="en-US" sz="2000" dirty="0">
                <a:solidFill>
                  <a:schemeClr val="bg2">
                    <a:lumMod val="65000"/>
                    <a:lumOff val="35000"/>
                  </a:schemeClr>
                </a:solidFill>
                <a:latin typeface="Helvetica Neue" charset="0"/>
                <a:ea typeface="Helvetica Neue" charset="0"/>
                <a:cs typeface="Helvetica Neue" charset="0"/>
              </a:rPr>
              <a:t>669-900-6833 or </a:t>
            </a:r>
            <a:br>
              <a:rPr lang="en-US" sz="2000" dirty="0">
                <a:solidFill>
                  <a:schemeClr val="bg2">
                    <a:lumMod val="65000"/>
                    <a:lumOff val="35000"/>
                  </a:schemeClr>
                </a:solidFill>
                <a:latin typeface="Helvetica Neue" charset="0"/>
                <a:ea typeface="Helvetica Neue" charset="0"/>
                <a:cs typeface="Helvetica Neue" charset="0"/>
              </a:rPr>
            </a:br>
            <a:r>
              <a:rPr lang="en-US" sz="2000" dirty="0">
                <a:solidFill>
                  <a:schemeClr val="bg2">
                    <a:lumMod val="65000"/>
                    <a:lumOff val="35000"/>
                  </a:schemeClr>
                </a:solidFill>
                <a:latin typeface="Helvetica Neue" charset="0"/>
                <a:ea typeface="Helvetica Neue" charset="0"/>
                <a:cs typeface="Helvetica Neue" charset="0"/>
              </a:rPr>
              <a:t>646-558-8656</a:t>
            </a:r>
          </a:p>
          <a:p>
            <a:endParaRPr lang="en-US" sz="2000" dirty="0">
              <a:solidFill>
                <a:schemeClr val="bg2">
                  <a:lumMod val="65000"/>
                  <a:lumOff val="35000"/>
                </a:schemeClr>
              </a:solidFill>
              <a:latin typeface="Helvetica Neue" charset="0"/>
              <a:ea typeface="Helvetica Neue" charset="0"/>
              <a:cs typeface="Helvetica Neue" charset="0"/>
            </a:endParaRPr>
          </a:p>
          <a:p>
            <a:r>
              <a:rPr lang="en-US" sz="2000" dirty="0">
                <a:solidFill>
                  <a:schemeClr val="bg2">
                    <a:lumMod val="65000"/>
                    <a:lumOff val="35000"/>
                  </a:schemeClr>
                </a:solidFill>
                <a:latin typeface="Helvetica Neue" charset="0"/>
                <a:ea typeface="Helvetica Neue" charset="0"/>
                <a:cs typeface="Helvetica Neue" charset="0"/>
              </a:rPr>
              <a:t>Webinar ID: 175-995-211</a:t>
            </a:r>
          </a:p>
        </p:txBody>
      </p:sp>
      <p:pic>
        <p:nvPicPr>
          <p:cNvPr id="2" name="Picture 1">
            <a:extLst>
              <a:ext uri="{FF2B5EF4-FFF2-40B4-BE49-F238E27FC236}">
                <a16:creationId xmlns:a16="http://schemas.microsoft.com/office/drawing/2014/main" id="{FB0E0221-AFE6-4BAD-A1E3-4860EABF8837}"/>
              </a:ext>
            </a:extLst>
          </p:cNvPr>
          <p:cNvPicPr>
            <a:picLocks noChangeAspect="1"/>
          </p:cNvPicPr>
          <p:nvPr/>
        </p:nvPicPr>
        <p:blipFill>
          <a:blip r:embed="rId4"/>
          <a:stretch>
            <a:fillRect/>
          </a:stretch>
        </p:blipFill>
        <p:spPr>
          <a:xfrm>
            <a:off x="7649307" y="6310814"/>
            <a:ext cx="1390650" cy="485775"/>
          </a:xfrm>
          <a:prstGeom prst="rect">
            <a:avLst/>
          </a:prstGeom>
        </p:spPr>
      </p:pic>
    </p:spTree>
    <p:extLst>
      <p:ext uri="{BB962C8B-B14F-4D97-AF65-F5344CB8AC3E}">
        <p14:creationId xmlns:p14="http://schemas.microsoft.com/office/powerpoint/2010/main" val="2546500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8" name="TextBox 7"/>
          <p:cNvSpPr txBox="1"/>
          <p:nvPr/>
        </p:nvSpPr>
        <p:spPr>
          <a:xfrm>
            <a:off x="742950" y="908720"/>
            <a:ext cx="7658100" cy="1938992"/>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ASPCA Position Statement on Shelter Dog Behavior Assessments</a:t>
            </a:r>
          </a:p>
        </p:txBody>
      </p:sp>
      <p:sp>
        <p:nvSpPr>
          <p:cNvPr id="4" name="Rectangle 3"/>
          <p:cNvSpPr/>
          <p:nvPr/>
        </p:nvSpPr>
        <p:spPr>
          <a:xfrm>
            <a:off x="188640" y="3068960"/>
            <a:ext cx="8766720" cy="1569660"/>
          </a:xfrm>
          <a:prstGeom prst="rect">
            <a:avLst/>
          </a:prstGeom>
        </p:spPr>
        <p:txBody>
          <a:bodyPr wrap="square">
            <a:spAutoFit/>
          </a:bodyPr>
          <a:lstStyle/>
          <a:p>
            <a:pPr algn="ctr"/>
            <a:r>
              <a:rPr lang="en-US" dirty="0">
                <a:solidFill>
                  <a:schemeClr val="tx2">
                    <a:lumMod val="65000"/>
                    <a:lumOff val="35000"/>
                  </a:schemeClr>
                </a:solidFill>
              </a:rPr>
              <a:t>https://www.aspca.org/about-us/aspca-policy-and-position-statements/position-statement-shelter-dog-behavior-assessments</a:t>
            </a:r>
          </a:p>
        </p:txBody>
      </p:sp>
    </p:spTree>
    <p:extLst>
      <p:ext uri="{BB962C8B-B14F-4D97-AF65-F5344CB8AC3E}">
        <p14:creationId xmlns:p14="http://schemas.microsoft.com/office/powerpoint/2010/main" val="2874966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550" y="1474388"/>
            <a:ext cx="4176464" cy="4513094"/>
          </a:xfrm>
          <a:effectLst/>
        </p:spPr>
        <p:txBody>
          <a:bodyPr/>
          <a:lstStyle/>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Know what we don’t know</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Gather info from multiple sources</a:t>
            </a:r>
          </a:p>
          <a:p>
            <a:pPr>
              <a:spcAft>
                <a:spcPts val="8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Aim for objectivity</a:t>
            </a:r>
          </a:p>
          <a:p>
            <a:pPr>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Consider the welfare of all animals and adopters</a:t>
            </a:r>
          </a:p>
        </p:txBody>
      </p:sp>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8" name="TextBox 7"/>
          <p:cNvSpPr txBox="1"/>
          <p:nvPr/>
        </p:nvSpPr>
        <p:spPr>
          <a:xfrm>
            <a:off x="742950" y="344850"/>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Key Points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6397" y="1735672"/>
            <a:ext cx="5820139" cy="4365104"/>
          </a:xfrm>
          <a:prstGeom prst="rect">
            <a:avLst/>
          </a:prstGeom>
        </p:spPr>
      </p:pic>
      <p:sp>
        <p:nvSpPr>
          <p:cNvPr id="9" name="Footer Placeholder 3">
            <a:extLst>
              <a:ext uri="{FF2B5EF4-FFF2-40B4-BE49-F238E27FC236}">
                <a16:creationId xmlns:a16="http://schemas.microsoft.com/office/drawing/2014/main" id="{6AF9E2B2-3780-43A6-8641-F9DBDA023620}"/>
              </a:ext>
            </a:extLst>
          </p:cNvPr>
          <p:cNvSpPr txBox="1">
            <a:spLocks/>
          </p:cNvSpPr>
          <p:nvPr/>
        </p:nvSpPr>
        <p:spPr bwMode="auto">
          <a:xfrm>
            <a:off x="4067944" y="5401022"/>
            <a:ext cx="4704506"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buClrTx/>
              <a:buFontTx/>
              <a:buNone/>
              <a:defRPr sz="3200" b="1" kern="120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9pPr>
          </a:lstStyle>
          <a:p>
            <a:pPr algn="ctr" eaLnBrk="1" hangingPunct="1"/>
            <a:endParaRPr lang="en-US" altLang="en-US" sz="1200" dirty="0">
              <a:solidFill>
                <a:srgbClr val="FF7003"/>
              </a:solidFill>
              <a:latin typeface="Century Gothic" panose="020B0502020202020204" pitchFamily="34" charset="0"/>
            </a:endParaRPr>
          </a:p>
          <a:p>
            <a:pPr eaLnBrk="1" hangingPunct="1"/>
            <a:r>
              <a:rPr lang="en-US" altLang="en-US" sz="1100" dirty="0">
                <a:solidFill>
                  <a:schemeClr val="bg1">
                    <a:lumMod val="65000"/>
                  </a:schemeClr>
                </a:solidFill>
                <a:latin typeface="Century Gothic" panose="020B0502020202020204" pitchFamily="34" charset="0"/>
              </a:rPr>
              <a:t>COPYRIGHT </a:t>
            </a:r>
            <a:r>
              <a:rPr lang="en-US" altLang="en-US" sz="1100" dirty="0">
                <a:solidFill>
                  <a:schemeClr val="bg1">
                    <a:lumMod val="65000"/>
                  </a:schemeClr>
                </a:solidFill>
                <a:latin typeface="Century Gothic" panose="020B0502020202020204" pitchFamily="34" charset="0"/>
                <a:cs typeface="Arial" panose="020B0604020202020204" pitchFamily="34" charset="0"/>
              </a:rPr>
              <a:t>© 2018. Alphabet Jigsaws Ltd. ALL RIGHTS RESERVED.</a:t>
            </a:r>
          </a:p>
        </p:txBody>
      </p:sp>
    </p:spTree>
    <p:extLst>
      <p:ext uri="{BB962C8B-B14F-4D97-AF65-F5344CB8AC3E}">
        <p14:creationId xmlns:p14="http://schemas.microsoft.com/office/powerpoint/2010/main" val="1979969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3C263F-647D-4265-BE8D-1B421E267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48416162-B5DE-45D7-8E9D-D4A7CEA7064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grpSp>
        <p:nvGrpSpPr>
          <p:cNvPr id="4" name="Group 3"/>
          <p:cNvGrpSpPr/>
          <p:nvPr/>
        </p:nvGrpSpPr>
        <p:grpSpPr>
          <a:xfrm>
            <a:off x="476545" y="1411783"/>
            <a:ext cx="8190910" cy="4638303"/>
            <a:chOff x="539552" y="1411783"/>
            <a:chExt cx="8190910" cy="4638303"/>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12402"/>
            <a:stretch/>
          </p:blipFill>
          <p:spPr>
            <a:xfrm>
              <a:off x="539552" y="1411783"/>
              <a:ext cx="4392488" cy="4638303"/>
            </a:xfrm>
            <a:prstGeom prst="rect">
              <a:avLst/>
            </a:prstGeom>
            <a:ln w="38100">
              <a:solidFill>
                <a:srgbClr val="F5A01A"/>
              </a:solidFill>
            </a:ln>
            <a:effectLst>
              <a:outerShdw blurRad="292100" dist="139700" dir="2700000" algn="tl" rotWithShape="0">
                <a:srgbClr val="333333">
                  <a:alpha val="65000"/>
                </a:srgbClr>
              </a:outerShdw>
            </a:effectLst>
          </p:spPr>
        </p:pic>
        <p:sp>
          <p:nvSpPr>
            <p:cNvPr id="8" name="TextBox 7"/>
            <p:cNvSpPr txBox="1"/>
            <p:nvPr/>
          </p:nvSpPr>
          <p:spPr>
            <a:xfrm>
              <a:off x="5508104" y="1607276"/>
              <a:ext cx="3222358" cy="4247317"/>
            </a:xfrm>
            <a:prstGeom prst="rect">
              <a:avLst/>
            </a:prstGeom>
            <a:noFill/>
          </p:spPr>
          <p:txBody>
            <a:bodyPr wrap="square" rtlCol="0">
              <a:spAutoFit/>
            </a:bodyPr>
            <a:lstStyle/>
            <a:p>
              <a:pPr algn="ctr">
                <a:lnSpc>
                  <a:spcPts val="3600"/>
                </a:lnSpc>
              </a:pPr>
              <a:r>
                <a:rPr lang="en-US" sz="2800" b="1" dirty="0">
                  <a:solidFill>
                    <a:schemeClr val="tx2">
                      <a:lumMod val="65000"/>
                      <a:lumOff val="35000"/>
                    </a:schemeClr>
                  </a:solidFill>
                </a:rPr>
                <a:t>Strike the right balance between </a:t>
              </a:r>
              <a:r>
                <a:rPr lang="en-US" sz="2800" b="1" dirty="0">
                  <a:solidFill>
                    <a:srgbClr val="4597A0"/>
                  </a:solidFill>
                </a:rPr>
                <a:t>taking the time to gather sufficient information </a:t>
              </a:r>
              <a:r>
                <a:rPr lang="en-US" sz="2800" b="1" dirty="0">
                  <a:solidFill>
                    <a:schemeClr val="tx2">
                      <a:lumMod val="65000"/>
                      <a:lumOff val="35000"/>
                    </a:schemeClr>
                  </a:solidFill>
                </a:rPr>
                <a:t>and </a:t>
              </a:r>
              <a:r>
                <a:rPr lang="en-US" sz="2800" b="1" dirty="0">
                  <a:solidFill>
                    <a:srgbClr val="8CC63F"/>
                  </a:solidFill>
                </a:rPr>
                <a:t>making outcome decisions as quickly as possible</a:t>
              </a:r>
              <a:r>
                <a:rPr lang="en-US" sz="2800" b="1" dirty="0">
                  <a:solidFill>
                    <a:schemeClr val="tx2">
                      <a:lumMod val="65000"/>
                      <a:lumOff val="35000"/>
                    </a:schemeClr>
                  </a:solidFill>
                </a:rPr>
                <a:t>. </a:t>
              </a:r>
            </a:p>
          </p:txBody>
        </p:sp>
      </p:grpSp>
      <p:sp>
        <p:nvSpPr>
          <p:cNvPr id="9" name="TextBox 8"/>
          <p:cNvSpPr txBox="1"/>
          <p:nvPr/>
        </p:nvSpPr>
        <p:spPr>
          <a:xfrm>
            <a:off x="742950" y="344850"/>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Our Goal</a:t>
            </a:r>
          </a:p>
        </p:txBody>
      </p:sp>
    </p:spTree>
    <p:extLst>
      <p:ext uri="{BB962C8B-B14F-4D97-AF65-F5344CB8AC3E}">
        <p14:creationId xmlns:p14="http://schemas.microsoft.com/office/powerpoint/2010/main" val="221003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875891ED-D2EB-4470-B999-D9DDC542467C}"/>
              </a:ext>
            </a:extLst>
          </p:cNvPr>
          <p:cNvCxnSpPr/>
          <p:nvPr/>
        </p:nvCxnSpPr>
        <p:spPr bwMode="auto">
          <a:xfrm>
            <a:off x="1008112" y="3285728"/>
            <a:ext cx="7128792" cy="0"/>
          </a:xfrm>
          <a:prstGeom prst="straightConnector1">
            <a:avLst/>
          </a:prstGeom>
          <a:noFill/>
          <a:ln w="136525" cap="flat" cmpd="sng" algn="ctr">
            <a:gradFill flip="none" rotWithShape="1">
              <a:gsLst>
                <a:gs pos="0">
                  <a:srgbClr val="00B050"/>
                </a:gs>
                <a:gs pos="100000">
                  <a:srgbClr val="FF0000"/>
                </a:gs>
              </a:gsLst>
              <a:lin ang="0" scaled="1"/>
              <a:tileRect/>
            </a:gradFill>
            <a:prstDash val="solid"/>
            <a:round/>
            <a:headEnd type="triangle" w="lg" len="lg"/>
            <a:tailEnd type="triangle" w="lg" len="lg"/>
          </a:ln>
          <a:effectLst/>
        </p:spPr>
      </p:cxnSp>
      <p:pic>
        <p:nvPicPr>
          <p:cNvPr id="8" name="Picture 7">
            <a:extLst>
              <a:ext uri="{FF2B5EF4-FFF2-40B4-BE49-F238E27FC236}">
                <a16:creationId xmlns:a16="http://schemas.microsoft.com/office/drawing/2014/main" id="{A6D9EA0E-6C26-49D5-BB9D-86B7FFDAE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EF9D3B01-590B-4C74-AEA5-F9AA85D713EB}"/>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0" name="TextBox 9"/>
          <p:cNvSpPr txBox="1"/>
          <p:nvPr/>
        </p:nvSpPr>
        <p:spPr>
          <a:xfrm>
            <a:off x="1055986" y="306062"/>
            <a:ext cx="7032029" cy="1323439"/>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Behavior/Decision Spectrum</a:t>
            </a:r>
          </a:p>
        </p:txBody>
      </p:sp>
      <p:grpSp>
        <p:nvGrpSpPr>
          <p:cNvPr id="2" name="Group 1"/>
          <p:cNvGrpSpPr/>
          <p:nvPr/>
        </p:nvGrpSpPr>
        <p:grpSpPr>
          <a:xfrm>
            <a:off x="-17512" y="3860870"/>
            <a:ext cx="9179024" cy="954107"/>
            <a:chOff x="0" y="3860870"/>
            <a:chExt cx="9179024" cy="954107"/>
          </a:xfrm>
        </p:grpSpPr>
        <p:sp>
          <p:nvSpPr>
            <p:cNvPr id="11" name="TextBox 10">
              <a:extLst>
                <a:ext uri="{FF2B5EF4-FFF2-40B4-BE49-F238E27FC236}">
                  <a16:creationId xmlns:a16="http://schemas.microsoft.com/office/drawing/2014/main" id="{7C45F537-2B58-4215-91F6-7A7DBB682D74}"/>
                </a:ext>
              </a:extLst>
            </p:cNvPr>
            <p:cNvSpPr txBox="1"/>
            <p:nvPr/>
          </p:nvSpPr>
          <p:spPr>
            <a:xfrm>
              <a:off x="0" y="3860870"/>
              <a:ext cx="4104456" cy="954107"/>
            </a:xfrm>
            <a:prstGeom prst="rect">
              <a:avLst/>
            </a:prstGeom>
            <a:noFill/>
          </p:spPr>
          <p:txBody>
            <a:bodyPr wrap="square" rtlCol="0">
              <a:spAutoFit/>
            </a:bodyPr>
            <a:lstStyle/>
            <a:p>
              <a:pPr algn="ctr"/>
              <a:r>
                <a:rPr lang="en-US" sz="2800" b="1" dirty="0">
                  <a:solidFill>
                    <a:schemeClr val="tx2">
                      <a:lumMod val="75000"/>
                      <a:lumOff val="25000"/>
                    </a:schemeClr>
                  </a:solidFill>
                </a:rPr>
                <a:t>Super social, no issues</a:t>
              </a:r>
            </a:p>
          </p:txBody>
        </p:sp>
        <p:sp>
          <p:nvSpPr>
            <p:cNvPr id="12" name="TextBox 11">
              <a:extLst>
                <a:ext uri="{FF2B5EF4-FFF2-40B4-BE49-F238E27FC236}">
                  <a16:creationId xmlns:a16="http://schemas.microsoft.com/office/drawing/2014/main" id="{7C45F537-2B58-4215-91F6-7A7DBB682D74}"/>
                </a:ext>
              </a:extLst>
            </p:cNvPr>
            <p:cNvSpPr txBox="1"/>
            <p:nvPr/>
          </p:nvSpPr>
          <p:spPr>
            <a:xfrm>
              <a:off x="5074568" y="3860870"/>
              <a:ext cx="4104456" cy="954107"/>
            </a:xfrm>
            <a:prstGeom prst="rect">
              <a:avLst/>
            </a:prstGeom>
            <a:noFill/>
          </p:spPr>
          <p:txBody>
            <a:bodyPr wrap="square" rtlCol="0">
              <a:spAutoFit/>
            </a:bodyPr>
            <a:lstStyle/>
            <a:p>
              <a:pPr algn="ctr"/>
              <a:r>
                <a:rPr lang="en-US" sz="2800" b="1" dirty="0">
                  <a:solidFill>
                    <a:schemeClr val="tx2">
                      <a:lumMod val="75000"/>
                      <a:lumOff val="25000"/>
                    </a:schemeClr>
                  </a:solidFill>
                </a:rPr>
                <a:t>Severe/egregious behaviors</a:t>
              </a:r>
            </a:p>
          </p:txBody>
        </p:sp>
      </p:grpSp>
      <p:grpSp>
        <p:nvGrpSpPr>
          <p:cNvPr id="14" name="Group 13"/>
          <p:cNvGrpSpPr/>
          <p:nvPr/>
        </p:nvGrpSpPr>
        <p:grpSpPr>
          <a:xfrm>
            <a:off x="3743325" y="1812058"/>
            <a:ext cx="1657350" cy="2625054"/>
            <a:chOff x="3743325" y="1812058"/>
            <a:chExt cx="1657350" cy="2625054"/>
          </a:xfrm>
        </p:grpSpPr>
        <p:pic>
          <p:nvPicPr>
            <p:cNvPr id="13" name="Picture 12" descr="Johnny.jpeg"/>
            <p:cNvPicPr>
              <a:picLocks noChangeAspect="1"/>
            </p:cNvPicPr>
            <p:nvPr/>
          </p:nvPicPr>
          <p:blipFill>
            <a:blip r:embed="rId4" cstate="print"/>
            <a:stretch>
              <a:fillRect/>
            </a:stretch>
          </p:blipFill>
          <p:spPr>
            <a:xfrm>
              <a:off x="3743325" y="2227312"/>
              <a:ext cx="1657350" cy="2209800"/>
            </a:xfrm>
            <a:prstGeom prst="rect">
              <a:avLst/>
            </a:prstGeom>
            <a:ln w="38100">
              <a:noFill/>
            </a:ln>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4170" y="1812058"/>
              <a:ext cx="515659" cy="644573"/>
            </a:xfrm>
            <a:prstGeom prst="rect">
              <a:avLst/>
            </a:prstGeom>
          </p:spPr>
        </p:pic>
      </p:grpSp>
    </p:spTree>
    <p:extLst>
      <p:ext uri="{BB962C8B-B14F-4D97-AF65-F5344CB8AC3E}">
        <p14:creationId xmlns:p14="http://schemas.microsoft.com/office/powerpoint/2010/main" val="3979461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_MG_9908_MI_dogs_Behavior_Evals.jpg"/>
          <p:cNvPicPr>
            <a:picLocks noChangeAspect="1"/>
          </p:cNvPicPr>
          <p:nvPr/>
        </p:nvPicPr>
        <p:blipFill>
          <a:blip r:embed="rId3"/>
          <a:stretch>
            <a:fillRect/>
          </a:stretch>
        </p:blipFill>
        <p:spPr>
          <a:xfrm>
            <a:off x="4499992" y="332599"/>
            <a:ext cx="4051687" cy="5688689"/>
          </a:xfrm>
          <a:prstGeom prst="rect">
            <a:avLst/>
          </a:prstGeom>
          <a:ln w="38100">
            <a:solidFill>
              <a:srgbClr val="F5A01A"/>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66338798-E8EA-4C44-B9FC-1CBB9A5A7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705FCEA8-ED2E-40D4-8CFA-AEA495C5B0DF}"/>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8" name="TextBox 7"/>
          <p:cNvSpPr txBox="1"/>
          <p:nvPr/>
        </p:nvSpPr>
        <p:spPr>
          <a:xfrm>
            <a:off x="119882" y="2207447"/>
            <a:ext cx="4236094" cy="1938992"/>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Standardized Behavior Evaluations</a:t>
            </a:r>
          </a:p>
        </p:txBody>
      </p:sp>
    </p:spTree>
    <p:extLst>
      <p:ext uri="{BB962C8B-B14F-4D97-AF65-F5344CB8AC3E}">
        <p14:creationId xmlns:p14="http://schemas.microsoft.com/office/powerpoint/2010/main" val="4999504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006A74-4558-4A98-AD31-5A55B7693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8" name="Footer Placeholder 3">
            <a:extLst>
              <a:ext uri="{FF2B5EF4-FFF2-40B4-BE49-F238E27FC236}">
                <a16:creationId xmlns:a16="http://schemas.microsoft.com/office/drawing/2014/main" id="{A525D434-0421-4BF6-B65F-2B8549F49AA7}"/>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9" name="TextBox 8"/>
          <p:cNvSpPr txBox="1"/>
          <p:nvPr/>
        </p:nvSpPr>
        <p:spPr>
          <a:xfrm>
            <a:off x="1055986" y="306062"/>
            <a:ext cx="7032029" cy="1323439"/>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Three Commonly Used Behavior Evaluations</a:t>
            </a:r>
          </a:p>
        </p:txBody>
      </p:sp>
      <p:sp>
        <p:nvSpPr>
          <p:cNvPr id="10" name="Content Placeholder 2"/>
          <p:cNvSpPr txBox="1">
            <a:spLocks/>
          </p:cNvSpPr>
          <p:nvPr/>
        </p:nvSpPr>
        <p:spPr bwMode="auto">
          <a:xfrm>
            <a:off x="4427984" y="2156266"/>
            <a:ext cx="4734584" cy="45130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spcAft>
                <a:spcPts val="3000"/>
              </a:spcAft>
              <a:buClr>
                <a:srgbClr val="F5A01A"/>
              </a:buClr>
              <a:buFont typeface="Arial" charset="0"/>
              <a:buChar char="♦"/>
              <a:defRPr/>
            </a:pPr>
            <a:r>
              <a:rPr lang="en-US" sz="2800" kern="0" dirty="0">
                <a:solidFill>
                  <a:schemeClr val="tx2">
                    <a:lumMod val="65000"/>
                    <a:lumOff val="35000"/>
                  </a:schemeClr>
                </a:solidFill>
                <a:latin typeface="Arial" panose="020B0604020202020204" pitchFamily="34" charset="0"/>
                <a:cs typeface="Arial" panose="020B0604020202020204" pitchFamily="34" charset="0"/>
              </a:rPr>
              <a:t>Assess-a-Pet</a:t>
            </a:r>
          </a:p>
          <a:p>
            <a:pPr>
              <a:spcAft>
                <a:spcPts val="3000"/>
              </a:spcAft>
              <a:buClr>
                <a:srgbClr val="F5A01A"/>
              </a:buClr>
              <a:buFont typeface="Arial" charset="0"/>
              <a:buChar char="♦"/>
              <a:defRPr/>
            </a:pPr>
            <a:r>
              <a:rPr lang="en-US" sz="2800" kern="0" dirty="0">
                <a:solidFill>
                  <a:schemeClr val="tx2">
                    <a:lumMod val="65000"/>
                    <a:lumOff val="35000"/>
                  </a:schemeClr>
                </a:solidFill>
                <a:latin typeface="Arial" panose="020B0604020202020204" pitchFamily="34" charset="0"/>
                <a:cs typeface="Arial" panose="020B0604020202020204" pitchFamily="34" charset="0"/>
              </a:rPr>
              <a:t>ASPCA SAFER</a:t>
            </a:r>
          </a:p>
          <a:p>
            <a:pPr>
              <a:buClr>
                <a:srgbClr val="F5A01A"/>
              </a:buClr>
              <a:buFont typeface="Arial" charset="0"/>
              <a:buChar char="♦"/>
              <a:defRPr/>
            </a:pPr>
            <a:r>
              <a:rPr lang="en-US" sz="2800" kern="0" dirty="0">
                <a:solidFill>
                  <a:schemeClr val="tx2">
                    <a:lumMod val="65000"/>
                    <a:lumOff val="35000"/>
                  </a:schemeClr>
                </a:solidFill>
                <a:latin typeface="Arial" panose="020B0604020202020204" pitchFamily="34" charset="0"/>
                <a:cs typeface="Arial" panose="020B0604020202020204" pitchFamily="34" charset="0"/>
              </a:rPr>
              <a:t>Center for Shelter Dogs Match-Up II</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11151"/>
          <a:stretch/>
        </p:blipFill>
        <p:spPr>
          <a:xfrm>
            <a:off x="323528" y="1788436"/>
            <a:ext cx="3814012" cy="4523166"/>
          </a:xfrm>
          <a:prstGeom prst="rect">
            <a:avLst/>
          </a:prstGeom>
          <a:ln w="38100">
            <a:solidFill>
              <a:srgbClr val="F5A01A"/>
            </a:solidFill>
          </a:ln>
          <a:effectLst>
            <a:outerShdw blurRad="50800" dist="38100" dir="2700000" algn="tl" rotWithShape="0">
              <a:prstClr val="black">
                <a:alpha val="40000"/>
              </a:prst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uppy Mill_Missaukee County MI_May2013_0199.jpg"/>
          <p:cNvPicPr>
            <a:picLocks noChangeAspect="1"/>
          </p:cNvPicPr>
          <p:nvPr/>
        </p:nvPicPr>
        <p:blipFill rotWithShape="1">
          <a:blip r:embed="rId3" cstate="print"/>
          <a:srcRect r="2699"/>
          <a:stretch/>
        </p:blipFill>
        <p:spPr>
          <a:xfrm>
            <a:off x="-4356992" y="-531440"/>
            <a:ext cx="17209912" cy="12756048"/>
          </a:xfrm>
          <a:prstGeom prst="rect">
            <a:avLst/>
          </a:prstGeom>
          <a:ln>
            <a:noFill/>
          </a:ln>
          <a:effectLst/>
        </p:spPr>
      </p:pic>
      <p:sp>
        <p:nvSpPr>
          <p:cNvPr id="5" name="Content Placeholder 4"/>
          <p:cNvSpPr>
            <a:spLocks noGrp="1"/>
          </p:cNvSpPr>
          <p:nvPr>
            <p:ph idx="1"/>
          </p:nvPr>
        </p:nvSpPr>
        <p:spPr>
          <a:xfrm>
            <a:off x="395536" y="575411"/>
            <a:ext cx="6634162" cy="2547937"/>
          </a:xfrm>
        </p:spPr>
        <p:txBody>
          <a:bodyPr/>
          <a:lstStyle/>
          <a:p>
            <a:pPr marL="0" indent="0">
              <a:buNone/>
              <a:defRPr/>
            </a:pPr>
            <a:r>
              <a:rPr lang="en-US" sz="4000" dirty="0">
                <a:latin typeface="Arial" pitchFamily="34" charset="0"/>
                <a:cs typeface="Arial" pitchFamily="34" charset="0"/>
              </a:rPr>
              <a:t>Sociability toward people</a:t>
            </a:r>
          </a:p>
          <a:p>
            <a:pPr marL="0" indent="0">
              <a:buNone/>
              <a:defRPr/>
            </a:pPr>
            <a:r>
              <a:rPr lang="en-US" sz="4000" dirty="0">
                <a:latin typeface="Arial" pitchFamily="34" charset="0"/>
                <a:cs typeface="Arial" pitchFamily="34" charset="0"/>
              </a:rPr>
              <a:t>New environment</a:t>
            </a:r>
          </a:p>
          <a:p>
            <a:pPr marL="0" indent="0">
              <a:buNone/>
              <a:defRPr/>
            </a:pPr>
            <a:r>
              <a:rPr lang="en-US" sz="4000" dirty="0">
                <a:latin typeface="Arial" pitchFamily="34" charset="0"/>
                <a:cs typeface="Arial" pitchFamily="34" charset="0"/>
              </a:rPr>
              <a:t>Handling</a:t>
            </a:r>
          </a:p>
          <a:p>
            <a:pPr marL="0" indent="0">
              <a:buNone/>
              <a:defRPr/>
            </a:pPr>
            <a:r>
              <a:rPr lang="en-US" sz="4000" dirty="0">
                <a:latin typeface="Arial" pitchFamily="34" charset="0"/>
                <a:cs typeface="Arial" pitchFamily="34" charset="0"/>
              </a:rPr>
              <a:t>Playfulness</a:t>
            </a:r>
          </a:p>
          <a:p>
            <a:pPr>
              <a:defRPr/>
            </a:pPr>
            <a:endParaRPr lang="en-US" sz="4000" dirty="0"/>
          </a:p>
        </p:txBody>
      </p:sp>
      <p:pic>
        <p:nvPicPr>
          <p:cNvPr id="7" name="Picture 6">
            <a:extLst>
              <a:ext uri="{FF2B5EF4-FFF2-40B4-BE49-F238E27FC236}">
                <a16:creationId xmlns:a16="http://schemas.microsoft.com/office/drawing/2014/main" id="{0A581BCC-D0C3-4ECC-AAC5-6C3C2C2071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9862" y="6093296"/>
            <a:ext cx="1390650" cy="485775"/>
          </a:xfrm>
          <a:prstGeom prst="rect">
            <a:avLst/>
          </a:prstGeom>
        </p:spPr>
      </p:pic>
      <p:sp>
        <p:nvSpPr>
          <p:cNvPr id="8" name="Footer Placeholder 3">
            <a:extLst>
              <a:ext uri="{FF2B5EF4-FFF2-40B4-BE49-F238E27FC236}">
                <a16:creationId xmlns:a16="http://schemas.microsoft.com/office/drawing/2014/main" id="{AF8AFBD6-BC0D-42C9-BA4A-A4CD69BEB47E}"/>
              </a:ext>
            </a:extLst>
          </p:cNvPr>
          <p:cNvSpPr>
            <a:spLocks noGrp="1"/>
          </p:cNvSpPr>
          <p:nvPr>
            <p:ph type="ftr" sz="quarter" idx="10"/>
          </p:nvPr>
        </p:nvSpPr>
        <p:spPr>
          <a:xfrm>
            <a:off x="5292080" y="640668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_MG_9620_MI_dogs_Behavior_Evals.jpg"/>
          <p:cNvPicPr>
            <a:picLocks noChangeAspect="1"/>
          </p:cNvPicPr>
          <p:nvPr/>
        </p:nvPicPr>
        <p:blipFill>
          <a:blip r:embed="rId3"/>
          <a:stretch>
            <a:fillRect/>
          </a:stretch>
        </p:blipFill>
        <p:spPr>
          <a:xfrm>
            <a:off x="606635" y="243284"/>
            <a:ext cx="4110038" cy="6165850"/>
          </a:xfrm>
          <a:prstGeom prst="rect">
            <a:avLst/>
          </a:prstGeom>
          <a:ln w="38100">
            <a:solidFill>
              <a:srgbClr val="F5A01A"/>
            </a:solid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C75C07A-12D3-4DC9-A7FB-B11FDB4B78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8" name="Footer Placeholder 3">
            <a:extLst>
              <a:ext uri="{FF2B5EF4-FFF2-40B4-BE49-F238E27FC236}">
                <a16:creationId xmlns:a16="http://schemas.microsoft.com/office/drawing/2014/main" id="{F1F04102-0165-43C5-9D06-0E79BEBB4C8F}"/>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9" name="TextBox 8"/>
          <p:cNvSpPr txBox="1"/>
          <p:nvPr/>
        </p:nvSpPr>
        <p:spPr>
          <a:xfrm>
            <a:off x="4837718" y="1322583"/>
            <a:ext cx="4236094" cy="4007251"/>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Resource guarding</a:t>
            </a:r>
          </a:p>
          <a:p>
            <a:pPr algn="ctr"/>
            <a:endParaRPr lang="en-US" sz="1600" b="1" dirty="0">
              <a:solidFill>
                <a:srgbClr val="F5A01A"/>
              </a:solidFill>
              <a:latin typeface="Arial Black" pitchFamily="34" charset="0"/>
              <a:cs typeface="Arial" pitchFamily="34" charset="0"/>
            </a:endParaRPr>
          </a:p>
          <a:p>
            <a:pPr algn="ctr"/>
            <a:r>
              <a:rPr lang="en-US" sz="4000" b="1" dirty="0">
                <a:solidFill>
                  <a:srgbClr val="F5A01A"/>
                </a:solidFill>
                <a:latin typeface="Arial Black" pitchFamily="34" charset="0"/>
                <a:cs typeface="Arial" pitchFamily="34" charset="0"/>
              </a:rPr>
              <a:t>Toddler doll</a:t>
            </a:r>
          </a:p>
          <a:p>
            <a:pPr algn="ctr"/>
            <a:endParaRPr lang="en-US" sz="1600" b="1" dirty="0">
              <a:solidFill>
                <a:srgbClr val="F5A01A"/>
              </a:solidFill>
              <a:latin typeface="Arial Black" pitchFamily="34" charset="0"/>
              <a:cs typeface="Arial" pitchFamily="34" charset="0"/>
            </a:endParaRPr>
          </a:p>
          <a:p>
            <a:pPr algn="ctr"/>
            <a:r>
              <a:rPr lang="en-US" sz="4000" b="1" dirty="0">
                <a:solidFill>
                  <a:srgbClr val="F5A01A"/>
                </a:solidFill>
                <a:latin typeface="Arial Black" pitchFamily="34" charset="0"/>
                <a:cs typeface="Arial" pitchFamily="34" charset="0"/>
              </a:rPr>
              <a:t>Dog sociability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_MG_9568_MI_dogs_Behavior_Eval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00088"/>
            <a:ext cx="9144000" cy="758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p:cNvSpPr txBox="1">
            <a:spLocks noChangeArrowheads="1"/>
          </p:cNvSpPr>
          <p:nvPr/>
        </p:nvSpPr>
        <p:spPr>
          <a:xfrm>
            <a:off x="395288" y="4868863"/>
            <a:ext cx="7129462" cy="1736725"/>
          </a:xfrm>
          <a:prstGeom prst="rect">
            <a:avLst/>
          </a:prstGeom>
          <a:effectLst>
            <a:outerShdw dist="35921" dir="2700000" algn="ctr" rotWithShape="0">
              <a:schemeClr val="tx1"/>
            </a:outerShdw>
          </a:effectLst>
        </p:spPr>
        <p:txBody>
          <a:bodyPr/>
          <a:lstStyle/>
          <a:p>
            <a:pPr>
              <a:defRPr/>
            </a:pPr>
            <a:r>
              <a:rPr lang="en-US" sz="4000" b="1" kern="0" dirty="0">
                <a:cs typeface="Arial" pitchFamily="34" charset="0"/>
              </a:rPr>
              <a:t>Fear tests</a:t>
            </a:r>
          </a:p>
          <a:p>
            <a:pPr>
              <a:defRPr/>
            </a:pPr>
            <a:r>
              <a:rPr lang="en-US" sz="4000" b="1" kern="0" dirty="0">
                <a:cs typeface="Arial" pitchFamily="34" charset="0"/>
              </a:rPr>
              <a:t>Training &amp; problem solving</a:t>
            </a:r>
          </a:p>
        </p:txBody>
      </p:sp>
      <p:pic>
        <p:nvPicPr>
          <p:cNvPr id="5" name="Picture 4">
            <a:extLst>
              <a:ext uri="{FF2B5EF4-FFF2-40B4-BE49-F238E27FC236}">
                <a16:creationId xmlns:a16="http://schemas.microsoft.com/office/drawing/2014/main" id="{C7EDA517-1481-4291-A16F-DEAC8A1093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6" name="Footer Placeholder 3">
            <a:extLst>
              <a:ext uri="{FF2B5EF4-FFF2-40B4-BE49-F238E27FC236}">
                <a16:creationId xmlns:a16="http://schemas.microsoft.com/office/drawing/2014/main" id="{964566A0-588F-463C-B494-CDFC3EDCE79C}"/>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804798-A1B4-48E5-A7C4-C6A43396E706}"/>
              </a:ext>
            </a:extLst>
          </p:cNvPr>
          <p:cNvSpPr txBox="1"/>
          <p:nvPr/>
        </p:nvSpPr>
        <p:spPr>
          <a:xfrm>
            <a:off x="4788024" y="1628800"/>
            <a:ext cx="4193624" cy="2308324"/>
          </a:xfrm>
          <a:prstGeom prst="rect">
            <a:avLst/>
          </a:prstGeom>
          <a:noFill/>
        </p:spPr>
        <p:txBody>
          <a:bodyPr wrap="square" rtlCol="0">
            <a:spAutoFit/>
          </a:bodyPr>
          <a:lstStyle/>
          <a:p>
            <a:pPr algn="ctr"/>
            <a:r>
              <a:rPr lang="en-US" sz="4800" b="1" dirty="0">
                <a:solidFill>
                  <a:srgbClr val="F5A01A"/>
                </a:solidFill>
                <a:latin typeface="Arial Black" pitchFamily="34" charset="0"/>
                <a:cs typeface="Arial" pitchFamily="34" charset="0"/>
              </a:rPr>
              <a:t>What does the Science say?</a:t>
            </a:r>
          </a:p>
        </p:txBody>
      </p:sp>
      <p:pic>
        <p:nvPicPr>
          <p:cNvPr id="6" name="Picture 5">
            <a:extLst>
              <a:ext uri="{FF2B5EF4-FFF2-40B4-BE49-F238E27FC236}">
                <a16:creationId xmlns:a16="http://schemas.microsoft.com/office/drawing/2014/main" id="{153153CD-A039-4F44-8340-8DBA76250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908720"/>
            <a:ext cx="4193624" cy="4193624"/>
          </a:xfrm>
          <a:prstGeom prst="rect">
            <a:avLst/>
          </a:prstGeom>
          <a:ln w="38100">
            <a:solidFill>
              <a:srgbClr val="F5A01A"/>
            </a:solidFill>
          </a:ln>
          <a:effectLst>
            <a:outerShdw blurRad="50800" dist="38100" dir="2700000" algn="tl" rotWithShape="0">
              <a:prstClr val="black">
                <a:alpha val="40000"/>
              </a:prstClr>
            </a:outerShdw>
          </a:effectLst>
        </p:spPr>
      </p:pic>
      <p:sp>
        <p:nvSpPr>
          <p:cNvPr id="5" name="Footer Placeholder 3">
            <a:extLst>
              <a:ext uri="{FF2B5EF4-FFF2-40B4-BE49-F238E27FC236}">
                <a16:creationId xmlns:a16="http://schemas.microsoft.com/office/drawing/2014/main" id="{964566A0-588F-463C-B494-CDFC3EDCE79C}"/>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7" name="Picture 6">
            <a:extLst>
              <a:ext uri="{FF2B5EF4-FFF2-40B4-BE49-F238E27FC236}">
                <a16:creationId xmlns:a16="http://schemas.microsoft.com/office/drawing/2014/main" id="{C7EDA517-1481-4291-A16F-DEAC8A109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Tree>
    <p:extLst>
      <p:ext uri="{BB962C8B-B14F-4D97-AF65-F5344CB8AC3E}">
        <p14:creationId xmlns:p14="http://schemas.microsoft.com/office/powerpoint/2010/main" val="42656839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4466"/>
            <a:ext cx="9143999" cy="523220"/>
          </a:xfrm>
          <a:prstGeom prst="rect">
            <a:avLst/>
          </a:prstGeom>
          <a:noFill/>
        </p:spPr>
        <p:txBody>
          <a:bodyPr wrap="square" rtlCol="0">
            <a:spAutoFit/>
          </a:bodyPr>
          <a:lstStyle/>
          <a:p>
            <a:pPr algn="ctr"/>
            <a:r>
              <a:rPr lang="en-US" sz="2800" b="1" dirty="0">
                <a:solidFill>
                  <a:schemeClr val="accent1">
                    <a:lumMod val="75000"/>
                  </a:schemeClr>
                </a:solidFill>
                <a:latin typeface="Helvetica Neue" charset="0"/>
                <a:ea typeface="Helvetica Neue" charset="0"/>
                <a:cs typeface="Helvetica Neue" charset="0"/>
              </a:rPr>
              <a:t>How to Adjust Your Audio</a:t>
            </a:r>
            <a:endParaRPr lang="en-US" sz="2000" dirty="0">
              <a:latin typeface="Helvetica Neue" charset="0"/>
              <a:ea typeface="Helvetica Neue" charset="0"/>
              <a:cs typeface="Helvetica Neue"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349" y="1687670"/>
            <a:ext cx="2451100" cy="1219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9549" y="3552312"/>
            <a:ext cx="6184900" cy="1346200"/>
          </a:xfrm>
          <a:prstGeom prst="rect">
            <a:avLst/>
          </a:prstGeom>
        </p:spPr>
      </p:pic>
      <p:sp>
        <p:nvSpPr>
          <p:cNvPr id="8" name="TextBox 7"/>
          <p:cNvSpPr txBox="1"/>
          <p:nvPr/>
        </p:nvSpPr>
        <p:spPr>
          <a:xfrm>
            <a:off x="1651819" y="1687670"/>
            <a:ext cx="3401962" cy="1569660"/>
          </a:xfrm>
          <a:prstGeom prst="rect">
            <a:avLst/>
          </a:prstGeom>
          <a:noFill/>
        </p:spPr>
        <p:txBody>
          <a:bodyPr wrap="square" rtlCol="0">
            <a:spAutoFit/>
          </a:bodyPr>
          <a:lstStyle/>
          <a:p>
            <a:pPr marL="342900" indent="-342900">
              <a:buAutoNum type="arabicPeriod"/>
            </a:pPr>
            <a:r>
              <a:rPr lang="en-US" sz="1600" dirty="0">
                <a:solidFill>
                  <a:schemeClr val="bg2">
                    <a:lumMod val="65000"/>
                    <a:lumOff val="35000"/>
                  </a:schemeClr>
                </a:solidFill>
                <a:latin typeface="Helvetica Neue" charset="0"/>
                <a:ea typeface="Helvetica Neue" charset="0"/>
                <a:cs typeface="Helvetica Neue" charset="0"/>
              </a:rPr>
              <a:t>Select “Audio Settings” at the bottom of your screen.</a:t>
            </a:r>
          </a:p>
          <a:p>
            <a:pPr marL="342900" indent="-342900">
              <a:buAutoNum type="arabicPeriod"/>
            </a:pPr>
            <a:r>
              <a:rPr lang="en-US" sz="1600" dirty="0">
                <a:solidFill>
                  <a:schemeClr val="bg2">
                    <a:lumMod val="65000"/>
                    <a:lumOff val="35000"/>
                  </a:schemeClr>
                </a:solidFill>
                <a:latin typeface="Helvetica Neue" charset="0"/>
                <a:ea typeface="Helvetica Neue" charset="0"/>
                <a:cs typeface="Helvetica Neue" charset="0"/>
              </a:rPr>
              <a:t>Choose whether you’ll join using computer audio or your telephone. We recommend computer audio.</a:t>
            </a:r>
          </a:p>
        </p:txBody>
      </p:sp>
      <p:sp>
        <p:nvSpPr>
          <p:cNvPr id="11" name="Oval 10"/>
          <p:cNvSpPr/>
          <p:nvPr/>
        </p:nvSpPr>
        <p:spPr>
          <a:xfrm>
            <a:off x="5368412" y="2192591"/>
            <a:ext cx="1386348" cy="625786"/>
          </a:xfrm>
          <a:prstGeom prst="ellipse">
            <a:avLst/>
          </a:prstGeom>
          <a:noFill/>
          <a:ln>
            <a:solidFill>
              <a:srgbClr val="FD5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EAF8A0-29D4-4DA3-B094-E320677580BA}"/>
              </a:ext>
            </a:extLst>
          </p:cNvPr>
          <p:cNvPicPr>
            <a:picLocks noChangeAspect="1"/>
          </p:cNvPicPr>
          <p:nvPr/>
        </p:nvPicPr>
        <p:blipFill>
          <a:blip r:embed="rId4"/>
          <a:stretch>
            <a:fillRect/>
          </a:stretch>
        </p:blipFill>
        <p:spPr>
          <a:xfrm>
            <a:off x="7753349" y="6320646"/>
            <a:ext cx="1390650" cy="485775"/>
          </a:xfrm>
          <a:prstGeom prst="rect">
            <a:avLst/>
          </a:prstGeom>
        </p:spPr>
      </p:pic>
    </p:spTree>
    <p:extLst>
      <p:ext uri="{BB962C8B-B14F-4D97-AF65-F5344CB8AC3E}">
        <p14:creationId xmlns:p14="http://schemas.microsoft.com/office/powerpoint/2010/main" val="2520938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335596"/>
            <a:ext cx="6343600" cy="4757700"/>
          </a:xfrm>
          <a:prstGeom prst="rect">
            <a:avLst/>
          </a:prstGeom>
          <a:ln w="38100">
            <a:solidFill>
              <a:srgbClr val="F5A01A"/>
            </a:solid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02E5A406-0780-4E8A-B15F-6BC835DD5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6" name="Footer Placeholder 3">
            <a:extLst>
              <a:ext uri="{FF2B5EF4-FFF2-40B4-BE49-F238E27FC236}">
                <a16:creationId xmlns:a16="http://schemas.microsoft.com/office/drawing/2014/main" id="{7C6C5031-0C21-4931-B49A-4888020679D8}"/>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7" name="TextBox 6"/>
          <p:cNvSpPr txBox="1"/>
          <p:nvPr/>
        </p:nvSpPr>
        <p:spPr>
          <a:xfrm>
            <a:off x="742950" y="344850"/>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Food Guarding Studies</a:t>
            </a:r>
          </a:p>
        </p:txBody>
      </p:sp>
    </p:spTree>
    <p:extLst>
      <p:ext uri="{BB962C8B-B14F-4D97-AF65-F5344CB8AC3E}">
        <p14:creationId xmlns:p14="http://schemas.microsoft.com/office/powerpoint/2010/main" val="3049877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826" y="476524"/>
            <a:ext cx="3998515" cy="4752676"/>
          </a:xfrm>
          <a:prstGeom prst="rect">
            <a:avLst/>
          </a:prstGeom>
          <a:ln w="38100">
            <a:solidFill>
              <a:srgbClr val="F5A01A"/>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DAB2BDD-E825-47DE-810E-38F73C4814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283BB241-C6CF-45FA-B842-79F05CBB881E}"/>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0" name="Content Placeholder 2"/>
          <p:cNvSpPr txBox="1">
            <a:spLocks/>
          </p:cNvSpPr>
          <p:nvPr/>
        </p:nvSpPr>
        <p:spPr bwMode="auto">
          <a:xfrm>
            <a:off x="4788024" y="620688"/>
            <a:ext cx="4090754" cy="451309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spcAft>
                <a:spcPts val="800"/>
              </a:spcAft>
              <a:buClr>
                <a:srgbClr val="F5A01A"/>
              </a:buClr>
              <a:buFont typeface="Arial" charset="0"/>
              <a:buChar char="♦"/>
              <a:defRPr/>
            </a:pPr>
            <a:r>
              <a:rPr lang="en-US" sz="2800" kern="0" dirty="0">
                <a:solidFill>
                  <a:schemeClr val="tx2">
                    <a:lumMod val="65000"/>
                    <a:lumOff val="35000"/>
                  </a:schemeClr>
                </a:solidFill>
                <a:latin typeface="Arial" panose="020B0604020202020204" pitchFamily="34" charset="0"/>
                <a:cs typeface="Arial" panose="020B0604020202020204" pitchFamily="34" charset="0"/>
              </a:rPr>
              <a:t>Of dogs that guarded food in the evaluation, only 50% did so in the home.</a:t>
            </a:r>
          </a:p>
          <a:p>
            <a:pPr>
              <a:spcAft>
                <a:spcPts val="800"/>
              </a:spcAft>
              <a:buClr>
                <a:srgbClr val="F5A01A"/>
              </a:buClr>
              <a:buFont typeface="Arial" charset="0"/>
              <a:buChar char="♦"/>
              <a:defRPr/>
            </a:pPr>
            <a:endParaRPr lang="en-US" sz="1200" kern="0" dirty="0">
              <a:solidFill>
                <a:schemeClr val="tx2">
                  <a:lumMod val="65000"/>
                  <a:lumOff val="35000"/>
                </a:schemeClr>
              </a:solidFill>
              <a:latin typeface="Arial" panose="020B0604020202020204" pitchFamily="34" charset="0"/>
              <a:cs typeface="Arial" panose="020B0604020202020204" pitchFamily="34" charset="0"/>
            </a:endParaRPr>
          </a:p>
          <a:p>
            <a:pPr>
              <a:buClr>
                <a:srgbClr val="F5A01A"/>
              </a:buClr>
              <a:buFont typeface="Arial" charset="0"/>
              <a:buChar char="♦"/>
              <a:defRPr/>
            </a:pPr>
            <a:r>
              <a:rPr lang="en-US" sz="2800" kern="0" dirty="0">
                <a:solidFill>
                  <a:schemeClr val="tx2">
                    <a:lumMod val="65000"/>
                    <a:lumOff val="35000"/>
                  </a:schemeClr>
                </a:solidFill>
                <a:latin typeface="Arial" panose="020B0604020202020204" pitchFamily="34" charset="0"/>
                <a:cs typeface="Arial" panose="020B0604020202020204" pitchFamily="34" charset="0"/>
              </a:rPr>
              <a:t>Of dogs that did NOT guard food in the evaluation, 25% did show it in the home.</a:t>
            </a:r>
          </a:p>
        </p:txBody>
      </p:sp>
      <p:sp>
        <p:nvSpPr>
          <p:cNvPr id="11" name="Content Placeholder 2"/>
          <p:cNvSpPr txBox="1">
            <a:spLocks/>
          </p:cNvSpPr>
          <p:nvPr/>
        </p:nvSpPr>
        <p:spPr bwMode="auto">
          <a:xfrm>
            <a:off x="356913" y="5478974"/>
            <a:ext cx="8430174" cy="21609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7003"/>
              </a:buClr>
              <a:buFont typeface="Arial" panose="020B0604020202020204" pitchFamily="34" charset="0"/>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lr>
                <a:srgbClr val="FF7003"/>
              </a:buClr>
              <a:buFont typeface="Wingdings" panose="05000000000000000000" pitchFamily="2" charset="2"/>
              <a:buChar char="§"/>
              <a:defRPr sz="2800" b="1">
                <a:solidFill>
                  <a:schemeClr val="bg1"/>
                </a:solidFill>
                <a:latin typeface="+mn-lt"/>
              </a:defRPr>
            </a:lvl2pPr>
            <a:lvl3pPr marL="1143000" indent="-228600" algn="l" rtl="0" eaLnBrk="0" fontAlgn="base" hangingPunct="0">
              <a:spcBef>
                <a:spcPct val="20000"/>
              </a:spcBef>
              <a:spcAft>
                <a:spcPct val="0"/>
              </a:spcAft>
              <a:buClr>
                <a:srgbClr val="FF7003"/>
              </a:buClr>
              <a:buChar char="•"/>
              <a:defRPr sz="2400" b="1">
                <a:solidFill>
                  <a:schemeClr val="bg1"/>
                </a:solidFill>
                <a:latin typeface="+mn-lt"/>
              </a:defRPr>
            </a:lvl3pPr>
            <a:lvl4pPr marL="16002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4pPr>
            <a:lvl5pPr marL="2057400" indent="-228600" algn="l" rtl="0" eaLnBrk="0" fontAlgn="base" hangingPunct="0">
              <a:spcBef>
                <a:spcPct val="20000"/>
              </a:spcBef>
              <a:spcAft>
                <a:spcPct val="0"/>
              </a:spcAft>
              <a:buClr>
                <a:srgbClr val="FF7003"/>
              </a:buClr>
              <a:buFont typeface="Arial" panose="020B0604020202020204" pitchFamily="34" charset="0"/>
              <a:buChar char="▬"/>
              <a:defRPr sz="2000" b="1">
                <a:solidFill>
                  <a:schemeClr val="bg1"/>
                </a:solidFill>
                <a:latin typeface="+mn-lt"/>
              </a:defRPr>
            </a:lvl5pPr>
            <a:lvl6pPr marL="2514600" indent="-228600" algn="l" rtl="0" fontAlgn="base">
              <a:spcBef>
                <a:spcPct val="20000"/>
              </a:spcBef>
              <a:spcAft>
                <a:spcPct val="0"/>
              </a:spcAft>
              <a:buClr>
                <a:srgbClr val="FF7003"/>
              </a:buClr>
              <a:buFont typeface="Arial" charset="0"/>
              <a:buChar char="▬"/>
              <a:defRPr sz="2000" b="1">
                <a:solidFill>
                  <a:schemeClr val="bg1"/>
                </a:solidFill>
                <a:latin typeface="+mn-lt"/>
              </a:defRPr>
            </a:lvl6pPr>
            <a:lvl7pPr marL="2971800" indent="-228600" algn="l" rtl="0" fontAlgn="base">
              <a:spcBef>
                <a:spcPct val="20000"/>
              </a:spcBef>
              <a:spcAft>
                <a:spcPct val="0"/>
              </a:spcAft>
              <a:buClr>
                <a:srgbClr val="FF7003"/>
              </a:buClr>
              <a:buFont typeface="Arial" charset="0"/>
              <a:buChar char="▬"/>
              <a:defRPr sz="2000" b="1">
                <a:solidFill>
                  <a:schemeClr val="bg1"/>
                </a:solidFill>
                <a:latin typeface="+mn-lt"/>
              </a:defRPr>
            </a:lvl7pPr>
            <a:lvl8pPr marL="3429000" indent="-228600" algn="l" rtl="0" fontAlgn="base">
              <a:spcBef>
                <a:spcPct val="20000"/>
              </a:spcBef>
              <a:spcAft>
                <a:spcPct val="0"/>
              </a:spcAft>
              <a:buClr>
                <a:srgbClr val="FF7003"/>
              </a:buClr>
              <a:buFont typeface="Arial" charset="0"/>
              <a:buChar char="▬"/>
              <a:defRPr sz="2000" b="1">
                <a:solidFill>
                  <a:schemeClr val="bg1"/>
                </a:solidFill>
                <a:latin typeface="+mn-lt"/>
              </a:defRPr>
            </a:lvl8pPr>
            <a:lvl9pPr marL="3886200" indent="-228600" algn="l" rtl="0" fontAlgn="base">
              <a:spcBef>
                <a:spcPct val="20000"/>
              </a:spcBef>
              <a:spcAft>
                <a:spcPct val="0"/>
              </a:spcAft>
              <a:buClr>
                <a:srgbClr val="FF7003"/>
              </a:buClr>
              <a:buFont typeface="Arial" charset="0"/>
              <a:buChar char="▬"/>
              <a:defRPr sz="2000" b="1">
                <a:solidFill>
                  <a:schemeClr val="bg1"/>
                </a:solidFill>
                <a:latin typeface="+mn-lt"/>
              </a:defRPr>
            </a:lvl9pPr>
          </a:lstStyle>
          <a:p>
            <a:pPr>
              <a:buClr>
                <a:srgbClr val="F5A01A"/>
              </a:buClr>
              <a:buFont typeface="Arial" charset="0"/>
              <a:buChar char="♦"/>
              <a:defRPr/>
            </a:pPr>
            <a:r>
              <a:rPr lang="en-US" sz="2800" kern="0" dirty="0">
                <a:solidFill>
                  <a:schemeClr val="tx2">
                    <a:lumMod val="65000"/>
                    <a:lumOff val="35000"/>
                  </a:schemeClr>
                </a:solidFill>
                <a:latin typeface="Arial" panose="020B0604020202020204" pitchFamily="34" charset="0"/>
                <a:cs typeface="Arial" panose="020B0604020202020204" pitchFamily="34" charset="0"/>
              </a:rPr>
              <a:t>Very few adopters reported concern about food guarding.</a:t>
            </a:r>
          </a:p>
        </p:txBody>
      </p:sp>
    </p:spTree>
    <p:extLst>
      <p:ext uri="{BB962C8B-B14F-4D97-AF65-F5344CB8AC3E}">
        <p14:creationId xmlns:p14="http://schemas.microsoft.com/office/powerpoint/2010/main" val="42841240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07750" y="3429000"/>
            <a:ext cx="8728500" cy="2880320"/>
          </a:xfrm>
          <a:effectLst/>
        </p:spPr>
        <p:txBody>
          <a:bodyPr/>
          <a:lstStyle/>
          <a:p>
            <a:pPr>
              <a:spcAft>
                <a:spcPts val="800"/>
              </a:spcAft>
              <a:buClr>
                <a:srgbClr val="F5A01A"/>
              </a:buClr>
            </a:pPr>
            <a:r>
              <a:rPr lang="en-US" sz="2400" dirty="0">
                <a:solidFill>
                  <a:schemeClr val="tx2">
                    <a:lumMod val="65000"/>
                    <a:lumOff val="35000"/>
                  </a:schemeClr>
                </a:solidFill>
                <a:latin typeface="Arial" panose="020B0604020202020204" pitchFamily="34" charset="0"/>
                <a:cs typeface="Arial" panose="020B0604020202020204" pitchFamily="34" charset="0"/>
              </a:rPr>
              <a:t>14,180 dogs taken in during the four months of the study</a:t>
            </a:r>
          </a:p>
          <a:p>
            <a:pPr>
              <a:spcAft>
                <a:spcPts val="300"/>
              </a:spcAft>
              <a:buClr>
                <a:srgbClr val="F5A01A"/>
              </a:buClr>
            </a:pPr>
            <a:r>
              <a:rPr lang="en-US" sz="2400" dirty="0">
                <a:solidFill>
                  <a:schemeClr val="tx2">
                    <a:lumMod val="65000"/>
                    <a:lumOff val="35000"/>
                  </a:schemeClr>
                </a:solidFill>
                <a:latin typeface="Arial" panose="020B0604020202020204" pitchFamily="34" charset="0"/>
                <a:cs typeface="Arial" panose="020B0604020202020204" pitchFamily="34" charset="0"/>
              </a:rPr>
              <a:t>Food guarders:</a:t>
            </a:r>
          </a:p>
          <a:p>
            <a:pPr lvl="1">
              <a:buClr>
                <a:srgbClr val="F5A01A"/>
              </a:buClr>
              <a:buFont typeface="Arial" panose="020B0604020202020204" pitchFamily="34" charset="0"/>
              <a:buChar char="•"/>
            </a:pPr>
            <a:r>
              <a:rPr lang="en-US" sz="2400" b="0" dirty="0">
                <a:solidFill>
                  <a:schemeClr val="tx2">
                    <a:lumMod val="65000"/>
                    <a:lumOff val="35000"/>
                  </a:schemeClr>
                </a:solidFill>
                <a:latin typeface="Arial" panose="020B0604020202020204" pitchFamily="34" charset="0"/>
                <a:cs typeface="Arial" panose="020B0604020202020204" pitchFamily="34" charset="0"/>
              </a:rPr>
              <a:t>Less likely to be adopted</a:t>
            </a:r>
          </a:p>
          <a:p>
            <a:pPr lvl="1">
              <a:buClr>
                <a:srgbClr val="F5A01A"/>
              </a:buClr>
              <a:buFont typeface="Arial" panose="020B0604020202020204" pitchFamily="34" charset="0"/>
              <a:buChar char="•"/>
            </a:pPr>
            <a:r>
              <a:rPr lang="en-US" sz="2400" b="0" dirty="0">
                <a:solidFill>
                  <a:schemeClr val="tx2">
                    <a:lumMod val="65000"/>
                    <a:lumOff val="35000"/>
                  </a:schemeClr>
                </a:solidFill>
                <a:latin typeface="Arial" panose="020B0604020202020204" pitchFamily="34" charset="0"/>
                <a:cs typeface="Arial" panose="020B0604020202020204" pitchFamily="34" charset="0"/>
              </a:rPr>
              <a:t>Longer shelter stay</a:t>
            </a:r>
          </a:p>
          <a:p>
            <a:pPr lvl="1">
              <a:spcAft>
                <a:spcPts val="800"/>
              </a:spcAft>
              <a:buClr>
                <a:srgbClr val="F5A01A"/>
              </a:buClr>
              <a:buFont typeface="Arial" panose="020B0604020202020204" pitchFamily="34" charset="0"/>
              <a:buChar char="•"/>
            </a:pPr>
            <a:r>
              <a:rPr lang="en-US" sz="2400" b="0" dirty="0">
                <a:solidFill>
                  <a:schemeClr val="tx2">
                    <a:lumMod val="65000"/>
                    <a:lumOff val="35000"/>
                  </a:schemeClr>
                </a:solidFill>
                <a:latin typeface="Arial" panose="020B0604020202020204" pitchFamily="34" charset="0"/>
                <a:cs typeface="Arial" panose="020B0604020202020204" pitchFamily="34" charset="0"/>
              </a:rPr>
              <a:t>More likely to be euthanized</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9303" t="24551" r="10068" b="11618"/>
          <a:stretch/>
        </p:blipFill>
        <p:spPr>
          <a:xfrm>
            <a:off x="4429858" y="735959"/>
            <a:ext cx="4257036" cy="2246769"/>
          </a:xfrm>
          <a:prstGeom prst="rect">
            <a:avLst/>
          </a:prstGeom>
          <a:ln w="38100">
            <a:solidFill>
              <a:srgbClr val="F5A01A"/>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4029D90-42A6-4F8E-B6A4-664592BD03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F1481E6C-8BE2-4144-BEE4-2FD1C33A0D5E}"/>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0" name="TextBox 9"/>
          <p:cNvSpPr txBox="1"/>
          <p:nvPr/>
        </p:nvSpPr>
        <p:spPr>
          <a:xfrm>
            <a:off x="45808" y="735959"/>
            <a:ext cx="4236094" cy="2246769"/>
          </a:xfrm>
          <a:prstGeom prst="rect">
            <a:avLst/>
          </a:prstGeom>
          <a:noFill/>
        </p:spPr>
        <p:txBody>
          <a:bodyPr wrap="square" rtlCol="0">
            <a:spAutoFit/>
          </a:bodyPr>
          <a:lstStyle/>
          <a:p>
            <a:pPr algn="ctr"/>
            <a:r>
              <a:rPr lang="en-US" sz="2800" b="1" dirty="0">
                <a:solidFill>
                  <a:srgbClr val="F5A01A"/>
                </a:solidFill>
                <a:latin typeface="Arial Black" pitchFamily="34" charset="0"/>
                <a:cs typeface="Arial" pitchFamily="34" charset="0"/>
              </a:rPr>
              <a:t>Impact of Omitting Food Guarding Subtest from Behavior Evaluations</a:t>
            </a:r>
          </a:p>
        </p:txBody>
      </p:sp>
    </p:spTree>
    <p:extLst>
      <p:ext uri="{BB962C8B-B14F-4D97-AF65-F5344CB8AC3E}">
        <p14:creationId xmlns:p14="http://schemas.microsoft.com/office/powerpoint/2010/main" val="22433381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634590467"/>
              </p:ext>
            </p:extLst>
          </p:nvPr>
        </p:nvGraphicFramePr>
        <p:xfrm>
          <a:off x="512093" y="2036861"/>
          <a:ext cx="8119813" cy="4135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422132" y="4581128"/>
            <a:ext cx="651140" cy="461665"/>
          </a:xfrm>
          <a:prstGeom prst="rect">
            <a:avLst/>
          </a:prstGeom>
          <a:noFill/>
        </p:spPr>
        <p:txBody>
          <a:bodyPr wrap="none" rtlCol="0">
            <a:spAutoFit/>
          </a:bodyPr>
          <a:lstStyle/>
          <a:p>
            <a:pPr fontAlgn="auto">
              <a:spcBef>
                <a:spcPts val="0"/>
              </a:spcBef>
              <a:spcAft>
                <a:spcPts val="0"/>
              </a:spcAft>
              <a:buClrTx/>
            </a:pPr>
            <a:r>
              <a:rPr lang="en-US" sz="2400" dirty="0">
                <a:solidFill>
                  <a:prstClr val="black"/>
                </a:solidFill>
                <a:latin typeface="Calibri" panose="020F0502020204030204"/>
              </a:rPr>
              <a:t>379</a:t>
            </a:r>
          </a:p>
        </p:txBody>
      </p:sp>
      <p:sp>
        <p:nvSpPr>
          <p:cNvPr id="6" name="TextBox 5"/>
          <p:cNvSpPr txBox="1"/>
          <p:nvPr/>
        </p:nvSpPr>
        <p:spPr>
          <a:xfrm>
            <a:off x="3491880" y="4581127"/>
            <a:ext cx="651140" cy="461665"/>
          </a:xfrm>
          <a:prstGeom prst="rect">
            <a:avLst/>
          </a:prstGeom>
          <a:noFill/>
        </p:spPr>
        <p:txBody>
          <a:bodyPr wrap="none" rtlCol="0">
            <a:spAutoFit/>
          </a:bodyPr>
          <a:lstStyle/>
          <a:p>
            <a:pPr fontAlgn="auto">
              <a:spcBef>
                <a:spcPts val="0"/>
              </a:spcBef>
              <a:spcAft>
                <a:spcPts val="0"/>
              </a:spcAft>
              <a:buClrTx/>
            </a:pPr>
            <a:r>
              <a:rPr lang="en-US" sz="2400" dirty="0">
                <a:solidFill>
                  <a:prstClr val="black"/>
                </a:solidFill>
                <a:latin typeface="Calibri" panose="020F0502020204030204"/>
              </a:rPr>
              <a:t>326</a:t>
            </a:r>
          </a:p>
        </p:txBody>
      </p:sp>
      <p:pic>
        <p:nvPicPr>
          <p:cNvPr id="8" name="Picture 7">
            <a:extLst>
              <a:ext uri="{FF2B5EF4-FFF2-40B4-BE49-F238E27FC236}">
                <a16:creationId xmlns:a16="http://schemas.microsoft.com/office/drawing/2014/main" id="{E430CB87-D10C-42BC-B27D-9B2311093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10" name="TextBox 9"/>
          <p:cNvSpPr txBox="1"/>
          <p:nvPr/>
        </p:nvSpPr>
        <p:spPr>
          <a:xfrm>
            <a:off x="742950" y="233353"/>
            <a:ext cx="7658100" cy="1323439"/>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Returns (Within 1 Month) for Any Reason</a:t>
            </a:r>
          </a:p>
        </p:txBody>
      </p:sp>
      <p:sp>
        <p:nvSpPr>
          <p:cNvPr id="12" name="Footer Placeholder 3">
            <a:extLst>
              <a:ext uri="{FF2B5EF4-FFF2-40B4-BE49-F238E27FC236}">
                <a16:creationId xmlns:a16="http://schemas.microsoft.com/office/drawing/2014/main" id="{F1481E6C-8BE2-4144-BEE4-2FD1C33A0D5E}"/>
              </a:ext>
            </a:extLst>
          </p:cNvPr>
          <p:cNvSpPr txBox="1">
            <a:spLocks/>
          </p:cNvSpPr>
          <p:nvPr/>
        </p:nvSpPr>
        <p:spPr bwMode="auto">
          <a:xfrm>
            <a:off x="35496" y="6409134"/>
            <a:ext cx="594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buClrTx/>
              <a:buFontTx/>
              <a:buNone/>
              <a:defRPr sz="3200" b="1" kern="120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36157722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183280902"/>
              </p:ext>
            </p:extLst>
          </p:nvPr>
        </p:nvGraphicFramePr>
        <p:xfrm>
          <a:off x="369244" y="2081259"/>
          <a:ext cx="8405513" cy="432787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03957" y="1737683"/>
            <a:ext cx="5336087" cy="323165"/>
          </a:xfrm>
          <a:prstGeom prst="rect">
            <a:avLst/>
          </a:prstGeom>
          <a:noFill/>
        </p:spPr>
        <p:txBody>
          <a:bodyPr wrap="square" rtlCol="0">
            <a:spAutoFit/>
          </a:bodyPr>
          <a:lstStyle/>
          <a:p>
            <a:pPr algn="ctr" fontAlgn="auto">
              <a:spcBef>
                <a:spcPts val="0"/>
              </a:spcBef>
              <a:spcAft>
                <a:spcPts val="0"/>
              </a:spcAft>
              <a:buClrTx/>
            </a:pPr>
            <a:r>
              <a:rPr lang="en-US" sz="1500" dirty="0">
                <a:solidFill>
                  <a:prstClr val="black"/>
                </a:solidFill>
                <a:latin typeface="Calibri" panose="020F0502020204030204"/>
              </a:rPr>
              <a:t>Note: Percent is not shown as it is less than 1% in each group</a:t>
            </a:r>
          </a:p>
        </p:txBody>
      </p:sp>
      <p:pic>
        <p:nvPicPr>
          <p:cNvPr id="7" name="Picture 6">
            <a:extLst>
              <a:ext uri="{FF2B5EF4-FFF2-40B4-BE49-F238E27FC236}">
                <a16:creationId xmlns:a16="http://schemas.microsoft.com/office/drawing/2014/main" id="{9A82C206-A80E-4F2B-9736-2FD4BA544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TextBox 8"/>
          <p:cNvSpPr txBox="1"/>
          <p:nvPr/>
        </p:nvSpPr>
        <p:spPr>
          <a:xfrm>
            <a:off x="742950" y="233353"/>
            <a:ext cx="7658100" cy="1323439"/>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Number of Bites or Injuries to Staff</a:t>
            </a:r>
          </a:p>
        </p:txBody>
      </p:sp>
      <p:sp>
        <p:nvSpPr>
          <p:cNvPr id="13" name="Footer Placeholder 3">
            <a:extLst>
              <a:ext uri="{FF2B5EF4-FFF2-40B4-BE49-F238E27FC236}">
                <a16:creationId xmlns:a16="http://schemas.microsoft.com/office/drawing/2014/main" id="{F1481E6C-8BE2-4144-BEE4-2FD1C33A0D5E}"/>
              </a:ext>
            </a:extLst>
          </p:cNvPr>
          <p:cNvSpPr txBox="1">
            <a:spLocks/>
          </p:cNvSpPr>
          <p:nvPr/>
        </p:nvSpPr>
        <p:spPr bwMode="auto">
          <a:xfrm>
            <a:off x="35496" y="6409134"/>
            <a:ext cx="594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buClrTx/>
              <a:buFontTx/>
              <a:buNone/>
              <a:defRPr sz="3200" b="1" kern="120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3999954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3550021670"/>
              </p:ext>
            </p:extLst>
          </p:nvPr>
        </p:nvGraphicFramePr>
        <p:xfrm>
          <a:off x="520330" y="2112590"/>
          <a:ext cx="8103340" cy="429654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903957" y="1737683"/>
            <a:ext cx="5336087" cy="323165"/>
          </a:xfrm>
          <a:prstGeom prst="rect">
            <a:avLst/>
          </a:prstGeom>
          <a:noFill/>
        </p:spPr>
        <p:txBody>
          <a:bodyPr wrap="square" rtlCol="0">
            <a:spAutoFit/>
          </a:bodyPr>
          <a:lstStyle/>
          <a:p>
            <a:pPr algn="ctr" fontAlgn="auto">
              <a:spcBef>
                <a:spcPts val="0"/>
              </a:spcBef>
              <a:spcAft>
                <a:spcPts val="0"/>
              </a:spcAft>
              <a:buClrTx/>
            </a:pPr>
            <a:r>
              <a:rPr lang="en-US" sz="1500" dirty="0">
                <a:solidFill>
                  <a:prstClr val="black"/>
                </a:solidFill>
                <a:latin typeface="Calibri" panose="020F0502020204030204"/>
              </a:rPr>
              <a:t>Note: Percent is not shown as it is less than 1% in each group</a:t>
            </a:r>
          </a:p>
        </p:txBody>
      </p:sp>
      <p:pic>
        <p:nvPicPr>
          <p:cNvPr id="7" name="Picture 6">
            <a:extLst>
              <a:ext uri="{FF2B5EF4-FFF2-40B4-BE49-F238E27FC236}">
                <a16:creationId xmlns:a16="http://schemas.microsoft.com/office/drawing/2014/main" id="{1EE99719-197A-44D9-9CF5-868B2181B1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TextBox 8"/>
          <p:cNvSpPr txBox="1"/>
          <p:nvPr/>
        </p:nvSpPr>
        <p:spPr>
          <a:xfrm>
            <a:off x="742950" y="233353"/>
            <a:ext cx="7658100" cy="1323439"/>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Number of Bites or Injuries to Adopters</a:t>
            </a:r>
          </a:p>
        </p:txBody>
      </p:sp>
      <p:sp>
        <p:nvSpPr>
          <p:cNvPr id="11" name="Footer Placeholder 3">
            <a:extLst>
              <a:ext uri="{FF2B5EF4-FFF2-40B4-BE49-F238E27FC236}">
                <a16:creationId xmlns:a16="http://schemas.microsoft.com/office/drawing/2014/main" id="{F1481E6C-8BE2-4144-BEE4-2FD1C33A0D5E}"/>
              </a:ext>
            </a:extLst>
          </p:cNvPr>
          <p:cNvSpPr txBox="1">
            <a:spLocks/>
          </p:cNvSpPr>
          <p:nvPr/>
        </p:nvSpPr>
        <p:spPr bwMode="auto">
          <a:xfrm>
            <a:off x="35496" y="6409134"/>
            <a:ext cx="594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buClrTx/>
              <a:buFontTx/>
              <a:buNone/>
              <a:defRPr sz="3200" b="1" kern="120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1905492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MyFiles\B-2012-027\Approved Photos\MOfightDogShelter_April15_16_17_2013\BIZ_6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2616" y="-315416"/>
            <a:ext cx="10873208" cy="72657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ontent Placeholder 2"/>
          <p:cNvSpPr>
            <a:spLocks noGrp="1"/>
          </p:cNvSpPr>
          <p:nvPr>
            <p:ph idx="1"/>
          </p:nvPr>
        </p:nvSpPr>
        <p:spPr>
          <a:xfrm>
            <a:off x="-41684" y="5021185"/>
            <a:ext cx="9227368" cy="1655762"/>
          </a:xfrm>
        </p:spPr>
        <p:txBody>
          <a:bodyPr/>
          <a:lstStyle/>
          <a:p>
            <a:pPr marL="0" indent="0" algn="ctr">
              <a:buNone/>
              <a:defRPr/>
            </a:pPr>
            <a:r>
              <a:rPr lang="en-US" sz="4000" dirty="0">
                <a:latin typeface="Arial" pitchFamily="34" charset="0"/>
                <a:cs typeface="Arial" pitchFamily="34" charset="0"/>
              </a:rPr>
              <a:t>Testing Sociability Toward Children</a:t>
            </a:r>
            <a:endParaRPr lang="en-US" sz="2400" dirty="0">
              <a:latin typeface="Arial" pitchFamily="34" charset="0"/>
              <a:cs typeface="Arial" pitchFamily="34" charset="0"/>
            </a:endParaRPr>
          </a:p>
        </p:txBody>
      </p:sp>
      <p:pic>
        <p:nvPicPr>
          <p:cNvPr id="6" name="Picture 5">
            <a:extLst>
              <a:ext uri="{FF2B5EF4-FFF2-40B4-BE49-F238E27FC236}">
                <a16:creationId xmlns:a16="http://schemas.microsoft.com/office/drawing/2014/main" id="{7B82BA4F-1177-4608-AF7E-DC540AD4E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8" name="Footer Placeholder 3">
            <a:extLst>
              <a:ext uri="{FF2B5EF4-FFF2-40B4-BE49-F238E27FC236}">
                <a16:creationId xmlns:a16="http://schemas.microsoft.com/office/drawing/2014/main" id="{F1481E6C-8BE2-4144-BEE4-2FD1C33A0D5E}"/>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Figure 35"/>
          <p:cNvPicPr>
            <a:picLocks noChangeAspect="1" noChangeArrowheads="1"/>
          </p:cNvPicPr>
          <p:nvPr/>
        </p:nvPicPr>
        <p:blipFill>
          <a:blip r:embed="rId3">
            <a:extLst>
              <a:ext uri="{28A0092B-C50C-407E-A947-70E740481C1C}">
                <a14:useLocalDpi xmlns:a14="http://schemas.microsoft.com/office/drawing/2010/main" val="0"/>
              </a:ext>
            </a:extLst>
          </a:blip>
          <a:srcRect l="1941"/>
          <a:stretch>
            <a:fillRect/>
          </a:stretch>
        </p:blipFill>
        <p:spPr bwMode="auto">
          <a:xfrm>
            <a:off x="-36512" y="1"/>
            <a:ext cx="9180512" cy="6945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591289" y="188640"/>
            <a:ext cx="7961423" cy="1415772"/>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ts val="1200"/>
              </a:spcBef>
              <a:buFont typeface="Arial" charset="0"/>
              <a:buNone/>
              <a:defRPr/>
            </a:pPr>
            <a:r>
              <a:rPr lang="en-US" sz="4000" b="1" dirty="0">
                <a:ea typeface="ＭＳ Ｐゴシック" pitchFamily="48" charset="-128"/>
                <a:cs typeface="Arial" panose="020B0604020202020204" pitchFamily="34" charset="0"/>
              </a:rPr>
              <a:t>Testing Sociability Toward Dogs</a:t>
            </a:r>
          </a:p>
          <a:p>
            <a:pPr algn="ctr">
              <a:spcBef>
                <a:spcPts val="1200"/>
              </a:spcBef>
              <a:buFont typeface="Arial" panose="020B0604020202020204" pitchFamily="34" charset="0"/>
              <a:buChar char="•"/>
              <a:defRPr/>
            </a:pPr>
            <a:endParaRPr lang="en-US" sz="3600" b="1" dirty="0">
              <a:latin typeface="+mn-lt"/>
              <a:ea typeface="ＭＳ Ｐゴシック" pitchFamily="48" charset="-128"/>
            </a:endParaRPr>
          </a:p>
        </p:txBody>
      </p:sp>
      <p:pic>
        <p:nvPicPr>
          <p:cNvPr id="6" name="Picture 5">
            <a:extLst>
              <a:ext uri="{FF2B5EF4-FFF2-40B4-BE49-F238E27FC236}">
                <a16:creationId xmlns:a16="http://schemas.microsoft.com/office/drawing/2014/main" id="{CC917315-F318-459A-8304-128370847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9B9FFAF9-1968-4C8C-9F6A-328FC0BFF10E}"/>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tx1"/>
                </a:solidFill>
                <a:latin typeface="Century Gothic" panose="020B0502020202020204" pitchFamily="34" charset="0"/>
              </a:rPr>
              <a:t>COPYRIGHT </a:t>
            </a:r>
            <a:r>
              <a:rPr lang="en-US" altLang="en-US" sz="1200" dirty="0">
                <a:solidFill>
                  <a:schemeClr val="tx1"/>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3148643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3"/>
          <p:cNvGraphicFramePr>
            <a:graphicFrameLocks/>
          </p:cNvGraphicFramePr>
          <p:nvPr>
            <p:extLst>
              <p:ext uri="{D42A27DB-BD31-4B8C-83A1-F6EECF244321}">
                <p14:modId xmlns:p14="http://schemas.microsoft.com/office/powerpoint/2010/main" val="2426765762"/>
              </p:ext>
            </p:extLst>
          </p:nvPr>
        </p:nvGraphicFramePr>
        <p:xfrm>
          <a:off x="457200" y="4342209"/>
          <a:ext cx="8229600" cy="1828800"/>
        </p:xfrm>
        <a:graphic>
          <a:graphicData uri="http://schemas.openxmlformats.org/drawingml/2006/table">
            <a:tbl>
              <a:tblPr firstRow="1" bandRow="1">
                <a:tableStyleId>{5C22544A-7EE6-4342-B048-85BDC9FD1C3A}</a:tableStyleId>
              </a:tblPr>
              <a:tblGrid>
                <a:gridCol w="4330824">
                  <a:extLst>
                    <a:ext uri="{9D8B030D-6E8A-4147-A177-3AD203B41FA5}">
                      <a16:colId xmlns:a16="http://schemas.microsoft.com/office/drawing/2014/main" val="20000"/>
                    </a:ext>
                  </a:extLst>
                </a:gridCol>
                <a:gridCol w="3898776">
                  <a:extLst>
                    <a:ext uri="{9D8B030D-6E8A-4147-A177-3AD203B41FA5}">
                      <a16:colId xmlns:a16="http://schemas.microsoft.com/office/drawing/2014/main" val="20001"/>
                    </a:ext>
                  </a:extLst>
                </a:gridCol>
              </a:tblGrid>
              <a:tr h="370840">
                <a:tc>
                  <a:txBody>
                    <a:bodyPr/>
                    <a:lstStyle/>
                    <a:p>
                      <a:r>
                        <a:rPr lang="en-US" sz="2400" dirty="0">
                          <a:solidFill>
                            <a:srgbClr val="E6803B"/>
                          </a:solidFill>
                        </a:rPr>
                        <a:t>Behavior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E6803B"/>
                          </a:solidFill>
                        </a:rPr>
                        <a:t>Degree of Agreement</a:t>
                      </a:r>
                    </a:p>
                  </a:txBody>
                  <a:tcPr/>
                </a:tc>
                <a:extLst>
                  <a:ext uri="{0D108BD9-81ED-4DB2-BD59-A6C34878D82A}">
                    <a16:rowId xmlns:a16="http://schemas.microsoft.com/office/drawing/2014/main" val="10000"/>
                  </a:ext>
                </a:extLst>
              </a:tr>
              <a:tr h="370840">
                <a:tc>
                  <a:txBody>
                    <a:bodyPr/>
                    <a:lstStyle/>
                    <a:p>
                      <a:r>
                        <a:rPr lang="en-US" sz="2400" b="1" dirty="0"/>
                        <a:t>Aggression</a:t>
                      </a:r>
                    </a:p>
                  </a:txBody>
                  <a:tcPr/>
                </a:tc>
                <a:tc>
                  <a:txBody>
                    <a:bodyPr/>
                    <a:lstStyle/>
                    <a:p>
                      <a:r>
                        <a:rPr lang="en-US" sz="2400" b="1" dirty="0"/>
                        <a:t>Poor</a:t>
                      </a:r>
                    </a:p>
                  </a:txBody>
                  <a:tcPr/>
                </a:tc>
                <a:extLst>
                  <a:ext uri="{0D108BD9-81ED-4DB2-BD59-A6C34878D82A}">
                    <a16:rowId xmlns:a16="http://schemas.microsoft.com/office/drawing/2014/main" val="10001"/>
                  </a:ext>
                </a:extLst>
              </a:tr>
              <a:tr h="370840">
                <a:tc>
                  <a:txBody>
                    <a:bodyPr/>
                    <a:lstStyle/>
                    <a:p>
                      <a:r>
                        <a:rPr lang="en-US" sz="2400" b="1" dirty="0"/>
                        <a:t>Friendliness</a:t>
                      </a:r>
                    </a:p>
                  </a:txBody>
                  <a:tcPr/>
                </a:tc>
                <a:tc>
                  <a:txBody>
                    <a:bodyPr/>
                    <a:lstStyle/>
                    <a:p>
                      <a:r>
                        <a:rPr lang="en-US" sz="2400" b="1" dirty="0"/>
                        <a:t>Substantial</a:t>
                      </a:r>
                    </a:p>
                  </a:txBody>
                  <a:tcPr/>
                </a:tc>
                <a:extLst>
                  <a:ext uri="{0D108BD9-81ED-4DB2-BD59-A6C34878D82A}">
                    <a16:rowId xmlns:a16="http://schemas.microsoft.com/office/drawing/2014/main" val="10002"/>
                  </a:ext>
                </a:extLst>
              </a:tr>
              <a:tr h="370840">
                <a:tc>
                  <a:txBody>
                    <a:bodyPr/>
                    <a:lstStyle/>
                    <a:p>
                      <a:r>
                        <a:rPr lang="en-US" sz="2400" b="1" dirty="0"/>
                        <a:t>Fearful</a:t>
                      </a:r>
                      <a:r>
                        <a:rPr lang="en-US" sz="2400" b="1" baseline="0" dirty="0"/>
                        <a:t>ness</a:t>
                      </a:r>
                      <a:endParaRPr lang="en-US" sz="2400" b="1" dirty="0"/>
                    </a:p>
                  </a:txBody>
                  <a:tcPr/>
                </a:tc>
                <a:tc>
                  <a:txBody>
                    <a:bodyPr/>
                    <a:lstStyle/>
                    <a:p>
                      <a:r>
                        <a:rPr lang="en-US" sz="2400" b="1" dirty="0"/>
                        <a:t>Moderate</a:t>
                      </a:r>
                    </a:p>
                  </a:txBody>
                  <a:tcPr/>
                </a:tc>
                <a:extLst>
                  <a:ext uri="{0D108BD9-81ED-4DB2-BD59-A6C34878D82A}">
                    <a16:rowId xmlns:a16="http://schemas.microsoft.com/office/drawing/2014/main" val="10003"/>
                  </a:ext>
                </a:extLst>
              </a:tr>
            </a:tbl>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3122" y="968535"/>
            <a:ext cx="4557757" cy="3135550"/>
          </a:xfrm>
          <a:prstGeom prst="rect">
            <a:avLst/>
          </a:prstGeom>
          <a:ln w="38100">
            <a:solidFill>
              <a:srgbClr val="F5A01A"/>
            </a:solid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AB4FCD45-8395-41BD-A74F-F8DC29760D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10" name="Footer Placeholder 3">
            <a:extLst>
              <a:ext uri="{FF2B5EF4-FFF2-40B4-BE49-F238E27FC236}">
                <a16:creationId xmlns:a16="http://schemas.microsoft.com/office/drawing/2014/main" id="{FEF38EDE-4A87-4736-B344-73EEA11A429C}"/>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1" name="TextBox 10"/>
          <p:cNvSpPr txBox="1"/>
          <p:nvPr/>
        </p:nvSpPr>
        <p:spPr>
          <a:xfrm>
            <a:off x="742950" y="233353"/>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Shelter Dogs</a:t>
            </a:r>
          </a:p>
        </p:txBody>
      </p:sp>
    </p:spTree>
    <p:custDataLst>
      <p:custData r:id="rId1"/>
      <p:tags r:id="rId2"/>
    </p:custDataLst>
    <p:extLst>
      <p:ext uri="{BB962C8B-B14F-4D97-AF65-F5344CB8AC3E}">
        <p14:creationId xmlns:p14="http://schemas.microsoft.com/office/powerpoint/2010/main" val="3976555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3407925545"/>
              </p:ext>
            </p:extLst>
          </p:nvPr>
        </p:nvGraphicFramePr>
        <p:xfrm>
          <a:off x="534379" y="4334168"/>
          <a:ext cx="8075241" cy="1828800"/>
        </p:xfrm>
        <a:graphic>
          <a:graphicData uri="http://schemas.openxmlformats.org/drawingml/2006/table">
            <a:tbl>
              <a:tblPr firstRow="1" bandRow="1">
                <a:tableStyleId>{5C22544A-7EE6-4342-B048-85BDC9FD1C3A}</a:tableStyleId>
              </a:tblPr>
              <a:tblGrid>
                <a:gridCol w="4249593">
                  <a:extLst>
                    <a:ext uri="{9D8B030D-6E8A-4147-A177-3AD203B41FA5}">
                      <a16:colId xmlns:a16="http://schemas.microsoft.com/office/drawing/2014/main" val="20000"/>
                    </a:ext>
                  </a:extLst>
                </a:gridCol>
                <a:gridCol w="3825648">
                  <a:extLst>
                    <a:ext uri="{9D8B030D-6E8A-4147-A177-3AD203B41FA5}">
                      <a16:colId xmlns:a16="http://schemas.microsoft.com/office/drawing/2014/main" val="20001"/>
                    </a:ext>
                  </a:extLst>
                </a:gridCol>
              </a:tblGrid>
              <a:tr h="370840">
                <a:tc>
                  <a:txBody>
                    <a:bodyPr/>
                    <a:lstStyle/>
                    <a:p>
                      <a:r>
                        <a:rPr lang="en-US" sz="2400" dirty="0">
                          <a:solidFill>
                            <a:srgbClr val="E6803B"/>
                          </a:solidFill>
                        </a:rPr>
                        <a:t>Behavior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E6803B"/>
                          </a:solidFill>
                        </a:rPr>
                        <a:t>Degree of Agreement</a:t>
                      </a:r>
                    </a:p>
                  </a:txBody>
                  <a:tcPr/>
                </a:tc>
                <a:extLst>
                  <a:ext uri="{0D108BD9-81ED-4DB2-BD59-A6C34878D82A}">
                    <a16:rowId xmlns:a16="http://schemas.microsoft.com/office/drawing/2014/main" val="10000"/>
                  </a:ext>
                </a:extLst>
              </a:tr>
              <a:tr h="370840">
                <a:tc>
                  <a:txBody>
                    <a:bodyPr/>
                    <a:lstStyle/>
                    <a:p>
                      <a:r>
                        <a:rPr lang="en-US" sz="2400" b="1" dirty="0"/>
                        <a:t>Aggression</a:t>
                      </a:r>
                    </a:p>
                  </a:txBody>
                  <a:tcPr/>
                </a:tc>
                <a:tc>
                  <a:txBody>
                    <a:bodyPr/>
                    <a:lstStyle/>
                    <a:p>
                      <a:r>
                        <a:rPr lang="en-US" sz="2400" b="1" dirty="0"/>
                        <a:t>Poor</a:t>
                      </a:r>
                    </a:p>
                  </a:txBody>
                  <a:tcPr/>
                </a:tc>
                <a:extLst>
                  <a:ext uri="{0D108BD9-81ED-4DB2-BD59-A6C34878D82A}">
                    <a16:rowId xmlns:a16="http://schemas.microsoft.com/office/drawing/2014/main" val="10001"/>
                  </a:ext>
                </a:extLst>
              </a:tr>
              <a:tr h="370840">
                <a:tc>
                  <a:txBody>
                    <a:bodyPr/>
                    <a:lstStyle/>
                    <a:p>
                      <a:r>
                        <a:rPr lang="en-US" sz="2400" b="1" dirty="0"/>
                        <a:t>Friendliness</a:t>
                      </a:r>
                    </a:p>
                  </a:txBody>
                  <a:tcPr/>
                </a:tc>
                <a:tc>
                  <a:txBody>
                    <a:bodyPr/>
                    <a:lstStyle/>
                    <a:p>
                      <a:r>
                        <a:rPr lang="en-US" sz="2400" b="1" dirty="0"/>
                        <a:t>Fair</a:t>
                      </a:r>
                    </a:p>
                  </a:txBody>
                  <a:tcPr/>
                </a:tc>
                <a:extLst>
                  <a:ext uri="{0D108BD9-81ED-4DB2-BD59-A6C34878D82A}">
                    <a16:rowId xmlns:a16="http://schemas.microsoft.com/office/drawing/2014/main" val="10002"/>
                  </a:ext>
                </a:extLst>
              </a:tr>
              <a:tr h="370840">
                <a:tc>
                  <a:txBody>
                    <a:bodyPr/>
                    <a:lstStyle/>
                    <a:p>
                      <a:r>
                        <a:rPr lang="en-US" sz="2400" b="1" dirty="0"/>
                        <a:t>Fearful</a:t>
                      </a:r>
                      <a:r>
                        <a:rPr lang="en-US" sz="2400" b="1" baseline="0" dirty="0"/>
                        <a:t>ness</a:t>
                      </a:r>
                      <a:endParaRPr lang="en-US" sz="2400" b="1" dirty="0"/>
                    </a:p>
                  </a:txBody>
                  <a:tcPr/>
                </a:tc>
                <a:tc>
                  <a:txBody>
                    <a:bodyPr/>
                    <a:lstStyle/>
                    <a:p>
                      <a:r>
                        <a:rPr lang="en-US" sz="2400" b="1" dirty="0"/>
                        <a:t>Moderate</a:t>
                      </a:r>
                    </a:p>
                  </a:txBody>
                  <a:tcPr/>
                </a:tc>
                <a:extLst>
                  <a:ext uri="{0D108BD9-81ED-4DB2-BD59-A6C34878D82A}">
                    <a16:rowId xmlns:a16="http://schemas.microsoft.com/office/drawing/2014/main" val="10003"/>
                  </a:ext>
                </a:extLst>
              </a:tr>
            </a:tbl>
          </a:graphicData>
        </a:graphic>
      </p:graphicFrame>
      <p:pic>
        <p:nvPicPr>
          <p:cNvPr id="6" name="Content Placeholder 4"/>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563586" y="976961"/>
            <a:ext cx="6016829" cy="3136392"/>
          </a:xfrm>
          <a:prstGeom prst="rect">
            <a:avLst/>
          </a:prstGeom>
          <a:ln w="38100">
            <a:solidFill>
              <a:srgbClr val="F5A01A"/>
            </a:solid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7E086F0-AC2B-409A-89E5-7F896B800F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Footer Placeholder 3">
            <a:extLst>
              <a:ext uri="{FF2B5EF4-FFF2-40B4-BE49-F238E27FC236}">
                <a16:creationId xmlns:a16="http://schemas.microsoft.com/office/drawing/2014/main" id="{4705987F-02AD-461E-BA17-85569A5FCF18}"/>
              </a:ext>
            </a:extLst>
          </p:cNvPr>
          <p:cNvSpPr txBox="1">
            <a:spLocks/>
          </p:cNvSpPr>
          <p:nvPr/>
        </p:nvSpPr>
        <p:spPr bwMode="auto">
          <a:xfrm>
            <a:off x="-1875282" y="6365528"/>
            <a:ext cx="5943600" cy="47625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buClrTx/>
              <a:buFontTx/>
              <a:buNone/>
              <a:defRPr sz="3200" kern="120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5pPr>
            <a:lvl6pPr marL="25146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6pPr>
            <a:lvl7pPr marL="29718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7pPr>
            <a:lvl8pPr marL="34290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8pPr>
            <a:lvl9pPr marL="3886200" indent="-228600" algn="l" defTabSz="914400" rtl="0" eaLnBrk="0" fontAlgn="base" latinLnBrk="0" hangingPunct="0">
              <a:spcBef>
                <a:spcPct val="20000"/>
              </a:spcBef>
              <a:spcAft>
                <a:spcPct val="0"/>
              </a:spcAft>
              <a:buClr>
                <a:srgbClr val="FF7003"/>
              </a:buClr>
              <a:buFont typeface="Arial" panose="020B0604020202020204" pitchFamily="34" charset="0"/>
              <a:defRPr sz="3200" kern="1200">
                <a:solidFill>
                  <a:schemeClr val="bg1"/>
                </a:solidFill>
                <a:latin typeface="Arial" panose="020B0604020202020204" pitchFamily="34" charset="0"/>
                <a:ea typeface="+mn-ea"/>
                <a:cs typeface="+mn-cs"/>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10" name="TextBox 9"/>
          <p:cNvSpPr txBox="1"/>
          <p:nvPr/>
        </p:nvSpPr>
        <p:spPr>
          <a:xfrm>
            <a:off x="742950" y="233353"/>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Sanctuary Dogs</a:t>
            </a:r>
          </a:p>
        </p:txBody>
      </p:sp>
    </p:spTree>
    <p:extLst>
      <p:ext uri="{BB962C8B-B14F-4D97-AF65-F5344CB8AC3E}">
        <p14:creationId xmlns:p14="http://schemas.microsoft.com/office/powerpoint/2010/main" val="352583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94466"/>
            <a:ext cx="9143999" cy="523220"/>
          </a:xfrm>
          <a:prstGeom prst="rect">
            <a:avLst/>
          </a:prstGeom>
          <a:noFill/>
        </p:spPr>
        <p:txBody>
          <a:bodyPr wrap="square" rtlCol="0">
            <a:spAutoFit/>
          </a:bodyPr>
          <a:lstStyle/>
          <a:p>
            <a:pPr algn="ctr"/>
            <a:r>
              <a:rPr lang="en-US" sz="2800" b="1" dirty="0">
                <a:solidFill>
                  <a:schemeClr val="accent1">
                    <a:lumMod val="75000"/>
                  </a:schemeClr>
                </a:solidFill>
                <a:latin typeface="Helvetica Neue" charset="0"/>
                <a:ea typeface="Helvetica Neue" charset="0"/>
                <a:cs typeface="Helvetica Neue" charset="0"/>
              </a:rPr>
              <a:t>How to Chat</a:t>
            </a:r>
            <a:endParaRPr lang="en-US" sz="2000" dirty="0">
              <a:latin typeface="Helvetica Neue" charset="0"/>
              <a:ea typeface="Helvetica Neue" charset="0"/>
              <a:cs typeface="Helvetica Neue"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4040" y="1293455"/>
            <a:ext cx="3448665" cy="345917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71" y="1332783"/>
            <a:ext cx="3822700" cy="1190992"/>
          </a:xfrm>
          <a:prstGeom prst="rect">
            <a:avLst/>
          </a:prstGeom>
        </p:spPr>
      </p:pic>
      <p:sp>
        <p:nvSpPr>
          <p:cNvPr id="6" name="Oval 5"/>
          <p:cNvSpPr/>
          <p:nvPr/>
        </p:nvSpPr>
        <p:spPr>
          <a:xfrm>
            <a:off x="2202419" y="1907458"/>
            <a:ext cx="1022556" cy="442451"/>
          </a:xfrm>
          <a:prstGeom prst="ellipse">
            <a:avLst/>
          </a:prstGeom>
          <a:noFill/>
          <a:ln>
            <a:solidFill>
              <a:srgbClr val="FD5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20934" y="3854246"/>
            <a:ext cx="1995948" cy="462116"/>
          </a:xfrm>
          <a:prstGeom prst="ellipse">
            <a:avLst/>
          </a:prstGeom>
          <a:noFill/>
          <a:ln>
            <a:solidFill>
              <a:srgbClr val="FD52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96411" y="2936368"/>
            <a:ext cx="3795260" cy="1569660"/>
          </a:xfrm>
          <a:prstGeom prst="rect">
            <a:avLst/>
          </a:prstGeom>
          <a:noFill/>
        </p:spPr>
        <p:txBody>
          <a:bodyPr wrap="square" rtlCol="0">
            <a:spAutoFit/>
          </a:bodyPr>
          <a:lstStyle/>
          <a:p>
            <a:pPr marL="342900" indent="-342900">
              <a:buAutoNum type="arabicPeriod"/>
            </a:pPr>
            <a:r>
              <a:rPr lang="en-US" sz="1600" dirty="0">
                <a:solidFill>
                  <a:schemeClr val="bg2">
                    <a:lumMod val="65000"/>
                    <a:lumOff val="35000"/>
                  </a:schemeClr>
                </a:solidFill>
                <a:latin typeface="Helvetica Neue" charset="0"/>
                <a:ea typeface="Helvetica Neue" charset="0"/>
                <a:cs typeface="Helvetica Neue" charset="0"/>
              </a:rPr>
              <a:t>Select “Chat” at the bottom of </a:t>
            </a:r>
            <a:br>
              <a:rPr lang="en-US" sz="1600" dirty="0">
                <a:solidFill>
                  <a:schemeClr val="bg2">
                    <a:lumMod val="65000"/>
                    <a:lumOff val="35000"/>
                  </a:schemeClr>
                </a:solidFill>
                <a:latin typeface="Helvetica Neue" charset="0"/>
                <a:ea typeface="Helvetica Neue" charset="0"/>
                <a:cs typeface="Helvetica Neue" charset="0"/>
              </a:rPr>
            </a:br>
            <a:r>
              <a:rPr lang="en-US" sz="1600" dirty="0">
                <a:solidFill>
                  <a:schemeClr val="bg2">
                    <a:lumMod val="65000"/>
                    <a:lumOff val="35000"/>
                  </a:schemeClr>
                </a:solidFill>
                <a:latin typeface="Helvetica Neue" charset="0"/>
                <a:ea typeface="Helvetica Neue" charset="0"/>
                <a:cs typeface="Helvetica Neue" charset="0"/>
              </a:rPr>
              <a:t>your screen</a:t>
            </a:r>
          </a:p>
          <a:p>
            <a:pPr marL="342900" indent="-342900">
              <a:buAutoNum type="arabicPeriod"/>
            </a:pPr>
            <a:r>
              <a:rPr lang="en-US" sz="1600" dirty="0">
                <a:solidFill>
                  <a:schemeClr val="bg2">
                    <a:lumMod val="65000"/>
                    <a:lumOff val="35000"/>
                  </a:schemeClr>
                </a:solidFill>
                <a:latin typeface="Helvetica Neue" charset="0"/>
                <a:ea typeface="Helvetica Neue" charset="0"/>
                <a:cs typeface="Helvetica Neue" charset="0"/>
              </a:rPr>
              <a:t>In the chat window, select “All panelists and attendees” to share your message with everyone in attendance</a:t>
            </a:r>
          </a:p>
        </p:txBody>
      </p:sp>
      <p:pic>
        <p:nvPicPr>
          <p:cNvPr id="2" name="Picture 1">
            <a:extLst>
              <a:ext uri="{FF2B5EF4-FFF2-40B4-BE49-F238E27FC236}">
                <a16:creationId xmlns:a16="http://schemas.microsoft.com/office/drawing/2014/main" id="{29E083D5-FDB9-4AFF-9611-2F9EB8D16E86}"/>
              </a:ext>
            </a:extLst>
          </p:cNvPr>
          <p:cNvPicPr>
            <a:picLocks noChangeAspect="1"/>
          </p:cNvPicPr>
          <p:nvPr/>
        </p:nvPicPr>
        <p:blipFill>
          <a:blip r:embed="rId4"/>
          <a:stretch>
            <a:fillRect/>
          </a:stretch>
        </p:blipFill>
        <p:spPr>
          <a:xfrm>
            <a:off x="7707380" y="6372225"/>
            <a:ext cx="1390650" cy="485775"/>
          </a:xfrm>
          <a:prstGeom prst="rect">
            <a:avLst/>
          </a:prstGeom>
        </p:spPr>
      </p:pic>
    </p:spTree>
    <p:extLst>
      <p:ext uri="{BB962C8B-B14F-4D97-AF65-F5344CB8AC3E}">
        <p14:creationId xmlns:p14="http://schemas.microsoft.com/office/powerpoint/2010/main" val="1345506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9" descr="Figure 35"/>
          <p:cNvPicPr>
            <a:picLocks noChangeAspect="1" noChangeArrowheads="1"/>
          </p:cNvPicPr>
          <p:nvPr/>
        </p:nvPicPr>
        <p:blipFill>
          <a:blip r:embed="rId3">
            <a:extLst>
              <a:ext uri="{28A0092B-C50C-407E-A947-70E740481C1C}">
                <a14:useLocalDpi xmlns:a14="http://schemas.microsoft.com/office/drawing/2010/main" val="0"/>
              </a:ext>
            </a:extLst>
          </a:blip>
          <a:srcRect l="1941"/>
          <a:stretch>
            <a:fillRect/>
          </a:stretch>
        </p:blipFill>
        <p:spPr bwMode="auto">
          <a:xfrm>
            <a:off x="-36512" y="1"/>
            <a:ext cx="9180512" cy="6945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 Box 5"/>
          <p:cNvSpPr txBox="1">
            <a:spLocks noChangeArrowheads="1"/>
          </p:cNvSpPr>
          <p:nvPr/>
        </p:nvSpPr>
        <p:spPr bwMode="auto">
          <a:xfrm>
            <a:off x="573032" y="188640"/>
            <a:ext cx="7961423" cy="2031325"/>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ts val="1200"/>
              </a:spcBef>
              <a:buFont typeface="Arial" charset="0"/>
              <a:buNone/>
              <a:defRPr/>
            </a:pPr>
            <a:r>
              <a:rPr lang="en-US" sz="4000" b="1" dirty="0">
                <a:ea typeface="ＭＳ Ｐゴシック" pitchFamily="48" charset="-128"/>
                <a:cs typeface="Arial" panose="020B0604020202020204" pitchFamily="34" charset="0"/>
              </a:rPr>
              <a:t>Fake Dog: Poor Tool for Identifying Aggressive Dogs</a:t>
            </a:r>
          </a:p>
          <a:p>
            <a:pPr algn="ctr">
              <a:spcBef>
                <a:spcPts val="1200"/>
              </a:spcBef>
              <a:buFont typeface="Arial" panose="020B0604020202020204" pitchFamily="34" charset="0"/>
              <a:buChar char="•"/>
              <a:defRPr/>
            </a:pPr>
            <a:endParaRPr lang="en-US" sz="3600" b="1" dirty="0">
              <a:latin typeface="+mn-lt"/>
              <a:ea typeface="ＭＳ Ｐゴシック" pitchFamily="48" charset="-128"/>
            </a:endParaRPr>
          </a:p>
        </p:txBody>
      </p:sp>
      <p:pic>
        <p:nvPicPr>
          <p:cNvPr id="6" name="Picture 5">
            <a:extLst>
              <a:ext uri="{FF2B5EF4-FFF2-40B4-BE49-F238E27FC236}">
                <a16:creationId xmlns:a16="http://schemas.microsoft.com/office/drawing/2014/main" id="{D33F146B-6B54-4F85-A75D-DC00A95E8D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8" name="Footer Placeholder 3">
            <a:extLst>
              <a:ext uri="{FF2B5EF4-FFF2-40B4-BE49-F238E27FC236}">
                <a16:creationId xmlns:a16="http://schemas.microsoft.com/office/drawing/2014/main" id="{16AFFF01-A4BD-4F05-A06B-FB34121EEDCD}"/>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tx1"/>
                </a:solidFill>
                <a:latin typeface="Century Gothic" panose="020B0502020202020204" pitchFamily="34" charset="0"/>
              </a:rPr>
              <a:t>COPYRIGHT </a:t>
            </a:r>
            <a:r>
              <a:rPr lang="en-US" altLang="en-US" sz="1200" dirty="0">
                <a:solidFill>
                  <a:schemeClr val="tx1"/>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1764480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b="65134"/>
          <a:stretch/>
        </p:blipFill>
        <p:spPr>
          <a:xfrm>
            <a:off x="179512" y="548680"/>
            <a:ext cx="8672053" cy="3888432"/>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A5C7C51-63C5-4677-8C5A-3BF9FE1F54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16AFFF01-A4BD-4F05-A06B-FB34121EEDCD}"/>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3271140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41AC0E-07D8-466A-8D14-019C3A724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616" y="908720"/>
            <a:ext cx="6912768" cy="4600133"/>
          </a:xfrm>
          <a:prstGeom prst="rect">
            <a:avLst/>
          </a:prstGeom>
          <a:ln w="38100">
            <a:solidFill>
              <a:srgbClr val="F5A01A"/>
            </a:solidFill>
          </a:ln>
          <a:effectLst>
            <a:outerShdw blurRad="50800" dist="38100" dir="2700000" algn="tl" rotWithShape="0">
              <a:prstClr val="black">
                <a:alpha val="40000"/>
              </a:prstClr>
            </a:outerShdw>
          </a:effectLst>
        </p:spPr>
      </p:pic>
      <p:sp>
        <p:nvSpPr>
          <p:cNvPr id="6" name="Footer Placeholder 3">
            <a:extLst>
              <a:ext uri="{FF2B5EF4-FFF2-40B4-BE49-F238E27FC236}">
                <a16:creationId xmlns:a16="http://schemas.microsoft.com/office/drawing/2014/main" id="{16AFFF01-A4BD-4F05-A06B-FB34121EEDCD}"/>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3372363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872" y="-891480"/>
            <a:ext cx="14298204" cy="8712968"/>
          </a:xfrm>
          <a:prstGeom prst="rect">
            <a:avLst/>
          </a:prstGeom>
          <a:ln>
            <a:noFill/>
          </a:ln>
          <a:effectLst/>
        </p:spPr>
      </p:pic>
      <p:sp>
        <p:nvSpPr>
          <p:cNvPr id="5" name="Text Box 5"/>
          <p:cNvSpPr txBox="1">
            <a:spLocks noChangeArrowheads="1"/>
          </p:cNvSpPr>
          <p:nvPr/>
        </p:nvSpPr>
        <p:spPr bwMode="auto">
          <a:xfrm>
            <a:off x="4625784" y="554982"/>
            <a:ext cx="3816424" cy="5724644"/>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a:spcBef>
                <a:spcPts val="1200"/>
              </a:spcBef>
              <a:buFont typeface="Arial" charset="0"/>
              <a:buNone/>
              <a:defRPr/>
            </a:pPr>
            <a:r>
              <a:rPr lang="en-US" sz="4000" b="1" dirty="0">
                <a:ea typeface="ＭＳ Ｐゴシック" pitchFamily="48" charset="-128"/>
                <a:cs typeface="Arial" panose="020B0604020202020204" pitchFamily="34" charset="0"/>
              </a:rPr>
              <a:t>Our ultimate goal is to reduce length of stay while putting safe, happy dogs into our communities.</a:t>
            </a:r>
          </a:p>
          <a:p>
            <a:pPr algn="ctr">
              <a:spcBef>
                <a:spcPts val="1200"/>
              </a:spcBef>
              <a:buFont typeface="Arial" panose="020B0604020202020204" pitchFamily="34" charset="0"/>
              <a:buChar char="•"/>
              <a:defRPr/>
            </a:pPr>
            <a:endParaRPr lang="en-US" sz="3600" b="1" dirty="0">
              <a:latin typeface="+mn-lt"/>
              <a:ea typeface="ＭＳ Ｐゴシック" pitchFamily="48" charset="-128"/>
            </a:endParaRPr>
          </a:p>
        </p:txBody>
      </p:sp>
      <p:pic>
        <p:nvPicPr>
          <p:cNvPr id="6" name="Picture 5">
            <a:extLst>
              <a:ext uri="{FF2B5EF4-FFF2-40B4-BE49-F238E27FC236}">
                <a16:creationId xmlns:a16="http://schemas.microsoft.com/office/drawing/2014/main" id="{74B5C870-D628-45E3-9B6E-F6BF6EFAF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311285C0-F1DF-43C5-9576-0DDED1007E57}"/>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Tree>
    <p:extLst>
      <p:ext uri="{BB962C8B-B14F-4D97-AF65-F5344CB8AC3E}">
        <p14:creationId xmlns:p14="http://schemas.microsoft.com/office/powerpoint/2010/main" val="2943379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og looking at the camera&#10;&#10;Description generated with very high confidence">
            <a:extLst>
              <a:ext uri="{FF2B5EF4-FFF2-40B4-BE49-F238E27FC236}">
                <a16:creationId xmlns:a16="http://schemas.microsoft.com/office/drawing/2014/main" id="{791800AB-AF98-437B-88F8-32959F7297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35" r="5850"/>
          <a:stretch/>
        </p:blipFill>
        <p:spPr>
          <a:xfrm>
            <a:off x="-1" y="-1"/>
            <a:ext cx="9160070" cy="6850064"/>
          </a:xfrm>
          <a:prstGeom prst="rect">
            <a:avLst/>
          </a:prstGeom>
        </p:spPr>
      </p:pic>
      <p:sp>
        <p:nvSpPr>
          <p:cNvPr id="2" name="Text Placeholder 1"/>
          <p:cNvSpPr>
            <a:spLocks noGrp="1"/>
          </p:cNvSpPr>
          <p:nvPr>
            <p:ph type="body" sz="quarter" idx="10"/>
          </p:nvPr>
        </p:nvSpPr>
        <p:spPr>
          <a:xfrm>
            <a:off x="304800" y="304800"/>
            <a:ext cx="2438400" cy="1524000"/>
          </a:xfrm>
        </p:spPr>
        <p:txBody>
          <a:bodyPr/>
          <a:lstStyle/>
          <a:p>
            <a:pPr algn="ctr"/>
            <a:r>
              <a:rPr lang="en-US" sz="6000" dirty="0">
                <a:solidFill>
                  <a:schemeClr val="bg1"/>
                </a:solidFill>
                <a:latin typeface="Helvetica Neue" charset="0"/>
              </a:rPr>
              <a:t>Q&amp;A </a:t>
            </a:r>
          </a:p>
        </p:txBody>
      </p:sp>
      <p:sp>
        <p:nvSpPr>
          <p:cNvPr id="6" name="AutoShape 2" descr="Educational questions hand drawn speech bubble free ic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Helvetica Neue" charset="0"/>
              <a:ea typeface="Helvetica Neue" charset="0"/>
              <a:cs typeface="Helvetica Neue" charset="0"/>
            </a:endParaRPr>
          </a:p>
        </p:txBody>
      </p:sp>
      <p:sp>
        <p:nvSpPr>
          <p:cNvPr id="7" name="AutoShape 4" descr="Educational questions hand drawn speech bubble free ic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Helvetica Neue" charset="0"/>
              <a:ea typeface="Helvetica Neue" charset="0"/>
              <a:cs typeface="Helvetica Neue" charset="0"/>
            </a:endParaRPr>
          </a:p>
        </p:txBody>
      </p:sp>
      <p:pic>
        <p:nvPicPr>
          <p:cNvPr id="3" name="Picture 2">
            <a:extLst>
              <a:ext uri="{FF2B5EF4-FFF2-40B4-BE49-F238E27FC236}">
                <a16:creationId xmlns:a16="http://schemas.microsoft.com/office/drawing/2014/main" id="{7379E7D7-D58F-4A74-9174-12DF82E2D66A}"/>
              </a:ext>
            </a:extLst>
          </p:cNvPr>
          <p:cNvPicPr>
            <a:picLocks noChangeAspect="1"/>
          </p:cNvPicPr>
          <p:nvPr/>
        </p:nvPicPr>
        <p:blipFill>
          <a:blip r:embed="rId4"/>
          <a:stretch>
            <a:fillRect/>
          </a:stretch>
        </p:blipFill>
        <p:spPr>
          <a:xfrm>
            <a:off x="7596336" y="6165304"/>
            <a:ext cx="1390650" cy="485775"/>
          </a:xfrm>
          <a:prstGeom prst="rect">
            <a:avLst/>
          </a:prstGeom>
        </p:spPr>
      </p:pic>
    </p:spTree>
    <p:extLst>
      <p:ext uri="{BB962C8B-B14F-4D97-AF65-F5344CB8AC3E}">
        <p14:creationId xmlns:p14="http://schemas.microsoft.com/office/powerpoint/2010/main" val="36069382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a:off x="4139952" y="4531587"/>
            <a:ext cx="4401050" cy="1144477"/>
          </a:xfrm>
          <a:prstGeom prst="rect">
            <a:avLst/>
          </a:prstGeom>
        </p:spPr>
        <p:txBody>
          <a:bodyPr vert="horz" lIns="91440" tIns="45720" rIns="91440" bIns="45720" rtlCol="0">
            <a:normAutofit/>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ysClr val="windowText" lastClr="000000"/>
                </a:solidFill>
                <a:effectLst/>
                <a:uLnTx/>
                <a:uFillTx/>
                <a:latin typeface="Helvetica Neue"/>
              </a:rPr>
              <a:t>Pam Reid, </a:t>
            </a:r>
            <a:r>
              <a:rPr kumimoji="0" lang="en-US" sz="1800" i="0" u="none" strike="noStrike" kern="1200" cap="none" spc="0" normalizeH="0" baseline="0" noProof="0" dirty="0">
                <a:ln>
                  <a:noFill/>
                </a:ln>
                <a:solidFill>
                  <a:sysClr val="windowText" lastClr="000000"/>
                </a:solidFill>
                <a:effectLst/>
                <a:uLnTx/>
                <a:uFillTx/>
                <a:latin typeface="Helvetica Neue"/>
              </a:rPr>
              <a:t>PhD</a:t>
            </a:r>
            <a:r>
              <a:rPr lang="en-US" sz="1800" dirty="0">
                <a:latin typeface="Helvetica Neue"/>
              </a:rPr>
              <a:t>, ACAAB</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1600" dirty="0">
                <a:latin typeface="Helvetica Neue"/>
              </a:rPr>
              <a:t>Vice President, Anti-Cruelty Behavior Team</a:t>
            </a:r>
          </a:p>
          <a:p>
            <a:pPr algn="l" fontAlgn="auto">
              <a:lnSpc>
                <a:spcPct val="110000"/>
              </a:lnSpc>
              <a:spcBef>
                <a:spcPts val="0"/>
              </a:spcBef>
              <a:spcAft>
                <a:spcPts val="0"/>
              </a:spcAft>
              <a:buClrTx/>
              <a:defRPr/>
            </a:pPr>
            <a:r>
              <a:rPr lang="en-US" sz="1600" dirty="0">
                <a:solidFill>
                  <a:sysClr val="windowText" lastClr="000000"/>
                </a:solidFill>
                <a:latin typeface="Helvetica Neue"/>
              </a:rPr>
              <a:t>ASPCA Policy, Response &amp; Engagement</a:t>
            </a:r>
            <a:r>
              <a:rPr lang="en-US" sz="1600" dirty="0">
                <a:latin typeface="Helvetica Neue"/>
              </a:rPr>
              <a:t>   </a:t>
            </a:r>
            <a:endParaRPr kumimoji="0" lang="en-US" sz="1600" b="0" i="0" u="none" strike="noStrike" kern="1200" cap="none" spc="0" normalizeH="0" baseline="0" noProof="0" dirty="0">
              <a:ln>
                <a:noFill/>
              </a:ln>
              <a:solidFill>
                <a:sysClr val="windowText" lastClr="000000"/>
              </a:solidFill>
              <a:effectLst/>
              <a:uLnTx/>
              <a:uFillTx/>
              <a:latin typeface="Helvetica Neue"/>
            </a:endParaRPr>
          </a:p>
          <a:p>
            <a:pPr marL="0" marR="0" lvl="0" indent="0" algn="l"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4000" b="0" i="0" u="none" strike="noStrike" kern="1200" cap="none" spc="0" normalizeH="0" baseline="0" noProof="0" dirty="0">
              <a:ln>
                <a:noFill/>
              </a:ln>
              <a:solidFill>
                <a:sysClr val="windowText" lastClr="000000"/>
              </a:solidFill>
              <a:effectLst/>
              <a:uLnTx/>
              <a:uFillTx/>
              <a:latin typeface="Helvetica Neue" charset="0"/>
              <a:ea typeface="+mn-ea"/>
              <a:cs typeface="+mn-cs"/>
            </a:endParaRP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Helvetica Neue" charset="0"/>
              <a:ea typeface="+mn-ea"/>
              <a:cs typeface="+mn-cs"/>
            </a:endParaRP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Helvetica Neue" charset="0"/>
              <a:ea typeface="+mn-ea"/>
              <a:cs typeface="+mn-cs"/>
            </a:endParaRPr>
          </a:p>
        </p:txBody>
      </p:sp>
      <p:sp>
        <p:nvSpPr>
          <p:cNvPr id="9" name="TextBox 8"/>
          <p:cNvSpPr txBox="1"/>
          <p:nvPr/>
        </p:nvSpPr>
        <p:spPr>
          <a:xfrm>
            <a:off x="4239491" y="1868669"/>
            <a:ext cx="3325091" cy="1661993"/>
          </a:xfrm>
          <a:prstGeom prst="rect">
            <a:avLst/>
          </a:prstGeom>
          <a:noFill/>
        </p:spPr>
        <p:txBody>
          <a:bodyPr wrap="square" rtlCol="0">
            <a:spAutoFit/>
          </a:bodyPr>
          <a:lstStyle/>
          <a:p>
            <a:r>
              <a:rPr lang="en-US" sz="2200" b="1" dirty="0">
                <a:latin typeface="Helvetica Neue" charset="0"/>
                <a:ea typeface="Helvetica Neue" charset="0"/>
                <a:cs typeface="Helvetica Neue" charset="0"/>
              </a:rPr>
              <a:t>Kendra Sinclair</a:t>
            </a:r>
          </a:p>
          <a:p>
            <a:r>
              <a:rPr lang="en-US" sz="2000" dirty="0">
                <a:latin typeface="Helvetica Neue" charset="0"/>
                <a:ea typeface="Helvetica Neue" charset="0"/>
                <a:cs typeface="Helvetica Neue" charset="0"/>
              </a:rPr>
              <a:t>Strategic Partner Manager for North American Nonprofits</a:t>
            </a:r>
          </a:p>
          <a:p>
            <a:r>
              <a:rPr lang="en-US" sz="2000" dirty="0">
                <a:latin typeface="Helvetica Neue" charset="0"/>
                <a:ea typeface="Helvetica Neue" charset="0"/>
                <a:cs typeface="Helvetica Neue" charset="0"/>
              </a:rPr>
              <a:t>Facebook</a:t>
            </a:r>
          </a:p>
        </p:txBody>
      </p:sp>
      <p:pic>
        <p:nvPicPr>
          <p:cNvPr id="2" name="Picture 1">
            <a:extLst>
              <a:ext uri="{FF2B5EF4-FFF2-40B4-BE49-F238E27FC236}">
                <a16:creationId xmlns:a16="http://schemas.microsoft.com/office/drawing/2014/main" id="{397797FE-F41A-4BE4-B3EF-A1A2646B3E96}"/>
              </a:ext>
            </a:extLst>
          </p:cNvPr>
          <p:cNvPicPr>
            <a:picLocks noChangeAspect="1"/>
          </p:cNvPicPr>
          <p:nvPr/>
        </p:nvPicPr>
        <p:blipFill>
          <a:blip r:embed="rId3"/>
          <a:stretch>
            <a:fillRect/>
          </a:stretch>
        </p:blipFill>
        <p:spPr>
          <a:xfrm>
            <a:off x="7564582" y="6384982"/>
            <a:ext cx="1390650" cy="485775"/>
          </a:xfrm>
          <a:prstGeom prst="rect">
            <a:avLst/>
          </a:prstGeom>
        </p:spPr>
      </p:pic>
      <p:pic>
        <p:nvPicPr>
          <p:cNvPr id="11" name="Picture 10">
            <a:extLst>
              <a:ext uri="{FF2B5EF4-FFF2-40B4-BE49-F238E27FC236}">
                <a16:creationId xmlns:a16="http://schemas.microsoft.com/office/drawing/2014/main" id="{A537AF6D-976F-4DDD-BD3E-575DF4D63E6A}"/>
              </a:ext>
            </a:extLst>
          </p:cNvPr>
          <p:cNvPicPr>
            <a:picLocks noChangeAspect="1"/>
          </p:cNvPicPr>
          <p:nvPr/>
        </p:nvPicPr>
        <p:blipFill>
          <a:blip r:embed="rId4"/>
          <a:stretch>
            <a:fillRect/>
          </a:stretch>
        </p:blipFill>
        <p:spPr>
          <a:xfrm>
            <a:off x="289013" y="153913"/>
            <a:ext cx="8565973" cy="1427662"/>
          </a:xfrm>
          <a:prstGeom prst="rect">
            <a:avLst/>
          </a:prstGeom>
        </p:spPr>
      </p:pic>
      <p:sp>
        <p:nvSpPr>
          <p:cNvPr id="13" name="Subtitle 2">
            <a:extLst>
              <a:ext uri="{FF2B5EF4-FFF2-40B4-BE49-F238E27FC236}">
                <a16:creationId xmlns:a16="http://schemas.microsoft.com/office/drawing/2014/main" id="{B309A071-CCB2-45EE-9773-3A873CA06137}"/>
              </a:ext>
            </a:extLst>
          </p:cNvPr>
          <p:cNvSpPr txBox="1">
            <a:spLocks/>
          </p:cNvSpPr>
          <p:nvPr/>
        </p:nvSpPr>
        <p:spPr>
          <a:xfrm>
            <a:off x="4139952" y="2164610"/>
            <a:ext cx="4275097" cy="126981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100000"/>
              </a:lnSpc>
              <a:spcBef>
                <a:spcPts val="600"/>
              </a:spcBef>
              <a:spcAft>
                <a:spcPts val="600"/>
              </a:spcAft>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600"/>
              </a:spcBef>
              <a:spcAft>
                <a:spcPts val="600"/>
              </a:spcAft>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600"/>
              </a:spcBef>
              <a:spcAft>
                <a:spcPts val="600"/>
              </a:spcAft>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ysClr val="windowText" lastClr="000000"/>
                </a:solidFill>
                <a:effectLst/>
                <a:uLnTx/>
                <a:uFillTx/>
                <a:latin typeface="Helvetica Neue"/>
              </a:rPr>
              <a:t>Kristen Collins, </a:t>
            </a:r>
            <a:r>
              <a:rPr lang="en-US" sz="2600" dirty="0">
                <a:latin typeface="Helvetica Neue"/>
              </a:rPr>
              <a:t>MS, ACAAB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2300" dirty="0">
                <a:latin typeface="Helvetica Neue"/>
              </a:rPr>
              <a:t>Vice President, Behavioral Rehabilitation Center  </a:t>
            </a:r>
          </a:p>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300" b="0" i="0" u="none" strike="noStrike" kern="1200" cap="none" spc="0" normalizeH="0" baseline="0" noProof="0" dirty="0">
                <a:ln>
                  <a:noFill/>
                </a:ln>
                <a:solidFill>
                  <a:sysClr val="windowText" lastClr="000000"/>
                </a:solidFill>
                <a:effectLst/>
                <a:uLnTx/>
                <a:uFillTx/>
                <a:latin typeface="Helvetica Neue"/>
              </a:rPr>
              <a:t>ASPCA Policy, Response &amp; Engagement</a:t>
            </a:r>
            <a:endParaRPr kumimoji="0" lang="en-US" sz="2300" b="0" i="0" u="none" strike="noStrike" kern="1200" cap="none" spc="0" normalizeH="0" baseline="0" noProof="0" dirty="0">
              <a:ln>
                <a:noFill/>
              </a:ln>
              <a:solidFill>
                <a:sysClr val="windowText" lastClr="000000"/>
              </a:solidFill>
              <a:effectLst/>
              <a:uLnTx/>
              <a:uFillTx/>
              <a:latin typeface="Helvetica Neue" charset="0"/>
              <a:ea typeface="+mn-ea"/>
              <a:cs typeface="+mn-cs"/>
            </a:endParaRPr>
          </a:p>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ysClr val="windowText" lastClr="000000"/>
              </a:solidFill>
              <a:effectLst/>
              <a:uLnTx/>
              <a:uFillTx/>
              <a:latin typeface="Helvetica Neue" charset="0"/>
              <a:ea typeface="+mn-ea"/>
              <a:cs typeface="+mn-cs"/>
            </a:endParaRPr>
          </a:p>
        </p:txBody>
      </p:sp>
      <p:pic>
        <p:nvPicPr>
          <p:cNvPr id="18" name="Picture 17">
            <a:extLst>
              <a:ext uri="{FF2B5EF4-FFF2-40B4-BE49-F238E27FC236}">
                <a16:creationId xmlns:a16="http://schemas.microsoft.com/office/drawing/2014/main" id="{DA7FAD43-B4E0-4251-BF8D-4F39125D4BE3}"/>
              </a:ext>
            </a:extLst>
          </p:cNvPr>
          <p:cNvPicPr>
            <a:picLocks noChangeAspect="1"/>
          </p:cNvPicPr>
          <p:nvPr/>
        </p:nvPicPr>
        <p:blipFill>
          <a:blip r:embed="rId5"/>
          <a:stretch>
            <a:fillRect/>
          </a:stretch>
        </p:blipFill>
        <p:spPr>
          <a:xfrm>
            <a:off x="1321630" y="1489446"/>
            <a:ext cx="2387148" cy="2420438"/>
          </a:xfrm>
          <a:prstGeom prst="rect">
            <a:avLst/>
          </a:prstGeom>
        </p:spPr>
      </p:pic>
      <p:pic>
        <p:nvPicPr>
          <p:cNvPr id="19" name="Picture 18">
            <a:extLst>
              <a:ext uri="{FF2B5EF4-FFF2-40B4-BE49-F238E27FC236}">
                <a16:creationId xmlns:a16="http://schemas.microsoft.com/office/drawing/2014/main" id="{EC4A27CA-893A-4A8A-899A-7A25DA9C7E1F}"/>
              </a:ext>
            </a:extLst>
          </p:cNvPr>
          <p:cNvPicPr>
            <a:picLocks noChangeAspect="1"/>
          </p:cNvPicPr>
          <p:nvPr/>
        </p:nvPicPr>
        <p:blipFill>
          <a:blip r:embed="rId6"/>
          <a:stretch>
            <a:fillRect/>
          </a:stretch>
        </p:blipFill>
        <p:spPr>
          <a:xfrm>
            <a:off x="1321630" y="4023044"/>
            <a:ext cx="2321447" cy="2361938"/>
          </a:xfrm>
          <a:prstGeom prst="rect">
            <a:avLst/>
          </a:prstGeom>
        </p:spPr>
      </p:pic>
    </p:spTree>
    <p:extLst>
      <p:ext uri="{BB962C8B-B14F-4D97-AF65-F5344CB8AC3E}">
        <p14:creationId xmlns:p14="http://schemas.microsoft.com/office/powerpoint/2010/main" val="4107665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IZ_4335.jpg"/>
          <p:cNvPicPr>
            <a:picLocks noChangeAspect="1"/>
          </p:cNvPicPr>
          <p:nvPr/>
        </p:nvPicPr>
        <p:blipFill rotWithShape="1">
          <a:blip r:embed="rId3"/>
          <a:srcRect l="5940" r="5411" b="30003"/>
          <a:stretch/>
        </p:blipFill>
        <p:spPr>
          <a:xfrm>
            <a:off x="-54150" y="-665183"/>
            <a:ext cx="9252300" cy="4979419"/>
          </a:xfrm>
          <a:prstGeom prst="rect">
            <a:avLst/>
          </a:prstGeom>
          <a:ln w="76200">
            <a:solidFill>
              <a:srgbClr val="F5A01A"/>
            </a:solidFill>
          </a:ln>
          <a:effectLst/>
        </p:spPr>
      </p:pic>
      <p:sp>
        <p:nvSpPr>
          <p:cNvPr id="4" name="Footer Placeholder 3"/>
          <p:cNvSpPr>
            <a:spLocks noGrp="1"/>
          </p:cNvSpPr>
          <p:nvPr>
            <p:ph type="ftr" sz="quarter" idx="10"/>
          </p:nvPr>
        </p:nvSpPr>
        <p:spPr>
          <a:xfrm>
            <a:off x="140568" y="6553150"/>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r>
              <a:rPr lang="en-US" altLang="en-US" sz="1000" dirty="0">
                <a:solidFill>
                  <a:schemeClr val="bg1">
                    <a:lumMod val="65000"/>
                  </a:schemeClr>
                </a:solidFill>
                <a:cs typeface="Arial" panose="020B0604020202020204" pitchFamily="34" charset="0"/>
              </a:rPr>
              <a:t>COPYRIGHT © 2018. ASPCA®. ALL RIGHTS RESERVED.</a:t>
            </a:r>
          </a:p>
        </p:txBody>
      </p:sp>
      <p:pic>
        <p:nvPicPr>
          <p:cNvPr id="7" name="Picture 6">
            <a:extLst>
              <a:ext uri="{FF2B5EF4-FFF2-40B4-BE49-F238E27FC236}">
                <a16:creationId xmlns:a16="http://schemas.microsoft.com/office/drawing/2014/main" id="{BA20F081-1A08-4424-B47B-8116F31E5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3" name="TextBox 2"/>
          <p:cNvSpPr txBox="1"/>
          <p:nvPr/>
        </p:nvSpPr>
        <p:spPr>
          <a:xfrm>
            <a:off x="528303" y="4581128"/>
            <a:ext cx="8087394" cy="1754326"/>
          </a:xfrm>
          <a:prstGeom prst="rect">
            <a:avLst/>
          </a:prstGeom>
          <a:noFill/>
        </p:spPr>
        <p:txBody>
          <a:bodyPr wrap="square" rtlCol="0">
            <a:spAutoFit/>
          </a:bodyPr>
          <a:lstStyle/>
          <a:p>
            <a:pPr algn="ctr"/>
            <a:r>
              <a:rPr lang="en-US" sz="5400" dirty="0">
                <a:solidFill>
                  <a:srgbClr val="F5A01A"/>
                </a:solidFill>
                <a:effectLst>
                  <a:outerShdw blurRad="38100" dist="38100" dir="2700000" algn="tl">
                    <a:srgbClr val="000000">
                      <a:alpha val="43137"/>
                    </a:srgbClr>
                  </a:outerShdw>
                </a:effectLst>
                <a:latin typeface="Arial Black" panose="020B0A04020102020204" pitchFamily="34" charset="0"/>
              </a:rPr>
              <a:t>Assessing Behavior </a:t>
            </a:r>
            <a:br>
              <a:rPr lang="en-US" sz="5400" dirty="0">
                <a:solidFill>
                  <a:srgbClr val="F5A01A"/>
                </a:solidFill>
                <a:effectLst>
                  <a:outerShdw blurRad="38100" dist="38100" dir="2700000" algn="tl">
                    <a:srgbClr val="000000">
                      <a:alpha val="43137"/>
                    </a:srgbClr>
                  </a:outerShdw>
                </a:effectLst>
                <a:latin typeface="Arial Black" panose="020B0A04020102020204" pitchFamily="34" charset="0"/>
              </a:rPr>
            </a:br>
            <a:r>
              <a:rPr lang="en-US" sz="5400" dirty="0">
                <a:solidFill>
                  <a:srgbClr val="F5A01A"/>
                </a:solidFill>
                <a:effectLst>
                  <a:outerShdw blurRad="38100" dist="38100" dir="2700000" algn="tl">
                    <a:srgbClr val="000000">
                      <a:alpha val="43137"/>
                    </a:srgbClr>
                  </a:outerShdw>
                </a:effectLst>
                <a:latin typeface="Arial Black" panose="020B0A04020102020204" pitchFamily="34" charset="0"/>
              </a:rPr>
              <a:t>in the Shelter</a:t>
            </a:r>
          </a:p>
        </p:txBody>
      </p:sp>
    </p:spTree>
    <p:extLst>
      <p:ext uri="{BB962C8B-B14F-4D97-AF65-F5344CB8AC3E}">
        <p14:creationId xmlns:p14="http://schemas.microsoft.com/office/powerpoint/2010/main" val="3717098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1364" y="1484783"/>
            <a:ext cx="4767100" cy="4513094"/>
          </a:xfrm>
          <a:effectLst/>
        </p:spPr>
        <p:txBody>
          <a:bodyPr/>
          <a:lstStyle/>
          <a:p>
            <a:pPr>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Make outcome decisions</a:t>
            </a:r>
          </a:p>
          <a:p>
            <a:pPr lvl="1">
              <a:buClr>
                <a:srgbClr val="F5A01A"/>
              </a:buClr>
              <a:buFont typeface="Arial" panose="020B0604020202020204" pitchFamily="34" charset="0"/>
              <a:buChar char="•"/>
              <a:defRPr/>
            </a:pPr>
            <a:r>
              <a:rPr lang="en-US" sz="2600" b="0" dirty="0">
                <a:solidFill>
                  <a:schemeClr val="tx2">
                    <a:lumMod val="65000"/>
                    <a:lumOff val="35000"/>
                  </a:schemeClr>
                </a:solidFill>
                <a:latin typeface="Arial" panose="020B0604020202020204" pitchFamily="34" charset="0"/>
                <a:cs typeface="Arial" panose="020B0604020202020204" pitchFamily="34" charset="0"/>
              </a:rPr>
              <a:t>Fast-track to adoption</a:t>
            </a:r>
          </a:p>
          <a:p>
            <a:pPr lvl="1">
              <a:buClr>
                <a:srgbClr val="F5A01A"/>
              </a:buClr>
              <a:buFont typeface="Arial" panose="020B0604020202020204" pitchFamily="34" charset="0"/>
              <a:buChar char="•"/>
              <a:defRPr/>
            </a:pPr>
            <a:r>
              <a:rPr lang="en-US" sz="2600" b="0" dirty="0">
                <a:solidFill>
                  <a:schemeClr val="tx2">
                    <a:lumMod val="65000"/>
                    <a:lumOff val="35000"/>
                  </a:schemeClr>
                </a:solidFill>
                <a:latin typeface="Arial" panose="020B0604020202020204" pitchFamily="34" charset="0"/>
                <a:cs typeface="Arial" panose="020B0604020202020204" pitchFamily="34" charset="0"/>
              </a:rPr>
              <a:t>Appropriate for relocation</a:t>
            </a:r>
          </a:p>
          <a:p>
            <a:pPr lvl="1">
              <a:spcAft>
                <a:spcPts val="1200"/>
              </a:spcAft>
              <a:buClr>
                <a:srgbClr val="F5A01A"/>
              </a:buClr>
              <a:buFont typeface="Arial" panose="020B0604020202020204" pitchFamily="34" charset="0"/>
              <a:buChar char="•"/>
              <a:defRPr/>
            </a:pPr>
            <a:r>
              <a:rPr lang="en-US" sz="2600" b="0" dirty="0">
                <a:solidFill>
                  <a:schemeClr val="tx2">
                    <a:lumMod val="65000"/>
                    <a:lumOff val="35000"/>
                  </a:schemeClr>
                </a:solidFill>
                <a:latin typeface="Arial" panose="020B0604020202020204" pitchFamily="34" charset="0"/>
                <a:cs typeface="Arial" panose="020B0604020202020204" pitchFamily="34" charset="0"/>
              </a:rPr>
              <a:t>Unsuitable for placement due to aggression or poor quality of life</a:t>
            </a:r>
          </a:p>
          <a:p>
            <a:pPr>
              <a:spcAft>
                <a:spcPts val="1200"/>
              </a:spcAft>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Meet behavioral needs while at shelter</a:t>
            </a:r>
          </a:p>
          <a:p>
            <a:pPr>
              <a:buClr>
                <a:srgbClr val="F5A01A"/>
              </a:buClr>
              <a:buFont typeface="Arial" charset="0"/>
              <a:buChar char="♦"/>
              <a:defRPr/>
            </a:pPr>
            <a:r>
              <a:rPr lang="en-US" sz="2800" dirty="0">
                <a:solidFill>
                  <a:schemeClr val="tx2">
                    <a:lumMod val="65000"/>
                    <a:lumOff val="35000"/>
                  </a:schemeClr>
                </a:solidFill>
                <a:latin typeface="Arial" panose="020B0604020202020204" pitchFamily="34" charset="0"/>
                <a:cs typeface="Arial" panose="020B0604020202020204" pitchFamily="34" charset="0"/>
              </a:rPr>
              <a:t>Make good matches</a:t>
            </a:r>
          </a:p>
        </p:txBody>
      </p:sp>
      <p:pic>
        <p:nvPicPr>
          <p:cNvPr id="5" name="Picture 4">
            <a:extLst>
              <a:ext uri="{FF2B5EF4-FFF2-40B4-BE49-F238E27FC236}">
                <a16:creationId xmlns:a16="http://schemas.microsoft.com/office/drawing/2014/main" id="{5FB6F1F2-1D4E-4D7B-A964-D6F529390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7" name="Footer Placeholder 3">
            <a:extLst>
              <a:ext uri="{FF2B5EF4-FFF2-40B4-BE49-F238E27FC236}">
                <a16:creationId xmlns:a16="http://schemas.microsoft.com/office/drawing/2014/main" id="{6AF9E2B2-3780-43A6-8641-F9DBDA023620}"/>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8" name="TextBox 7"/>
          <p:cNvSpPr txBox="1"/>
          <p:nvPr/>
        </p:nvSpPr>
        <p:spPr>
          <a:xfrm>
            <a:off x="742950" y="344850"/>
            <a:ext cx="7658100"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Why assess behavior?</a:t>
            </a:r>
          </a:p>
        </p:txBody>
      </p:sp>
      <p:pic>
        <p:nvPicPr>
          <p:cNvPr id="9" name="Picture 8" descr="Puppy Mill_Missaukee County MI_May2013_0238.jpg"/>
          <p:cNvPicPr>
            <a:picLocks noChangeAspect="1"/>
          </p:cNvPicPr>
          <p:nvPr/>
        </p:nvPicPr>
        <p:blipFill>
          <a:blip r:embed="rId4" cstate="print"/>
          <a:stretch>
            <a:fillRect/>
          </a:stretch>
        </p:blipFill>
        <p:spPr>
          <a:xfrm>
            <a:off x="547443" y="1316979"/>
            <a:ext cx="3232469" cy="4848703"/>
          </a:xfrm>
          <a:prstGeom prst="rect">
            <a:avLst/>
          </a:prstGeom>
          <a:ln w="38100">
            <a:solidFill>
              <a:srgbClr val="F5A01A"/>
            </a:solidFill>
          </a:ln>
          <a:effectLst>
            <a:outerShdw blurRad="50800" dist="38100" dir="2700000" algn="tl"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Footer Placeholder 3"/>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grpSp>
        <p:nvGrpSpPr>
          <p:cNvPr id="10" name="Group 9"/>
          <p:cNvGrpSpPr/>
          <p:nvPr/>
        </p:nvGrpSpPr>
        <p:grpSpPr>
          <a:xfrm>
            <a:off x="1043608" y="1085129"/>
            <a:ext cx="7056784" cy="3928047"/>
            <a:chOff x="1043608" y="1085129"/>
            <a:chExt cx="7056784" cy="3928047"/>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942"/>
            <a:stretch/>
          </p:blipFill>
          <p:spPr>
            <a:xfrm>
              <a:off x="1043608" y="1085129"/>
              <a:ext cx="2802333" cy="3928047"/>
            </a:xfrm>
            <a:prstGeom prst="rect">
              <a:avLst/>
            </a:prstGeom>
            <a:ln w="38100">
              <a:solidFill>
                <a:srgbClr val="F5A01A"/>
              </a:solid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2998" t="23750" r="10725" b="10101"/>
            <a:stretch/>
          </p:blipFill>
          <p:spPr>
            <a:xfrm>
              <a:off x="5014079" y="1248803"/>
              <a:ext cx="3086313" cy="3600698"/>
            </a:xfrm>
            <a:prstGeom prst="rect">
              <a:avLst/>
            </a:prstGeom>
            <a:ln w="38100">
              <a:solidFill>
                <a:srgbClr val="F5A01A"/>
              </a:solidFill>
            </a:ln>
            <a:effectLst>
              <a:outerShdw blurRad="292100" dist="139700" dir="2700000" algn="tl" rotWithShape="0">
                <a:srgbClr val="333333">
                  <a:alpha val="65000"/>
                </a:srgbClr>
              </a:outerShdw>
            </a:effectLst>
          </p:spPr>
        </p:pic>
      </p:grpSp>
      <p:pic>
        <p:nvPicPr>
          <p:cNvPr id="8" name="Picture 7">
            <a:extLst>
              <a:ext uri="{FF2B5EF4-FFF2-40B4-BE49-F238E27FC236}">
                <a16:creationId xmlns:a16="http://schemas.microsoft.com/office/drawing/2014/main" id="{D6F277E2-965D-4528-BAC7-EDBBEF0366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TextBox 8"/>
          <p:cNvSpPr txBox="1"/>
          <p:nvPr/>
        </p:nvSpPr>
        <p:spPr>
          <a:xfrm>
            <a:off x="1055986" y="306062"/>
            <a:ext cx="7032029"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What is personality?</a:t>
            </a:r>
          </a:p>
        </p:txBody>
      </p:sp>
      <p:sp>
        <p:nvSpPr>
          <p:cNvPr id="5" name="TextBox 4"/>
          <p:cNvSpPr txBox="1"/>
          <p:nvPr/>
        </p:nvSpPr>
        <p:spPr>
          <a:xfrm>
            <a:off x="701570" y="5140349"/>
            <a:ext cx="7740860" cy="1384995"/>
          </a:xfrm>
          <a:prstGeom prst="rect">
            <a:avLst/>
          </a:prstGeom>
          <a:noFill/>
        </p:spPr>
        <p:txBody>
          <a:bodyPr wrap="square" rtlCol="0">
            <a:spAutoFit/>
          </a:bodyPr>
          <a:lstStyle/>
          <a:p>
            <a:pPr algn="ctr"/>
            <a:r>
              <a:rPr lang="en-US" sz="2800" b="1" dirty="0">
                <a:solidFill>
                  <a:schemeClr val="tx2">
                    <a:lumMod val="65000"/>
                    <a:lumOff val="35000"/>
                  </a:schemeClr>
                </a:solidFill>
              </a:rPr>
              <a:t>Personality, or temperament, describes the characteristics that account for consistent patterns of behavior.</a:t>
            </a:r>
          </a:p>
        </p:txBody>
      </p:sp>
    </p:spTree>
    <p:extLst>
      <p:ext uri="{BB962C8B-B14F-4D97-AF65-F5344CB8AC3E}">
        <p14:creationId xmlns:p14="http://schemas.microsoft.com/office/powerpoint/2010/main" val="3427957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67" y="1124744"/>
            <a:ext cx="4034117" cy="4608512"/>
          </a:xfrm>
          <a:prstGeom prst="rect">
            <a:avLst/>
          </a:prstGeom>
          <a:ln w="38100">
            <a:solidFill>
              <a:srgbClr val="F5A01A"/>
            </a:solid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DE2B4CD-8BE5-403C-BE12-C38F4DCBCE1D}"/>
              </a:ext>
            </a:extLst>
          </p:cNvPr>
          <p:cNvSpPr txBox="1"/>
          <p:nvPr/>
        </p:nvSpPr>
        <p:spPr>
          <a:xfrm>
            <a:off x="5107758" y="3670644"/>
            <a:ext cx="3124573" cy="2074414"/>
          </a:xfrm>
          <a:prstGeom prst="rect">
            <a:avLst/>
          </a:prstGeom>
          <a:noFill/>
        </p:spPr>
        <p:txBody>
          <a:bodyPr wrap="none" rtlCol="0">
            <a:spAutoFit/>
          </a:bodyPr>
          <a:lstStyle/>
          <a:p>
            <a:r>
              <a:rPr lang="en-US" sz="2800" b="1" dirty="0">
                <a:solidFill>
                  <a:schemeClr val="tx2">
                    <a:lumMod val="75000"/>
                    <a:lumOff val="25000"/>
                  </a:schemeClr>
                </a:solidFill>
              </a:rPr>
              <a:t>Influenced by:</a:t>
            </a:r>
          </a:p>
          <a:p>
            <a:pPr marL="457200" indent="-457200">
              <a:buClr>
                <a:srgbClr val="F5A01A"/>
              </a:buClr>
              <a:buFont typeface="Arial" panose="020B0604020202020204" pitchFamily="34" charset="0"/>
              <a:buChar char="•"/>
            </a:pPr>
            <a:r>
              <a:rPr lang="en-US" sz="2800" dirty="0">
                <a:solidFill>
                  <a:schemeClr val="tx2">
                    <a:lumMod val="75000"/>
                    <a:lumOff val="25000"/>
                  </a:schemeClr>
                </a:solidFill>
              </a:rPr>
              <a:t>Emotional state</a:t>
            </a:r>
          </a:p>
          <a:p>
            <a:pPr marL="457200" indent="-457200">
              <a:buClr>
                <a:srgbClr val="F5A01A"/>
              </a:buClr>
              <a:buFont typeface="Arial" panose="020B0604020202020204" pitchFamily="34" charset="0"/>
              <a:buChar char="•"/>
            </a:pPr>
            <a:r>
              <a:rPr lang="en-US" sz="2800" dirty="0">
                <a:solidFill>
                  <a:schemeClr val="tx2">
                    <a:lumMod val="75000"/>
                    <a:lumOff val="25000"/>
                  </a:schemeClr>
                </a:solidFill>
              </a:rPr>
              <a:t>Stress level</a:t>
            </a:r>
          </a:p>
          <a:p>
            <a:pPr marL="457200" indent="-457200">
              <a:buClr>
                <a:srgbClr val="F5A01A"/>
              </a:buClr>
              <a:buFont typeface="Arial" panose="020B0604020202020204" pitchFamily="34" charset="0"/>
              <a:buChar char="•"/>
            </a:pPr>
            <a:r>
              <a:rPr lang="en-US" sz="2800" dirty="0">
                <a:solidFill>
                  <a:schemeClr val="tx2">
                    <a:lumMod val="75000"/>
                    <a:lumOff val="25000"/>
                  </a:schemeClr>
                </a:solidFill>
              </a:rPr>
              <a:t>Environment</a:t>
            </a:r>
          </a:p>
        </p:txBody>
      </p:sp>
      <p:sp>
        <p:nvSpPr>
          <p:cNvPr id="4" name="TextBox 3">
            <a:extLst>
              <a:ext uri="{FF2B5EF4-FFF2-40B4-BE49-F238E27FC236}">
                <a16:creationId xmlns:a16="http://schemas.microsoft.com/office/drawing/2014/main" id="{7C45F537-2B58-4215-91F6-7A7DBB682D74}"/>
              </a:ext>
            </a:extLst>
          </p:cNvPr>
          <p:cNvSpPr txBox="1"/>
          <p:nvPr/>
        </p:nvSpPr>
        <p:spPr>
          <a:xfrm>
            <a:off x="4617817" y="2258869"/>
            <a:ext cx="4104456" cy="954107"/>
          </a:xfrm>
          <a:prstGeom prst="rect">
            <a:avLst/>
          </a:prstGeom>
          <a:noFill/>
        </p:spPr>
        <p:txBody>
          <a:bodyPr wrap="square" rtlCol="0">
            <a:spAutoFit/>
          </a:bodyPr>
          <a:lstStyle/>
          <a:p>
            <a:pPr algn="ctr"/>
            <a:r>
              <a:rPr lang="en-US" sz="2800" b="1" dirty="0">
                <a:solidFill>
                  <a:schemeClr val="tx2">
                    <a:lumMod val="75000"/>
                    <a:lumOff val="25000"/>
                  </a:schemeClr>
                </a:solidFill>
              </a:rPr>
              <a:t>A reflection of an animal’s personality</a:t>
            </a:r>
          </a:p>
        </p:txBody>
      </p:sp>
      <p:pic>
        <p:nvPicPr>
          <p:cNvPr id="7" name="Picture 6">
            <a:extLst>
              <a:ext uri="{FF2B5EF4-FFF2-40B4-BE49-F238E27FC236}">
                <a16:creationId xmlns:a16="http://schemas.microsoft.com/office/drawing/2014/main" id="{31E267A6-D539-4333-8D45-751117CAA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8" name="Footer Placeholder 3">
            <a:extLst>
              <a:ext uri="{FF2B5EF4-FFF2-40B4-BE49-F238E27FC236}">
                <a16:creationId xmlns:a16="http://schemas.microsoft.com/office/drawing/2014/main" id="{7CF2C282-5181-4F42-836A-7B7EB577CC23}"/>
              </a:ext>
            </a:extLst>
          </p:cNvPr>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sp>
        <p:nvSpPr>
          <p:cNvPr id="9" name="TextBox 8"/>
          <p:cNvSpPr txBox="1"/>
          <p:nvPr/>
        </p:nvSpPr>
        <p:spPr>
          <a:xfrm>
            <a:off x="4539496" y="908720"/>
            <a:ext cx="4261098" cy="1323439"/>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What is behavior?</a:t>
            </a:r>
          </a:p>
        </p:txBody>
      </p:sp>
    </p:spTree>
    <p:extLst>
      <p:ext uri="{BB962C8B-B14F-4D97-AF65-F5344CB8AC3E}">
        <p14:creationId xmlns:p14="http://schemas.microsoft.com/office/powerpoint/2010/main" val="26958710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Footer Placeholder 3"/>
          <p:cNvSpPr>
            <a:spLocks noGrp="1"/>
          </p:cNvSpPr>
          <p:nvPr>
            <p:ph type="ftr" sz="quarter" idx="10"/>
          </p:nvPr>
        </p:nvSpPr>
        <p:spPr>
          <a:xfrm>
            <a:off x="35496" y="6409134"/>
            <a:ext cx="594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panose="020B0604020202020204" pitchFamily="34" charset="0"/>
              </a:defRPr>
            </a:lvl1pPr>
            <a:lvl2pPr marL="742950" indent="-285750" eaLnBrk="0" hangingPunct="0">
              <a:defRPr sz="3200">
                <a:solidFill>
                  <a:schemeClr val="bg1"/>
                </a:solidFill>
                <a:latin typeface="Arial" panose="020B0604020202020204" pitchFamily="34" charset="0"/>
              </a:defRPr>
            </a:lvl2pPr>
            <a:lvl3pPr marL="1143000" indent="-228600" eaLnBrk="0" hangingPunct="0">
              <a:defRPr sz="3200">
                <a:solidFill>
                  <a:schemeClr val="bg1"/>
                </a:solidFill>
                <a:latin typeface="Arial" panose="020B0604020202020204" pitchFamily="34" charset="0"/>
              </a:defRPr>
            </a:lvl3pPr>
            <a:lvl4pPr marL="1600200" indent="-228600" eaLnBrk="0" hangingPunct="0">
              <a:defRPr sz="3200">
                <a:solidFill>
                  <a:schemeClr val="bg1"/>
                </a:solidFill>
                <a:latin typeface="Arial" panose="020B0604020202020204" pitchFamily="34" charset="0"/>
              </a:defRPr>
            </a:lvl4pPr>
            <a:lvl5pPr marL="2057400" indent="-228600" eaLnBrk="0" hangingPunct="0">
              <a:defRPr sz="3200">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7003"/>
              </a:buClr>
              <a:buFont typeface="Arial" panose="020B0604020202020204" pitchFamily="34" charset="0"/>
              <a:defRPr sz="3200">
                <a:solidFill>
                  <a:schemeClr val="bg1"/>
                </a:solidFill>
                <a:latin typeface="Arial" panose="020B0604020202020204" pitchFamily="34" charset="0"/>
              </a:defRPr>
            </a:lvl9pPr>
          </a:lstStyle>
          <a:p>
            <a:pPr eaLnBrk="1" hangingPunct="1"/>
            <a:endParaRPr lang="en-US" altLang="en-US" sz="1200" dirty="0">
              <a:solidFill>
                <a:srgbClr val="FF7003"/>
              </a:solidFill>
              <a:latin typeface="Century Gothic" panose="020B0502020202020204" pitchFamily="34" charset="0"/>
            </a:endParaRPr>
          </a:p>
          <a:p>
            <a:pPr eaLnBrk="1" hangingPunct="1"/>
            <a:r>
              <a:rPr lang="en-US" altLang="en-US" sz="1200" dirty="0">
                <a:solidFill>
                  <a:schemeClr val="bg1">
                    <a:lumMod val="65000"/>
                  </a:schemeClr>
                </a:solidFill>
                <a:latin typeface="Century Gothic" panose="020B0502020202020204" pitchFamily="34" charset="0"/>
              </a:rPr>
              <a:t>COPYRIGHT </a:t>
            </a:r>
            <a:r>
              <a:rPr lang="en-US" altLang="en-US" sz="1200" dirty="0">
                <a:solidFill>
                  <a:schemeClr val="bg1">
                    <a:lumMod val="65000"/>
                  </a:schemeClr>
                </a:solidFill>
                <a:latin typeface="Century Gothic" panose="020B0502020202020204" pitchFamily="34" charset="0"/>
                <a:cs typeface="Arial" panose="020B0604020202020204" pitchFamily="34" charset="0"/>
              </a:rPr>
              <a:t>© 2018. ASPCA®. ALL RIGHTS RESERVED.</a:t>
            </a:r>
          </a:p>
        </p:txBody>
      </p:sp>
      <p:pic>
        <p:nvPicPr>
          <p:cNvPr id="8" name="Picture 7">
            <a:extLst>
              <a:ext uri="{FF2B5EF4-FFF2-40B4-BE49-F238E27FC236}">
                <a16:creationId xmlns:a16="http://schemas.microsoft.com/office/drawing/2014/main" id="{D6F277E2-965D-4528-BAC7-EDBBEF036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336" y="6311602"/>
            <a:ext cx="1390650" cy="485775"/>
          </a:xfrm>
          <a:prstGeom prst="rect">
            <a:avLst/>
          </a:prstGeom>
        </p:spPr>
      </p:pic>
      <p:sp>
        <p:nvSpPr>
          <p:cNvPr id="9" name="TextBox 8"/>
          <p:cNvSpPr txBox="1"/>
          <p:nvPr/>
        </p:nvSpPr>
        <p:spPr>
          <a:xfrm>
            <a:off x="1055986" y="306062"/>
            <a:ext cx="7032029" cy="707886"/>
          </a:xfrm>
          <a:prstGeom prst="rect">
            <a:avLst/>
          </a:prstGeom>
          <a:noFill/>
        </p:spPr>
        <p:txBody>
          <a:bodyPr wrap="square" rtlCol="0">
            <a:spAutoFit/>
          </a:bodyPr>
          <a:lstStyle/>
          <a:p>
            <a:pPr algn="ctr"/>
            <a:r>
              <a:rPr lang="en-US" sz="4000" b="1" dirty="0">
                <a:solidFill>
                  <a:srgbClr val="F5A01A"/>
                </a:solidFill>
                <a:latin typeface="Arial Black" pitchFamily="34" charset="0"/>
                <a:cs typeface="Arial" pitchFamily="34" charset="0"/>
              </a:rPr>
              <a:t>Nature or nurture?</a:t>
            </a:r>
          </a:p>
        </p:txBody>
      </p:sp>
      <p:sp>
        <p:nvSpPr>
          <p:cNvPr id="5" name="TextBox 4"/>
          <p:cNvSpPr txBox="1"/>
          <p:nvPr/>
        </p:nvSpPr>
        <p:spPr>
          <a:xfrm>
            <a:off x="350785" y="4449453"/>
            <a:ext cx="8442430" cy="1902059"/>
          </a:xfrm>
          <a:prstGeom prst="rect">
            <a:avLst/>
          </a:prstGeom>
          <a:noFill/>
        </p:spPr>
        <p:txBody>
          <a:bodyPr wrap="square" rtlCol="0">
            <a:spAutoFit/>
          </a:bodyPr>
          <a:lstStyle/>
          <a:p>
            <a:pPr algn="ctr"/>
            <a:r>
              <a:rPr lang="en-US" sz="2800" b="1" dirty="0">
                <a:solidFill>
                  <a:schemeClr val="tx2">
                    <a:lumMod val="65000"/>
                    <a:lumOff val="35000"/>
                  </a:schemeClr>
                </a:solidFill>
              </a:rPr>
              <a:t>BOTH. </a:t>
            </a:r>
          </a:p>
          <a:p>
            <a:pPr algn="ctr"/>
            <a:r>
              <a:rPr lang="en-US" sz="2800" b="1" dirty="0">
                <a:solidFill>
                  <a:schemeClr val="tx2">
                    <a:lumMod val="65000"/>
                    <a:lumOff val="35000"/>
                  </a:schemeClr>
                </a:solidFill>
              </a:rPr>
              <a:t>Personality and behavior are influenced by a complex interplay between genetic predispositions and experience (or lack thereof).</a:t>
            </a: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5653"/>
          <a:stretch/>
        </p:blipFill>
        <p:spPr>
          <a:xfrm>
            <a:off x="323528" y="891885"/>
            <a:ext cx="4469736" cy="3548575"/>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6720" t="24801" r="5921" b="25523"/>
          <a:stretch/>
        </p:blipFill>
        <p:spPr>
          <a:xfrm>
            <a:off x="4788024" y="2379893"/>
            <a:ext cx="3744416" cy="2129227"/>
          </a:xfrm>
          <a:prstGeom prst="rect">
            <a:avLst/>
          </a:prstGeom>
        </p:spPr>
      </p:pic>
    </p:spTree>
    <p:extLst>
      <p:ext uri="{BB962C8B-B14F-4D97-AF65-F5344CB8AC3E}">
        <p14:creationId xmlns:p14="http://schemas.microsoft.com/office/powerpoint/2010/main" val="15666287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THENA.CUSTOMXMLID" val="{1349BB25-7516-4A9F-897E-82CC57981D55}"/>
  <p:tag name="ATHENA.CUSTOMXMLCONTENT" val="&lt;?xml version=&quot;1.0&quot;?&gt;&lt;athena xmlns=&quot;http://schemas.microsoft.com/edu/athena&quot; version=&quot;0.1.3885.0&quot;&gt;&lt;timings duration=&quot;46313&quot;/&gt;&lt;/athena&gt;"/>
</p:tagLst>
</file>

<file path=ppt/theme/theme1.xml><?xml version="1.0" encoding="utf-8"?>
<a:theme xmlns:a="http://schemas.openxmlformats.org/drawingml/2006/main" name="ASPCA Orange_Gray">
  <a:themeElements>
    <a:clrScheme name="ASPCA Orange_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SPCA Orange_Gray">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defRPr kumimoji="0" lang="en-US" sz="32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rgbClr val="FF7003"/>
          </a:buClr>
          <a:buSzTx/>
          <a:buFont typeface="Arial" charset="0"/>
          <a:buNone/>
          <a:tabLst/>
          <a:defRPr kumimoji="0" lang="en-US" sz="3200" b="0" i="0" u="none" strike="noStrike" cap="none" normalizeH="0" baseline="0" smtClean="0">
            <a:ln>
              <a:noFill/>
            </a:ln>
            <a:solidFill>
              <a:schemeClr val="bg1"/>
            </a:solidFill>
            <a:effectLst/>
            <a:latin typeface="Arial" charset="0"/>
          </a:defRPr>
        </a:defPPr>
      </a:lstStyle>
    </a:lnDef>
  </a:objectDefaults>
  <a:extraClrSchemeLst>
    <a:extraClrScheme>
      <a:clrScheme name="ASPCA Orange_Gra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SPCA Orange_Gra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SPCA Orange_Gra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SPCA Orange_Gra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SPCA Orange_Gra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SPCA Orange_Gra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SPCA Orange_Gra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SPCA Orange_Gra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SPCA Orange_Gra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SPCA Orange_Gra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SPCA Orange_Gra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SPCA Orange_Gra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athena xmlns="http://schemas.microsoft.com/edu/athena" version="0.1.3885.0">
  <timings duration="46313"/>
</athena>
</file>

<file path=customXml/itemProps1.xml><?xml version="1.0" encoding="utf-8"?>
<ds:datastoreItem xmlns:ds="http://schemas.openxmlformats.org/officeDocument/2006/customXml" ds:itemID="{5E2E5A2E-EE42-4EF3-BB7D-81691E34FEC5}">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ASPCA Orange_Gray</Template>
  <TotalTime>13266</TotalTime>
  <Words>2119</Words>
  <Application>Microsoft Macintosh PowerPoint</Application>
  <PresentationFormat>On-screen Show (4:3)</PresentationFormat>
  <Paragraphs>271</Paragraphs>
  <Slides>34</Slides>
  <Notes>30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34</vt:i4>
      </vt:variant>
    </vt:vector>
  </HeadingPairs>
  <TitlesOfParts>
    <vt:vector size="48" baseType="lpstr">
      <vt:lpstr>ＭＳ Ｐゴシック</vt:lpstr>
      <vt:lpstr>Arial</vt:lpstr>
      <vt:lpstr>Arial Black</vt:lpstr>
      <vt:lpstr>Arial Narrow</vt:lpstr>
      <vt:lpstr>Calibri</vt:lpstr>
      <vt:lpstr>Calibri Light</vt:lpstr>
      <vt:lpstr>Century Gothic</vt:lpstr>
      <vt:lpstr>Helvetica Neue</vt:lpstr>
      <vt:lpstr>Trebuchet MS</vt:lpstr>
      <vt:lpstr>Wingdings</vt:lpstr>
      <vt:lpstr>ASPCA Orange_Gray</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Animal Insights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Pamela Reid</dc:creator>
  <cp:lastModifiedBy>Brenna Jennings</cp:lastModifiedBy>
  <cp:revision>479</cp:revision>
  <cp:lastPrinted>2015-08-10T19:33:36Z</cp:lastPrinted>
  <dcterms:created xsi:type="dcterms:W3CDTF">2011-09-04T22:17:19Z</dcterms:created>
  <dcterms:modified xsi:type="dcterms:W3CDTF">2018-11-06T21:02:49Z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