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96" r:id="rId3"/>
    <p:sldId id="297" r:id="rId4"/>
    <p:sldId id="298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3" r:id="rId14"/>
    <p:sldId id="266" r:id="rId15"/>
    <p:sldId id="278" r:id="rId16"/>
    <p:sldId id="279" r:id="rId17"/>
    <p:sldId id="280" r:id="rId18"/>
    <p:sldId id="265" r:id="rId19"/>
    <p:sldId id="264" r:id="rId20"/>
    <p:sldId id="267" r:id="rId21"/>
    <p:sldId id="269" r:id="rId22"/>
    <p:sldId id="268" r:id="rId23"/>
    <p:sldId id="270" r:id="rId24"/>
    <p:sldId id="284" r:id="rId25"/>
    <p:sldId id="272" r:id="rId26"/>
    <p:sldId id="285" r:id="rId27"/>
    <p:sldId id="286" r:id="rId28"/>
    <p:sldId id="287" r:id="rId29"/>
    <p:sldId id="282" r:id="rId30"/>
    <p:sldId id="271" r:id="rId31"/>
    <p:sldId id="288" r:id="rId32"/>
    <p:sldId id="290" r:id="rId33"/>
    <p:sldId id="291" r:id="rId34"/>
    <p:sldId id="294" r:id="rId35"/>
    <p:sldId id="292" r:id="rId36"/>
    <p:sldId id="293" r:id="rId37"/>
    <p:sldId id="273" r:id="rId38"/>
    <p:sldId id="274" r:id="rId39"/>
    <p:sldId id="275" r:id="rId40"/>
    <p:sldId id="276" r:id="rId41"/>
    <p:sldId id="30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6699"/>
    <a:srgbClr val="FA9F1C"/>
    <a:srgbClr val="886D4D"/>
    <a:srgbClr val="BA7F00"/>
    <a:srgbClr val="F1AC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03" autoAdjust="0"/>
    <p:restoredTop sz="94660" autoAdjust="0"/>
  </p:normalViewPr>
  <p:slideViewPr>
    <p:cSldViewPr snapToGrid="0">
      <p:cViewPr varScale="1">
        <p:scale>
          <a:sx n="57" d="100"/>
          <a:sy n="57" d="100"/>
        </p:scale>
        <p:origin x="44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" y="6492875"/>
            <a:ext cx="39444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817023D-306E-4902-B398-2537144494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325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solidFill>
                  <a:srgbClr val="FA9F1C"/>
                </a:solidFill>
                <a:latin typeface="+mn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" y="6492875"/>
            <a:ext cx="39444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C23BF24-A871-428E-9E91-88DE1ECD7B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423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FA9F1C"/>
                </a:solidFill>
              </a:defRPr>
            </a:lvl1pPr>
          </a:lstStyle>
          <a:p>
            <a:r>
              <a:rPr lang="en-US" dirty="0"/>
              <a:t>Click to edit heading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2400" b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2400" b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" y="6492875"/>
            <a:ext cx="39444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71E65F0-439A-41FC-B207-94A527A10D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26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" y="6492875"/>
            <a:ext cx="39444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3E2C523-1901-4384-9817-DB947AD989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6262687"/>
            <a:ext cx="18478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4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9F1C"/>
          </a:solidFill>
          <a:latin typeface="+mn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7432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3179" y="5490424"/>
            <a:ext cx="671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99"/>
                </a:solidFill>
              </a:rPr>
              <a:t>Webinar ID:  </a:t>
            </a:r>
            <a:r>
              <a:rPr lang="en-US" sz="2800" b="1" dirty="0">
                <a:solidFill>
                  <a:srgbClr val="336699"/>
                </a:solidFill>
              </a:rPr>
              <a:t>868-872-649</a:t>
            </a:r>
            <a:endParaRPr lang="en-US" sz="2800" b="1" dirty="0">
              <a:solidFill>
                <a:srgbClr val="3366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4829" y="966109"/>
            <a:ext cx="7337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36699"/>
                </a:solidFill>
              </a:rPr>
              <a:t>ENJOY THE MUSIC</a:t>
            </a:r>
          </a:p>
          <a:p>
            <a:pPr algn="ctr"/>
            <a:r>
              <a:rPr lang="en-US" sz="3200" b="1" dirty="0" smtClean="0">
                <a:solidFill>
                  <a:srgbClr val="336699"/>
                </a:solidFill>
              </a:rPr>
              <a:t>The webinar begins at the top of the hour</a:t>
            </a:r>
          </a:p>
          <a:p>
            <a:pPr algn="ctr"/>
            <a:endParaRPr lang="en-US" sz="3200" dirty="0" smtClean="0"/>
          </a:p>
          <a:p>
            <a:pPr algn="ctr"/>
            <a:endParaRPr lang="en-US" sz="2400" dirty="0"/>
          </a:p>
          <a:p>
            <a:pPr algn="ctr"/>
            <a:r>
              <a:rPr lang="en-US" sz="3200" b="1" dirty="0" smtClean="0">
                <a:solidFill>
                  <a:srgbClr val="FF3300"/>
                </a:solidFill>
              </a:rPr>
              <a:t>Join the webinar using </a:t>
            </a:r>
          </a:p>
          <a:p>
            <a:pPr algn="ctr"/>
            <a:r>
              <a:rPr lang="en-US" sz="3200" b="1" dirty="0" smtClean="0">
                <a:solidFill>
                  <a:srgbClr val="FF3300"/>
                </a:solidFill>
              </a:rPr>
              <a:t>COMPUTER AUDIO</a:t>
            </a:r>
          </a:p>
          <a:p>
            <a:pPr algn="ctr"/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smtClean="0">
                <a:solidFill>
                  <a:srgbClr val="FF3300"/>
                </a:solidFill>
              </a:rPr>
              <a:t>or</a:t>
            </a:r>
          </a:p>
          <a:p>
            <a:pPr algn="ctr"/>
            <a:r>
              <a:rPr lang="en-US" sz="3200" b="1" dirty="0" smtClean="0">
                <a:solidFill>
                  <a:srgbClr val="336699"/>
                </a:solidFill>
              </a:rPr>
              <a:t>CALL IN with your phone:</a:t>
            </a:r>
          </a:p>
          <a:p>
            <a:pPr algn="ctr"/>
            <a:r>
              <a:rPr lang="en-US" sz="3200" b="1" dirty="0" smtClean="0">
                <a:solidFill>
                  <a:srgbClr val="336699"/>
                </a:solidFill>
              </a:rPr>
              <a:t>669-900-6833 or 646-558-8656</a:t>
            </a:r>
            <a:endParaRPr lang="en-US" sz="32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1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7AAFA67E-8987-49EE-880C-7355EE695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6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4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38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18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4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0D91E3-D10C-4AD5-8FEF-1B264C356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Rescues &amp; shelters both rated low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F28E47-52A0-487F-8EA3-786F5CC4C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522663"/>
          </a:xfrm>
        </p:spPr>
        <p:txBody>
          <a:bodyPr/>
          <a:lstStyle/>
          <a:p>
            <a:r>
              <a:rPr lang="en-US" dirty="0"/>
              <a:t>Too much paperwork</a:t>
            </a:r>
          </a:p>
          <a:p>
            <a:r>
              <a:rPr lang="en-US" dirty="0"/>
              <a:t>Lengthy application process</a:t>
            </a:r>
          </a:p>
          <a:p>
            <a:r>
              <a:rPr lang="en-US" dirty="0"/>
              <a:t>Strict requirements</a:t>
            </a:r>
          </a:p>
          <a:p>
            <a:r>
              <a:rPr lang="en-US" dirty="0"/>
              <a:t>High fees</a:t>
            </a:r>
          </a:p>
          <a:p>
            <a:r>
              <a:rPr lang="en-US" dirty="0"/>
              <a:t>No response</a:t>
            </a:r>
          </a:p>
          <a:p>
            <a:r>
              <a:rPr lang="en-US" dirty="0"/>
              <a:t>Lack of follow 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9BFB9E-55B5-4E81-B562-BCBAC447BA4D}"/>
              </a:ext>
            </a:extLst>
          </p:cNvPr>
          <p:cNvSpPr txBox="1"/>
          <p:nvPr/>
        </p:nvSpPr>
        <p:spPr>
          <a:xfrm>
            <a:off x="628650" y="5943600"/>
            <a:ext cx="606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*Best Friends Animal Society Adoption Barriers Research, 2016</a:t>
            </a:r>
          </a:p>
        </p:txBody>
      </p:sp>
    </p:spTree>
    <p:extLst>
      <p:ext uri="{BB962C8B-B14F-4D97-AF65-F5344CB8AC3E}">
        <p14:creationId xmlns:p14="http://schemas.microsoft.com/office/powerpoint/2010/main" val="125564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4E5333-8760-4C84-8581-210B200D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(73-77%) of purchasers visited a shelter or rescue prior to purchasing a pet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3D9F34E-8CDB-4B92-A901-60235AD8C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589900"/>
            <a:ext cx="7886700" cy="2822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40A7EC-B181-4640-884E-CAE2DEAD22A4}"/>
              </a:ext>
            </a:extLst>
          </p:cNvPr>
          <p:cNvSpPr txBox="1"/>
          <p:nvPr/>
        </p:nvSpPr>
        <p:spPr>
          <a:xfrm>
            <a:off x="628650" y="5943600"/>
            <a:ext cx="606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*Best Friends Animal Society Adoption Barriers Research, 2016</a:t>
            </a:r>
          </a:p>
        </p:txBody>
      </p:sp>
    </p:spTree>
    <p:extLst>
      <p:ext uri="{BB962C8B-B14F-4D97-AF65-F5344CB8AC3E}">
        <p14:creationId xmlns:p14="http://schemas.microsoft.com/office/powerpoint/2010/main" val="6562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5A9D1D1B-48D1-4AD3-994F-5E4DEEE94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107791"/>
            <a:ext cx="7886700" cy="3787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4F59067-5DA2-4C3B-BE13-9CF54C8C16F3}"/>
              </a:ext>
            </a:extLst>
          </p:cNvPr>
          <p:cNvSpPr txBox="1"/>
          <p:nvPr/>
        </p:nvSpPr>
        <p:spPr>
          <a:xfrm>
            <a:off x="628650" y="5943600"/>
            <a:ext cx="606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*Best Friends Animal Society Adoption Barriers Research, 2016</a:t>
            </a:r>
          </a:p>
        </p:txBody>
      </p:sp>
    </p:spTree>
    <p:extLst>
      <p:ext uri="{BB962C8B-B14F-4D97-AF65-F5344CB8AC3E}">
        <p14:creationId xmlns:p14="http://schemas.microsoft.com/office/powerpoint/2010/main" val="41751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1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02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14" y="359398"/>
            <a:ext cx="7841512" cy="584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1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8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-media-cache-ak0.pinimg.com/736x/d1/02/a3/d102a36b91d70ae79fd7ea2764e8ccef.jpg">
            <a:extLst>
              <a:ext uri="{FF2B5EF4-FFF2-40B4-BE49-F238E27FC236}">
                <a16:creationId xmlns="" xmlns:a16="http://schemas.microsoft.com/office/drawing/2014/main" id="{4662C8A5-AEFD-41E0-8845-6076DE4BB4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479" y="480617"/>
            <a:ext cx="5896765" cy="589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9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4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69ECE9-5FBF-435E-97E3-CE0735A69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87" y="712782"/>
            <a:ext cx="5079325" cy="54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8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7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19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4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BE3C737-9A18-4D48-B4D7-57493221DF9D}"/>
              </a:ext>
            </a:extLst>
          </p:cNvPr>
          <p:cNvGrpSpPr/>
          <p:nvPr/>
        </p:nvGrpSpPr>
        <p:grpSpPr>
          <a:xfrm>
            <a:off x="561977" y="2868012"/>
            <a:ext cx="7943850" cy="1265838"/>
            <a:chOff x="3033712" y="1520225"/>
            <a:chExt cx="5524501" cy="73354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5EF1DE2E-765B-4FC3-9F77-AE3A1D7E6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3712" y="1520225"/>
              <a:ext cx="5524501" cy="73354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6DB8413F-43C1-40C7-81B3-ADFE6DD1DFB4}"/>
                </a:ext>
              </a:extLst>
            </p:cNvPr>
            <p:cNvSpPr/>
            <p:nvPr/>
          </p:nvSpPr>
          <p:spPr>
            <a:xfrm>
              <a:off x="4433887" y="1520225"/>
              <a:ext cx="604838" cy="27622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52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24" y="348343"/>
            <a:ext cx="8455642" cy="58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6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8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A018CC-B955-47B6-A655-5F546C0F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87" y="2419342"/>
            <a:ext cx="7039026" cy="20193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10295DA-377B-4649-B0F5-9D1557057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705" y="4667248"/>
            <a:ext cx="3738590" cy="5048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57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B29B3-6926-4DEE-9852-C8C92C66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your adoption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D6A390-C3B8-46D1-80FD-2C418D709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Gather your people</a:t>
            </a:r>
          </a:p>
          <a:p>
            <a:r>
              <a:rPr lang="en-US" dirty="0"/>
              <a:t>Bring your materials (adoption related materials)</a:t>
            </a:r>
          </a:p>
          <a:p>
            <a:r>
              <a:rPr lang="en-US" dirty="0"/>
              <a:t>Do a language check – are you friendly? Are you thankful? Are you grateful?</a:t>
            </a:r>
          </a:p>
          <a:p>
            <a:r>
              <a:rPr lang="en-US" dirty="0"/>
              <a:t>Look for telltale words like “must” and “required”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C40CBA-13BF-4C70-984D-88B05022C12A}"/>
              </a:ext>
            </a:extLst>
          </p:cNvPr>
          <p:cNvSpPr/>
          <p:nvPr/>
        </p:nvSpPr>
        <p:spPr>
          <a:xfrm>
            <a:off x="628650" y="6249085"/>
            <a:ext cx="741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See PDF worksheet: “Creating your adoption experience”</a:t>
            </a:r>
          </a:p>
        </p:txBody>
      </p:sp>
    </p:spTree>
    <p:extLst>
      <p:ext uri="{BB962C8B-B14F-4D97-AF65-F5344CB8AC3E}">
        <p14:creationId xmlns:p14="http://schemas.microsoft.com/office/powerpoint/2010/main" val="149400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B29B3-6926-4DEE-9852-C8C92C66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your adoption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D6A390-C3B8-46D1-80FD-2C418D709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Evaluate each item on your application</a:t>
            </a:r>
          </a:p>
          <a:p>
            <a:pPr lvl="1"/>
            <a:r>
              <a:rPr lang="en-US" dirty="0"/>
              <a:t>Why do we ask this question?</a:t>
            </a:r>
            <a:endParaRPr lang="en-US" sz="1800" dirty="0"/>
          </a:p>
          <a:p>
            <a:pPr lvl="1"/>
            <a:r>
              <a:rPr lang="en-US" dirty="0"/>
              <a:t>Is it important to know?</a:t>
            </a:r>
            <a:endParaRPr lang="en-US" sz="1800" dirty="0"/>
          </a:p>
          <a:p>
            <a:pPr lvl="1"/>
            <a:r>
              <a:rPr lang="en-US" dirty="0"/>
              <a:t>Is it something we can control?</a:t>
            </a:r>
            <a:endParaRPr lang="en-US" sz="1800" dirty="0"/>
          </a:p>
          <a:p>
            <a:pPr lvl="1"/>
            <a:r>
              <a:rPr lang="en-US" dirty="0"/>
              <a:t>Is there a better way to get or give information that can address this issue?</a:t>
            </a:r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E10AAC8-A425-4438-90A7-53CD0FCE3AD3}"/>
              </a:ext>
            </a:extLst>
          </p:cNvPr>
          <p:cNvSpPr/>
          <p:nvPr/>
        </p:nvSpPr>
        <p:spPr>
          <a:xfrm>
            <a:off x="628650" y="6249085"/>
            <a:ext cx="741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See PDF worksheet: “Creating your adoption experience”</a:t>
            </a:r>
          </a:p>
        </p:txBody>
      </p:sp>
    </p:spTree>
    <p:extLst>
      <p:ext uri="{BB962C8B-B14F-4D97-AF65-F5344CB8AC3E}">
        <p14:creationId xmlns:p14="http://schemas.microsoft.com/office/powerpoint/2010/main" val="180616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B29B3-6926-4DEE-9852-C8C92C66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your adoption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D6A390-C3B8-46D1-80FD-2C418D709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 what is most important for your organization? It might surprise you…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8A7ACE-5658-41E7-987B-A445FEA56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56" y="3165790"/>
            <a:ext cx="8091488" cy="12614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E10AAC8-A425-4438-90A7-53CD0FCE3AD3}"/>
              </a:ext>
            </a:extLst>
          </p:cNvPr>
          <p:cNvSpPr/>
          <p:nvPr/>
        </p:nvSpPr>
        <p:spPr>
          <a:xfrm>
            <a:off x="628650" y="6249085"/>
            <a:ext cx="741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See PDF worksheet: “Creating your adoption experience”</a:t>
            </a:r>
          </a:p>
        </p:txBody>
      </p:sp>
    </p:spTree>
    <p:extLst>
      <p:ext uri="{BB962C8B-B14F-4D97-AF65-F5344CB8AC3E}">
        <p14:creationId xmlns:p14="http://schemas.microsoft.com/office/powerpoint/2010/main" val="256432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B29B3-6926-4DEE-9852-C8C92C66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your adoption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D6A390-C3B8-46D1-80FD-2C418D709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 hard look at each question.</a:t>
            </a:r>
          </a:p>
          <a:p>
            <a:r>
              <a:rPr lang="en-US" dirty="0"/>
              <a:t>Do you really need to ask it?</a:t>
            </a:r>
          </a:p>
          <a:p>
            <a:r>
              <a:rPr lang="en-US" dirty="0"/>
              <a:t>What information are you trying to get?</a:t>
            </a:r>
          </a:p>
          <a:p>
            <a:r>
              <a:rPr lang="en-US" dirty="0"/>
              <a:t>Is there a better way to ask the question?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1416ED3-3375-480C-992D-EC643EA974F4}"/>
              </a:ext>
            </a:extLst>
          </p:cNvPr>
          <p:cNvSpPr/>
          <p:nvPr/>
        </p:nvSpPr>
        <p:spPr>
          <a:xfrm>
            <a:off x="628650" y="6249085"/>
            <a:ext cx="741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See PDF worksheet: “Creating your adoption experience”</a:t>
            </a:r>
          </a:p>
        </p:txBody>
      </p:sp>
    </p:spTree>
    <p:extLst>
      <p:ext uri="{BB962C8B-B14F-4D97-AF65-F5344CB8AC3E}">
        <p14:creationId xmlns:p14="http://schemas.microsoft.com/office/powerpoint/2010/main" val="406382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B29B3-6926-4DEE-9852-C8C92C66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Tricky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D6A390-C3B8-46D1-80FD-2C418D709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do you decline?</a:t>
            </a:r>
          </a:p>
          <a:p>
            <a:r>
              <a:rPr lang="en-US" dirty="0"/>
              <a:t>Why do you decline?</a:t>
            </a:r>
          </a:p>
          <a:p>
            <a:r>
              <a:rPr lang="en-US" dirty="0"/>
              <a:t>How can you get to yes?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CD88D4A-A205-436E-98BD-0A65AF56D97F}"/>
              </a:ext>
            </a:extLst>
          </p:cNvPr>
          <p:cNvSpPr/>
          <p:nvPr/>
        </p:nvSpPr>
        <p:spPr>
          <a:xfrm>
            <a:off x="628650" y="6249085"/>
            <a:ext cx="741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See PDF worksheet: “Creating your adoption experience”</a:t>
            </a:r>
          </a:p>
        </p:txBody>
      </p:sp>
    </p:spTree>
    <p:extLst>
      <p:ext uri="{BB962C8B-B14F-4D97-AF65-F5344CB8AC3E}">
        <p14:creationId xmlns:p14="http://schemas.microsoft.com/office/powerpoint/2010/main" val="41853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56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96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0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1413" y="5049494"/>
            <a:ext cx="6681173" cy="1144477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/>
              <a:t>Susan Cosby</a:t>
            </a:r>
            <a:endParaRPr lang="en-US" sz="2200" dirty="0" smtClean="0"/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Director of Lifesaving Programs and Partnerships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Petco Foundation</a:t>
            </a:r>
          </a:p>
          <a:p>
            <a:pPr algn="l"/>
            <a:endParaRPr lang="en-US" sz="40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53144"/>
            <a:ext cx="7772400" cy="59871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Is Your Adoption Process Really Working?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939" y="2001494"/>
            <a:ext cx="3186132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5655" y="1533426"/>
            <a:ext cx="2373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Your Presenter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224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0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85800" y="847446"/>
            <a:ext cx="7772400" cy="5047574"/>
            <a:chOff x="685800" y="847446"/>
            <a:chExt cx="7772400" cy="5047574"/>
          </a:xfrm>
        </p:grpSpPr>
        <p:sp>
          <p:nvSpPr>
            <p:cNvPr id="4" name="TextBox 3"/>
            <p:cNvSpPr txBox="1"/>
            <p:nvPr/>
          </p:nvSpPr>
          <p:spPr>
            <a:xfrm>
              <a:off x="1208993" y="5310245"/>
              <a:ext cx="3167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603000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Meiryo" panose="020B0604030504040204" pitchFamily="34" charset="-128"/>
                </a:rPr>
                <a:t>THANK YOU!</a:t>
              </a:r>
              <a:endParaRPr lang="en-US" sz="3200" b="1" dirty="0">
                <a:solidFill>
                  <a:srgbClr val="603000"/>
                </a:solidFill>
                <a:latin typeface="Gulim" panose="020B0600000101010101" pitchFamily="34" charset="-127"/>
                <a:ea typeface="Gulim" panose="020B0600000101010101" pitchFamily="34" charset="-127"/>
                <a:cs typeface="Meiryo" panose="020B0604030504040204" pitchFamily="34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5800" y="847446"/>
              <a:ext cx="7772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603000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Join the Million Cat Challenge today</a:t>
              </a:r>
              <a:r>
                <a:rPr lang="en-US" sz="3200" b="1" dirty="0">
                  <a:solidFill>
                    <a:srgbClr val="603000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! https://millioncatchallenge.org/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6056" y="2105425"/>
              <a:ext cx="3407909" cy="3789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2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Adoptions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#</a:t>
            </a:r>
            <a:r>
              <a:rPr lang="en-US" dirty="0" err="1"/>
              <a:t>allthecats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ontent-atl3-1.xx.fbcdn.net/t31.0-8/13323643_1154363974616070_7530903797554066311_o.jpg">
            <a:extLst>
              <a:ext uri="{FF2B5EF4-FFF2-40B4-BE49-F238E27FC236}">
                <a16:creationId xmlns="" xmlns:a16="http://schemas.microsoft.com/office/drawing/2014/main" id="{C8E6866C-F174-49EC-82C9-48A5F961A7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5286375" cy="68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67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content-atl3-1.xx.fbcdn.net/t31.0-8/13147621_1137554819630319_918902061671345413_o.jpg">
            <a:extLst>
              <a:ext uri="{FF2B5EF4-FFF2-40B4-BE49-F238E27FC236}">
                <a16:creationId xmlns="" xmlns:a16="http://schemas.microsoft.com/office/drawing/2014/main" id="{2DE366CC-698A-4EF5-8DCB-CCEF8C48AD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5888450" cy="680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98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content-atl3-1.xx.fbcdn.net/v/t1.0-9/12654361_1076990469020088_9157986167108516949_n.jpg?oh=7fc7c9dba55d909e0097cbcffd48b200&amp;oe=580E57B7">
            <a:extLst>
              <a:ext uri="{FF2B5EF4-FFF2-40B4-BE49-F238E27FC236}">
                <a16:creationId xmlns="" xmlns:a16="http://schemas.microsoft.com/office/drawing/2014/main" id="{982EADD7-0E2B-4703-8B73-0514C1F52A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25" y="0"/>
            <a:ext cx="5334000" cy="689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87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content.xx.fbcdn.net/t31.0-8/11054295_1029619793757156_6510894496623147850_o.jpg">
            <a:extLst>
              <a:ext uri="{FF2B5EF4-FFF2-40B4-BE49-F238E27FC236}">
                <a16:creationId xmlns="" xmlns:a16="http://schemas.microsoft.com/office/drawing/2014/main" id="{6B358040-529F-46F9-8C33-AB45F7E358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305425" cy="686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C template.potx" id="{59D81060-5B35-465B-92E3-A31142DE6BBF}" vid="{33AE1847-16C2-4CD8-A571-6058DCA9C1A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MCC template</Template>
  <TotalTime>7616</TotalTime>
  <Words>354</Words>
  <Application>Microsoft Office PowerPoint</Application>
  <PresentationFormat>On-screen Show (4:3)</PresentationFormat>
  <Paragraphs>61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Gulim</vt:lpstr>
      <vt:lpstr>Meiryo</vt:lpstr>
      <vt:lpstr>Arial</vt:lpstr>
      <vt:lpstr>Calibri</vt:lpstr>
      <vt:lpstr>Master Slide</vt:lpstr>
      <vt:lpstr>PowerPoint Presentation</vt:lpstr>
      <vt:lpstr>PowerPoint Presentation</vt:lpstr>
      <vt:lpstr>PowerPoint Presentation</vt:lpstr>
      <vt:lpstr>Is Your Adoption Process Really Working?</vt:lpstr>
      <vt:lpstr>Adoptions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Rescues &amp; shelters both rated low on:</vt:lpstr>
      <vt:lpstr>Most (73-77%) of purchasers visited a shelter or rescue prior to purchasing a pet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your adoption experience</vt:lpstr>
      <vt:lpstr>Creating your adoption experience</vt:lpstr>
      <vt:lpstr>Creating your adoption experience</vt:lpstr>
      <vt:lpstr>Creating your adoption experience</vt:lpstr>
      <vt:lpstr>Tricky situations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ASPCA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Cosby</dc:creator>
  <cp:lastModifiedBy>Susan Furukawa</cp:lastModifiedBy>
  <cp:revision>29</cp:revision>
  <dcterms:created xsi:type="dcterms:W3CDTF">2018-06-05T17:33:26Z</dcterms:created>
  <dcterms:modified xsi:type="dcterms:W3CDTF">2018-06-12T01:23:35Z</dcterms:modified>
</cp:coreProperties>
</file>