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handoutMasterIdLst>
    <p:handoutMasterId r:id="rId41"/>
  </p:handoutMasterIdLst>
  <p:sldIdLst>
    <p:sldId id="1883" r:id="rId2"/>
    <p:sldId id="1884" r:id="rId3"/>
    <p:sldId id="1885" r:id="rId4"/>
    <p:sldId id="256" r:id="rId5"/>
    <p:sldId id="913" r:id="rId6"/>
    <p:sldId id="351" r:id="rId7"/>
    <p:sldId id="344" r:id="rId8"/>
    <p:sldId id="330" r:id="rId9"/>
    <p:sldId id="345" r:id="rId10"/>
    <p:sldId id="349" r:id="rId11"/>
    <p:sldId id="328" r:id="rId12"/>
    <p:sldId id="336" r:id="rId13"/>
    <p:sldId id="337" r:id="rId14"/>
    <p:sldId id="338" r:id="rId15"/>
    <p:sldId id="905" r:id="rId16"/>
    <p:sldId id="906" r:id="rId17"/>
    <p:sldId id="916" r:id="rId18"/>
    <p:sldId id="917" r:id="rId19"/>
    <p:sldId id="918" r:id="rId20"/>
    <p:sldId id="341" r:id="rId21"/>
    <p:sldId id="352" r:id="rId22"/>
    <p:sldId id="353" r:id="rId23"/>
    <p:sldId id="339" r:id="rId24"/>
    <p:sldId id="354" r:id="rId25"/>
    <p:sldId id="915" r:id="rId26"/>
    <p:sldId id="910" r:id="rId27"/>
    <p:sldId id="350" r:id="rId28"/>
    <p:sldId id="914" r:id="rId29"/>
    <p:sldId id="356" r:id="rId30"/>
    <p:sldId id="911" r:id="rId31"/>
    <p:sldId id="347" r:id="rId32"/>
    <p:sldId id="357" r:id="rId33"/>
    <p:sldId id="348" r:id="rId34"/>
    <p:sldId id="358" r:id="rId35"/>
    <p:sldId id="912" r:id="rId36"/>
    <p:sldId id="908" r:id="rId37"/>
    <p:sldId id="265" r:id="rId38"/>
    <p:sldId id="909"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1pPr>
    <a:lvl2pPr marL="4572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2pPr>
    <a:lvl3pPr marL="9144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3pPr>
    <a:lvl4pPr marL="13716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4pPr>
    <a:lvl5pPr marL="18288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9pPr>
  </p:defaultTextStyle>
  <p:extLst>
    <p:ext uri="{EFAFB233-063F-42B5-8137-9DF3F51BA10A}">
      <p15:sldGuideLst xmlns:p15="http://schemas.microsoft.com/office/powerpoint/2012/main">
        <p15:guide id="1" orient="horz" pos="205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323"/>
    <a:srgbClr val="FF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8"/>
    <p:restoredTop sz="94130" autoAdjust="0"/>
  </p:normalViewPr>
  <p:slideViewPr>
    <p:cSldViewPr snapToGrid="0" showGuides="1">
      <p:cViewPr varScale="1">
        <p:scale>
          <a:sx n="93" d="100"/>
          <a:sy n="93" d="100"/>
        </p:scale>
        <p:origin x="1118" y="67"/>
      </p:cViewPr>
      <p:guideLst>
        <p:guide orient="horz" pos="205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96"/>
    </p:cViewPr>
  </p:sorterViewPr>
  <p:notesViewPr>
    <p:cSldViewPr snapToGrid="0">
      <p:cViewPr varScale="1">
        <p:scale>
          <a:sx n="69" d="100"/>
          <a:sy n="69" d="100"/>
        </p:scale>
        <p:origin x="-331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3EE3C1-9E51-8242-8F25-E2E7DA203B82}" type="datetimeFigureOut">
              <a:rPr lang="en-US" smtClean="0"/>
              <a:pPr/>
              <a:t>6/18/2019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D1DD37-FD83-FA41-A22B-2BE5CDC9BE14}" type="slidenum">
              <a:rPr lang="en-US" smtClean="0"/>
              <a:pPr/>
              <a:t>‹#›</a:t>
            </a:fld>
            <a:endParaRPr lang="en-US"/>
          </a:p>
        </p:txBody>
      </p:sp>
    </p:spTree>
    <p:extLst>
      <p:ext uri="{BB962C8B-B14F-4D97-AF65-F5344CB8AC3E}">
        <p14:creationId xmlns:p14="http://schemas.microsoft.com/office/powerpoint/2010/main" val="3803807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8180C-D755-9B46-B91E-25CADE7BACE3}" type="datetimeFigureOut">
              <a:rPr lang="en-US" smtClean="0"/>
              <a:pPr/>
              <a:t>6/18/2019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80C95-2177-DA40-8278-5ED8A4E2D889}" type="slidenum">
              <a:rPr lang="en-US" smtClean="0"/>
              <a:pPr/>
              <a:t>‹#›</a:t>
            </a:fld>
            <a:endParaRPr lang="en-US"/>
          </a:p>
        </p:txBody>
      </p:sp>
    </p:spTree>
    <p:extLst>
      <p:ext uri="{BB962C8B-B14F-4D97-AF65-F5344CB8AC3E}">
        <p14:creationId xmlns:p14="http://schemas.microsoft.com/office/powerpoint/2010/main" val="299660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A74E2F-47E8-4BAA-91F3-AB754808F51B}"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27199" y="3763433"/>
            <a:ext cx="6767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727200" y="2263246"/>
            <a:ext cx="676751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3600"/>
            <a:ext cx="7772400" cy="1143000"/>
          </a:xfrm>
        </p:spPr>
        <p:txBody>
          <a:bodyPr anchor="b"/>
          <a:lstStyle>
            <a:lvl1pPr>
              <a:defRPr/>
            </a:lvl1pPr>
          </a:lstStyle>
          <a:p>
            <a:r>
              <a:rPr lang="en-US"/>
              <a:t>Click to edit Master title style</a:t>
            </a:r>
            <a:endParaRPr lang="en-US" dirty="0"/>
          </a:p>
        </p:txBody>
      </p:sp>
      <p:sp>
        <p:nvSpPr>
          <p:cNvPr id="3076" name="Rectangle 4"/>
          <p:cNvSpPr>
            <a:spLocks noGrp="1" noChangeArrowheads="1"/>
          </p:cNvSpPr>
          <p:nvPr>
            <p:ph type="subTitle" idx="1"/>
          </p:nvPr>
        </p:nvSpPr>
        <p:spPr>
          <a:xfrm>
            <a:off x="685800" y="3276600"/>
            <a:ext cx="6400800" cy="1752600"/>
          </a:xfrm>
        </p:spPr>
        <p:txBody>
          <a:bodyPr/>
          <a:lstStyle>
            <a:lvl1pPr marL="0" indent="0">
              <a:buFont typeface="Times" pitchFamily="29" charset="0"/>
              <a:buNone/>
              <a:defRPr/>
            </a:lvl1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vl2pPr>
          </a:lstStyle>
          <a:p>
            <a:pPr lvl="0"/>
            <a:r>
              <a:rPr lang="en-US"/>
              <a:t>Click to edit Master text styles</a:t>
            </a:r>
          </a:p>
          <a:p>
            <a:pPr lvl="1"/>
            <a:r>
              <a:rPr lang="en-US"/>
              <a:t>Second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4722"/>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484722"/>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10169"/>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453169"/>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  Second level</a:t>
            </a:r>
          </a:p>
        </p:txBody>
      </p:sp>
      <p:grpSp>
        <p:nvGrpSpPr>
          <p:cNvPr id="5" name="Group 4"/>
          <p:cNvGrpSpPr/>
          <p:nvPr userDrawn="1"/>
        </p:nvGrpSpPr>
        <p:grpSpPr>
          <a:xfrm>
            <a:off x="71718" y="6529519"/>
            <a:ext cx="2043953" cy="328481"/>
            <a:chOff x="71718" y="6529519"/>
            <a:chExt cx="2043953" cy="328481"/>
          </a:xfrm>
        </p:grpSpPr>
        <p:sp>
          <p:nvSpPr>
            <p:cNvPr id="4" name="Rectangle 3"/>
            <p:cNvSpPr/>
            <p:nvPr userDrawn="1"/>
          </p:nvSpPr>
          <p:spPr bwMode="auto">
            <a:xfrm>
              <a:off x="71718" y="6571129"/>
              <a:ext cx="2043953" cy="2868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endParaRPr>
            </a:p>
          </p:txBody>
        </p:sp>
        <p:pic>
          <p:nvPicPr>
            <p:cNvPr id="3" name="Picture 2"/>
            <p:cNvPicPr>
              <a:picLocks noChangeAspect="1"/>
            </p:cNvPicPr>
            <p:nvPr userDrawn="1"/>
          </p:nvPicPr>
          <p:blipFill>
            <a:blip r:embed="rId12"/>
            <a:stretch>
              <a:fillRect/>
            </a:stretch>
          </p:blipFill>
          <p:spPr>
            <a:xfrm>
              <a:off x="333375" y="6529519"/>
              <a:ext cx="1520638" cy="243876"/>
            </a:xfrm>
            <a:prstGeom prst="rect">
              <a:avLst/>
            </a:prstGeom>
          </p:spPr>
        </p:pic>
      </p:gr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fontAlgn="base" hangingPunct="1">
        <a:spcBef>
          <a:spcPct val="0"/>
        </a:spcBef>
        <a:spcAft>
          <a:spcPct val="0"/>
        </a:spcAft>
        <a:defRPr sz="4000" b="1">
          <a:solidFill>
            <a:srgbClr val="F05323"/>
          </a:solidFill>
          <a:latin typeface="Museo Slab 500" charset="0"/>
          <a:ea typeface="Museo Slab 500" charset="0"/>
          <a:cs typeface="Museo Slab 500" charset="0"/>
        </a:defRPr>
      </a:lvl1pPr>
      <a:lvl2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2pPr>
      <a:lvl3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3pPr>
      <a:lvl4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4pPr>
      <a:lvl5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5pPr>
      <a:lvl6pPr marL="4572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6pPr>
      <a:lvl7pPr marL="9144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7pPr>
      <a:lvl8pPr marL="13716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8pPr>
      <a:lvl9pPr marL="18288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9pPr>
    </p:titleStyle>
    <p:bodyStyle>
      <a:lvl1pPr marL="274320" indent="-274320" algn="l" rtl="0" eaLnBrk="1" fontAlgn="base" hangingPunct="1">
        <a:spcBef>
          <a:spcPts val="1200"/>
        </a:spcBef>
        <a:spcAft>
          <a:spcPts val="600"/>
        </a:spcAft>
        <a:buFont typeface="Times" pitchFamily="29" charset="0"/>
        <a:buChar char="•"/>
        <a:tabLst>
          <a:tab pos="548640" algn="l"/>
        </a:tabLst>
        <a:defRPr sz="2200" b="0" i="0">
          <a:solidFill>
            <a:schemeClr val="tx1">
              <a:lumMod val="65000"/>
              <a:lumOff val="35000"/>
            </a:schemeClr>
          </a:solidFill>
          <a:latin typeface="Helvetica Neue" charset="0"/>
          <a:ea typeface="Helvetica Neue" charset="0"/>
          <a:cs typeface="Helvetica Neue" charset="0"/>
        </a:defRPr>
      </a:lvl1pPr>
      <a:lvl2pPr marL="365760" indent="0" algn="l" rtl="0" eaLnBrk="1" fontAlgn="base" hangingPunct="1">
        <a:spcBef>
          <a:spcPts val="1200"/>
        </a:spcBef>
        <a:spcAft>
          <a:spcPts val="600"/>
        </a:spcAft>
        <a:buFont typeface="Courier New" panose="02070309020205020404" pitchFamily="49" charset="0"/>
        <a:buChar char="o"/>
        <a:defRPr sz="2200" b="0" i="0">
          <a:solidFill>
            <a:schemeClr val="tx1">
              <a:lumMod val="65000"/>
              <a:lumOff val="35000"/>
            </a:schemeClr>
          </a:solidFill>
          <a:latin typeface="Helvetica Neue" charset="0"/>
          <a:ea typeface="Helvetica Neue" charset="0"/>
          <a:cs typeface="Helvetica Neue" charset="0"/>
        </a:defRPr>
      </a:lvl2pPr>
      <a:lvl3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3pPr>
      <a:lvl4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4pPr>
      <a:lvl5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5pPr>
      <a:lvl6pPr marL="14890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6pPr>
      <a:lvl7pPr marL="19462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7pPr>
      <a:lvl8pPr marL="24034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8pPr>
      <a:lvl9pPr marL="28606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tlt.preptoolkit.fema.gov/Public"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https://files.constantcontact.com/d6b7bfce401/77c2e69b-a6b3-4946-9883-94898b9bdfb3.png"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1287E-881E-4BB8-AA5F-D62597159C8C}"/>
              </a:ext>
            </a:extLst>
          </p:cNvPr>
          <p:cNvSpPr/>
          <p:nvPr/>
        </p:nvSpPr>
        <p:spPr>
          <a:xfrm>
            <a:off x="640492" y="1495045"/>
            <a:ext cx="7682814" cy="738664"/>
          </a:xfrm>
          <a:prstGeom prst="rect">
            <a:avLst/>
          </a:prstGeom>
        </p:spPr>
        <p:txBody>
          <a:bodyPr wrap="square">
            <a:spAutoFit/>
          </a:bodyPr>
          <a:lstStyle/>
          <a:p>
            <a:pPr algn="ctr"/>
            <a:r>
              <a:rPr lang="en-US" sz="2100" b="1" dirty="0">
                <a:solidFill>
                  <a:schemeClr val="accent1">
                    <a:lumMod val="50000"/>
                  </a:schemeClr>
                </a:solidFill>
                <a:latin typeface="Helvetica Neue"/>
              </a:rPr>
              <a:t>How to Use Animal Resource Typing </a:t>
            </a:r>
            <a:br>
              <a:rPr lang="en-US" sz="2100" b="1" dirty="0">
                <a:solidFill>
                  <a:schemeClr val="accent1">
                    <a:lumMod val="50000"/>
                  </a:schemeClr>
                </a:solidFill>
                <a:latin typeface="Helvetica Neue"/>
              </a:rPr>
            </a:br>
            <a:r>
              <a:rPr lang="en-US" sz="2100" b="1" dirty="0">
                <a:solidFill>
                  <a:schemeClr val="accent1">
                    <a:lumMod val="50000"/>
                  </a:schemeClr>
                </a:solidFill>
                <a:latin typeface="Helvetica Neue"/>
              </a:rPr>
              <a:t>to Improve Disaster Response</a:t>
            </a:r>
          </a:p>
        </p:txBody>
      </p:sp>
      <p:sp>
        <p:nvSpPr>
          <p:cNvPr id="3" name="TextBox 2">
            <a:extLst>
              <a:ext uri="{FF2B5EF4-FFF2-40B4-BE49-F238E27FC236}">
                <a16:creationId xmlns:a16="http://schemas.microsoft.com/office/drawing/2014/main" id="{0F0036D1-EF56-42D8-B7E7-63091FB756C7}"/>
              </a:ext>
            </a:extLst>
          </p:cNvPr>
          <p:cNvSpPr txBox="1"/>
          <p:nvPr/>
        </p:nvSpPr>
        <p:spPr>
          <a:xfrm>
            <a:off x="1493392" y="2429682"/>
            <a:ext cx="2942301" cy="2400657"/>
          </a:xfrm>
          <a:prstGeom prst="rect">
            <a:avLst/>
          </a:prstGeom>
          <a:noFill/>
        </p:spPr>
        <p:txBody>
          <a:bodyPr wrap="square" rtlCol="0">
            <a:spAutoFit/>
          </a:bodyPr>
          <a:lstStyle/>
          <a:p>
            <a:pPr>
              <a:buClr>
                <a:srgbClr val="000000"/>
              </a:buClr>
              <a:buFont typeface="Arial"/>
              <a:buNone/>
            </a:pPr>
            <a:r>
              <a:rPr lang="en-US" sz="1500" b="1" kern="0" dirty="0">
                <a:solidFill>
                  <a:srgbClr val="000000">
                    <a:lumMod val="65000"/>
                    <a:lumOff val="35000"/>
                  </a:srgbClr>
                </a:solidFill>
                <a:latin typeface="Helvetica Neue" charset="0"/>
                <a:ea typeface="Helvetica Neue" charset="0"/>
                <a:cs typeface="Helvetica Neue" charset="0"/>
                <a:sym typeface="Arial"/>
              </a:rPr>
              <a:t>Enjoy the music! </a:t>
            </a:r>
          </a:p>
          <a:p>
            <a:pPr>
              <a:buClr>
                <a:srgbClr val="000000"/>
              </a:buClr>
              <a:buFont typeface="Arial"/>
              <a:buNone/>
            </a:pPr>
            <a:r>
              <a:rPr lang="en-US" sz="1500" kern="0" dirty="0">
                <a:solidFill>
                  <a:srgbClr val="000000">
                    <a:lumMod val="65000"/>
                    <a:lumOff val="35000"/>
                  </a:srgbClr>
                </a:solidFill>
                <a:latin typeface="Helvetica Neue" charset="0"/>
                <a:ea typeface="Helvetica Neue" charset="0"/>
                <a:cs typeface="Helvetica Neue" charset="0"/>
                <a:sym typeface="Arial"/>
              </a:rPr>
              <a:t>The webinar will begin at its scheduled time.</a:t>
            </a:r>
          </a:p>
          <a:p>
            <a:pPr>
              <a:buClr>
                <a:srgbClr val="000000"/>
              </a:buClr>
              <a:buFont typeface="Arial"/>
              <a:buNone/>
            </a:pPr>
            <a:r>
              <a:rPr lang="en-US" sz="1500" kern="0" dirty="0">
                <a:solidFill>
                  <a:srgbClr val="000000">
                    <a:lumMod val="65000"/>
                    <a:lumOff val="35000"/>
                  </a:srgbClr>
                </a:solidFill>
                <a:latin typeface="Helvetica Neue" charset="0"/>
                <a:ea typeface="Helvetica Neue" charset="0"/>
                <a:cs typeface="Helvetica Neue" charset="0"/>
                <a:sym typeface="Arial"/>
              </a:rPr>
              <a:t> </a:t>
            </a:r>
          </a:p>
          <a:p>
            <a:pPr>
              <a:buClr>
                <a:srgbClr val="000000"/>
              </a:buClr>
              <a:buFont typeface="Arial"/>
              <a:buNone/>
            </a:pPr>
            <a:r>
              <a:rPr lang="en-US" sz="1500" kern="0" dirty="0">
                <a:solidFill>
                  <a:srgbClr val="000000">
                    <a:lumMod val="65000"/>
                    <a:lumOff val="35000"/>
                  </a:srgbClr>
                </a:solidFill>
                <a:latin typeface="Helvetica Neue" charset="0"/>
                <a:ea typeface="Helvetica Neue" charset="0"/>
                <a:cs typeface="Helvetica Neue" charset="0"/>
                <a:sym typeface="Arial"/>
              </a:rPr>
              <a:t>Join the webinar using built-in computer audio or dial</a:t>
            </a:r>
          </a:p>
          <a:p>
            <a:pPr>
              <a:buClr>
                <a:srgbClr val="000000"/>
              </a:buClr>
              <a:buFont typeface="Arial"/>
              <a:buNone/>
            </a:pPr>
            <a:r>
              <a:rPr lang="en-US" sz="1500" kern="0" dirty="0">
                <a:solidFill>
                  <a:srgbClr val="000000">
                    <a:lumMod val="65000"/>
                    <a:lumOff val="35000"/>
                  </a:srgbClr>
                </a:solidFill>
                <a:latin typeface="Helvetica Neue" charset="0"/>
                <a:ea typeface="Helvetica Neue" charset="0"/>
                <a:cs typeface="Helvetica Neue" charset="0"/>
                <a:sym typeface="Arial"/>
              </a:rPr>
              <a:t>669-900-6833 or </a:t>
            </a:r>
            <a:br>
              <a:rPr lang="en-US" sz="1500" kern="0" dirty="0">
                <a:solidFill>
                  <a:srgbClr val="000000">
                    <a:lumMod val="65000"/>
                    <a:lumOff val="35000"/>
                  </a:srgbClr>
                </a:solidFill>
                <a:latin typeface="Helvetica Neue" charset="0"/>
                <a:ea typeface="Helvetica Neue" charset="0"/>
                <a:cs typeface="Helvetica Neue" charset="0"/>
                <a:sym typeface="Arial"/>
              </a:rPr>
            </a:br>
            <a:r>
              <a:rPr lang="en-US" sz="1500" kern="0" dirty="0">
                <a:solidFill>
                  <a:srgbClr val="000000">
                    <a:lumMod val="65000"/>
                    <a:lumOff val="35000"/>
                  </a:srgbClr>
                </a:solidFill>
                <a:latin typeface="Helvetica Neue" charset="0"/>
                <a:ea typeface="Helvetica Neue" charset="0"/>
                <a:cs typeface="Helvetica Neue" charset="0"/>
                <a:sym typeface="Arial"/>
              </a:rPr>
              <a:t>646-558-8656</a:t>
            </a:r>
          </a:p>
          <a:p>
            <a:pPr>
              <a:buClr>
                <a:srgbClr val="000000"/>
              </a:buClr>
              <a:buFont typeface="Arial"/>
              <a:buNone/>
            </a:pPr>
            <a:endParaRPr lang="en-US" sz="1500" kern="0" dirty="0">
              <a:solidFill>
                <a:srgbClr val="000000">
                  <a:lumMod val="65000"/>
                  <a:lumOff val="35000"/>
                </a:srgbClr>
              </a:solidFill>
              <a:latin typeface="Helvetica Neue" charset="0"/>
              <a:ea typeface="Helvetica Neue" charset="0"/>
              <a:cs typeface="Helvetica Neue" charset="0"/>
              <a:sym typeface="Arial"/>
            </a:endParaRPr>
          </a:p>
          <a:p>
            <a:pPr>
              <a:buClr>
                <a:srgbClr val="000000"/>
              </a:buClr>
              <a:buFont typeface="Arial"/>
              <a:buNone/>
            </a:pPr>
            <a:r>
              <a:rPr lang="en-US" sz="1500" kern="0" dirty="0">
                <a:solidFill>
                  <a:srgbClr val="000000">
                    <a:lumMod val="65000"/>
                    <a:lumOff val="35000"/>
                  </a:srgbClr>
                </a:solidFill>
                <a:latin typeface="Helvetica Neue" charset="0"/>
                <a:ea typeface="Helvetica Neue" charset="0"/>
                <a:cs typeface="Helvetica Neue" charset="0"/>
                <a:sym typeface="Arial"/>
              </a:rPr>
              <a:t>Webinar ID: 897-847-654</a:t>
            </a:r>
          </a:p>
        </p:txBody>
      </p:sp>
      <p:pic>
        <p:nvPicPr>
          <p:cNvPr id="4" name="Picture 3">
            <a:extLst>
              <a:ext uri="{FF2B5EF4-FFF2-40B4-BE49-F238E27FC236}">
                <a16:creationId xmlns:a16="http://schemas.microsoft.com/office/drawing/2014/main" id="{E59B1AB6-2AF5-47CA-9E69-2D7B9EE09708}"/>
              </a:ext>
            </a:extLst>
          </p:cNvPr>
          <p:cNvPicPr>
            <a:picLocks noChangeAspect="1"/>
          </p:cNvPicPr>
          <p:nvPr/>
        </p:nvPicPr>
        <p:blipFill>
          <a:blip r:embed="rId2"/>
          <a:stretch>
            <a:fillRect/>
          </a:stretch>
        </p:blipFill>
        <p:spPr>
          <a:xfrm>
            <a:off x="4205460" y="2203314"/>
            <a:ext cx="3776799" cy="2830313"/>
          </a:xfrm>
          <a:prstGeom prst="rect">
            <a:avLst/>
          </a:prstGeom>
        </p:spPr>
      </p:pic>
    </p:spTree>
    <p:extLst>
      <p:ext uri="{BB962C8B-B14F-4D97-AF65-F5344CB8AC3E}">
        <p14:creationId xmlns:p14="http://schemas.microsoft.com/office/powerpoint/2010/main" val="382916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A60A-731C-497E-BD28-4403A95E411A}"/>
              </a:ext>
            </a:extLst>
          </p:cNvPr>
          <p:cNvSpPr>
            <a:spLocks noGrp="1"/>
          </p:cNvSpPr>
          <p:nvPr>
            <p:ph type="title"/>
          </p:nvPr>
        </p:nvSpPr>
        <p:spPr/>
        <p:txBody>
          <a:bodyPr/>
          <a:lstStyle/>
          <a:p>
            <a:pPr algn="ctr"/>
            <a:r>
              <a:rPr lang="en-US" dirty="0"/>
              <a:t>Kind and Type</a:t>
            </a:r>
          </a:p>
        </p:txBody>
      </p:sp>
      <p:sp>
        <p:nvSpPr>
          <p:cNvPr id="3" name="Content Placeholder 2">
            <a:extLst>
              <a:ext uri="{FF2B5EF4-FFF2-40B4-BE49-F238E27FC236}">
                <a16:creationId xmlns:a16="http://schemas.microsoft.com/office/drawing/2014/main" id="{FA2F8D04-0022-4730-A4A6-2BA7F694E461}"/>
              </a:ext>
            </a:extLst>
          </p:cNvPr>
          <p:cNvSpPr>
            <a:spLocks noGrp="1"/>
          </p:cNvSpPr>
          <p:nvPr>
            <p:ph idx="1"/>
          </p:nvPr>
        </p:nvSpPr>
        <p:spPr/>
        <p:txBody>
          <a:bodyPr/>
          <a:lstStyle/>
          <a:p>
            <a:r>
              <a:rPr lang="en-US" b="1" i="1" dirty="0"/>
              <a:t>Kind</a:t>
            </a:r>
            <a:r>
              <a:rPr lang="en-US" dirty="0"/>
              <a:t> of resource describes what the resource is. </a:t>
            </a:r>
          </a:p>
          <a:p>
            <a:pPr lvl="1"/>
            <a:r>
              <a:rPr lang="en-US" dirty="0"/>
              <a:t> Animal control vehicle, veterinary medical staff, portable X-ray machine, boat, and kennel cage </a:t>
            </a:r>
          </a:p>
          <a:p>
            <a:pPr lvl="1"/>
            <a:r>
              <a:rPr lang="en-US" dirty="0"/>
              <a:t> Kinds of resources can be as broad as necessary to suit the incident application. </a:t>
            </a:r>
          </a:p>
          <a:p>
            <a:r>
              <a:rPr lang="en-US" b="1" i="1" dirty="0"/>
              <a:t>Type</a:t>
            </a:r>
            <a:r>
              <a:rPr lang="en-US" dirty="0"/>
              <a:t> of resource describes a capability for that kind of resource. </a:t>
            </a:r>
          </a:p>
          <a:p>
            <a:pPr lvl="1"/>
            <a:endParaRPr lang="en-US" dirty="0"/>
          </a:p>
        </p:txBody>
      </p:sp>
      <p:pic>
        <p:nvPicPr>
          <p:cNvPr id="4" name="Picture 3" descr="C:\Users\dgreen\Downloads\Relo_WOR Flight Transport_LA_May2017_0001.jpg">
            <a:extLst>
              <a:ext uri="{FF2B5EF4-FFF2-40B4-BE49-F238E27FC236}">
                <a16:creationId xmlns:a16="http://schemas.microsoft.com/office/drawing/2014/main" id="{6F219815-4220-4BD3-A50B-A499AF66BF6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4504" y="4691669"/>
            <a:ext cx="2297916" cy="1562100"/>
          </a:xfrm>
          <a:prstGeom prst="rect">
            <a:avLst/>
          </a:prstGeom>
          <a:noFill/>
          <a:ln>
            <a:noFill/>
          </a:ln>
        </p:spPr>
      </p:pic>
      <p:pic>
        <p:nvPicPr>
          <p:cNvPr id="5" name="Picture 4">
            <a:extLst>
              <a:ext uri="{FF2B5EF4-FFF2-40B4-BE49-F238E27FC236}">
                <a16:creationId xmlns:a16="http://schemas.microsoft.com/office/drawing/2014/main" id="{8E63D5E6-236F-4C27-963A-8439C188734B}"/>
              </a:ext>
            </a:extLst>
          </p:cNvPr>
          <p:cNvPicPr/>
          <p:nvPr/>
        </p:nvPicPr>
        <p:blipFill>
          <a:blip r:embed="rId3" cstate="print">
            <a:extLst>
              <a:ext uri="{28A0092B-C50C-407E-A947-70E740481C1C}">
                <a14:useLocalDpi xmlns:a14="http://schemas.microsoft.com/office/drawing/2010/main" val="0"/>
              </a:ext>
            </a:extLst>
          </a:blip>
          <a:srcRect t="20134"/>
          <a:stretch>
            <a:fillRect/>
          </a:stretch>
        </p:blipFill>
        <p:spPr bwMode="auto">
          <a:xfrm>
            <a:off x="412953" y="4682970"/>
            <a:ext cx="2683510" cy="1562100"/>
          </a:xfrm>
          <a:prstGeom prst="rect">
            <a:avLst/>
          </a:prstGeom>
          <a:noFill/>
          <a:ln>
            <a:noFill/>
          </a:ln>
        </p:spPr>
      </p:pic>
      <p:pic>
        <p:nvPicPr>
          <p:cNvPr id="3074" name="Picture 2" descr="Image result for animal control van">
            <a:extLst>
              <a:ext uri="{FF2B5EF4-FFF2-40B4-BE49-F238E27FC236}">
                <a16:creationId xmlns:a16="http://schemas.microsoft.com/office/drawing/2014/main" id="{C5ABE3A1-BD54-4FAF-A085-3873B6E60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462" y="4682970"/>
            <a:ext cx="2400585" cy="157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63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Lessons Learned</a:t>
            </a:r>
          </a:p>
        </p:txBody>
      </p:sp>
      <p:sp>
        <p:nvSpPr>
          <p:cNvPr id="3" name="Content Placeholder 2"/>
          <p:cNvSpPr>
            <a:spLocks noGrp="1"/>
          </p:cNvSpPr>
          <p:nvPr>
            <p:ph idx="1"/>
          </p:nvPr>
        </p:nvSpPr>
        <p:spPr>
          <a:xfrm>
            <a:off x="457200" y="1415534"/>
            <a:ext cx="8229600" cy="4800600"/>
          </a:xfrm>
        </p:spPr>
        <p:txBody>
          <a:bodyPr>
            <a:normAutofit/>
          </a:bodyPr>
          <a:lstStyle/>
          <a:p>
            <a:r>
              <a:rPr lang="en-US" sz="2400" dirty="0"/>
              <a:t>All resources may be typed; prioritize those resources you plan to share or can deploy</a:t>
            </a:r>
          </a:p>
          <a:p>
            <a:r>
              <a:rPr lang="en-US" sz="2400" dirty="0"/>
              <a:t>FEMA’s animal resource typing includes 9 animal response teams and 11 typed positions. </a:t>
            </a:r>
          </a:p>
          <a:p>
            <a:r>
              <a:rPr lang="en-US" sz="2400" dirty="0"/>
              <a:t>Animal response equipment has not yet been typed. </a:t>
            </a:r>
          </a:p>
          <a:p>
            <a:endParaRPr lang="en-US" sz="3600" b="1" dirty="0"/>
          </a:p>
          <a:p>
            <a:pPr marL="0" indent="0">
              <a:buNone/>
            </a:pPr>
            <a:endParaRPr lang="en-US" sz="3600" b="1" dirty="0"/>
          </a:p>
        </p:txBody>
      </p:sp>
      <p:pic>
        <p:nvPicPr>
          <p:cNvPr id="7" name="Picture 6" descr="A red and white cow standing on hay&#10;&#10;Description generated with high confidence">
            <a:extLst>
              <a:ext uri="{FF2B5EF4-FFF2-40B4-BE49-F238E27FC236}">
                <a16:creationId xmlns:a16="http://schemas.microsoft.com/office/drawing/2014/main" id="{E95C269B-6F7B-4B47-83A8-50ABDA9659C0}"/>
              </a:ext>
            </a:extLst>
          </p:cNvPr>
          <p:cNvPicPr>
            <a:picLocks noChangeAspect="1"/>
          </p:cNvPicPr>
          <p:nvPr/>
        </p:nvPicPr>
        <p:blipFill>
          <a:blip r:embed="rId2"/>
          <a:stretch>
            <a:fillRect/>
          </a:stretch>
        </p:blipFill>
        <p:spPr>
          <a:xfrm>
            <a:off x="2954214" y="3896751"/>
            <a:ext cx="3534774" cy="2651080"/>
          </a:xfrm>
          <a:prstGeom prst="rect">
            <a:avLst/>
          </a:prstGeom>
        </p:spPr>
      </p:pic>
      <p:sp>
        <p:nvSpPr>
          <p:cNvPr id="8" name="TextBox 7">
            <a:extLst>
              <a:ext uri="{FF2B5EF4-FFF2-40B4-BE49-F238E27FC236}">
                <a16:creationId xmlns:a16="http://schemas.microsoft.com/office/drawing/2014/main" id="{61A44DFA-6AF4-46B2-9550-4799E19D07BE}"/>
              </a:ext>
            </a:extLst>
          </p:cNvPr>
          <p:cNvSpPr txBox="1"/>
          <p:nvPr/>
        </p:nvSpPr>
        <p:spPr>
          <a:xfrm>
            <a:off x="242668" y="6031468"/>
            <a:ext cx="2869809" cy="369332"/>
          </a:xfrm>
          <a:prstGeom prst="rect">
            <a:avLst/>
          </a:prstGeom>
          <a:noFill/>
        </p:spPr>
        <p:txBody>
          <a:bodyPr wrap="square" rtlCol="0">
            <a:spAutoFit/>
          </a:bodyPr>
          <a:lstStyle/>
          <a:p>
            <a:r>
              <a:rPr lang="en-US" sz="1800" dirty="0"/>
              <a:t>USCG Type 1 Cow PFD</a:t>
            </a:r>
          </a:p>
        </p:txBody>
      </p:sp>
    </p:spTree>
    <p:extLst>
      <p:ext uri="{BB962C8B-B14F-4D97-AF65-F5344CB8AC3E}">
        <p14:creationId xmlns:p14="http://schemas.microsoft.com/office/powerpoint/2010/main" val="225396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FEMA Emergency Animal </a:t>
            </a:r>
            <a:br>
              <a:rPr lang="en-US" dirty="0"/>
            </a:br>
            <a:r>
              <a:rPr lang="en-US" dirty="0"/>
              <a:t>Resource Typing (2018)</a:t>
            </a:r>
          </a:p>
        </p:txBody>
      </p:sp>
      <p:pic>
        <p:nvPicPr>
          <p:cNvPr id="4" name="Content Placeholder 3" descr="images.jpg"/>
          <p:cNvPicPr>
            <a:picLocks noGrp="1" noChangeAspect="1"/>
          </p:cNvPicPr>
          <p:nvPr>
            <p:ph idx="1"/>
          </p:nvPr>
        </p:nvPicPr>
        <p:blipFill>
          <a:blip r:embed="rId2" cstate="print"/>
          <a:srcRect b="11364"/>
          <a:stretch>
            <a:fillRect/>
          </a:stretch>
        </p:blipFill>
        <p:spPr>
          <a:xfrm>
            <a:off x="791308" y="2324686"/>
            <a:ext cx="4356938" cy="2971800"/>
          </a:xfrm>
        </p:spPr>
      </p:pic>
      <p:sp>
        <p:nvSpPr>
          <p:cNvPr id="6" name="TextBox 5"/>
          <p:cNvSpPr txBox="1"/>
          <p:nvPr/>
        </p:nvSpPr>
        <p:spPr>
          <a:xfrm>
            <a:off x="5616527" y="2057400"/>
            <a:ext cx="4343400" cy="3785652"/>
          </a:xfrm>
          <a:prstGeom prst="rect">
            <a:avLst/>
          </a:prstGeom>
          <a:noFill/>
        </p:spPr>
        <p:txBody>
          <a:bodyPr wrap="square" rtlCol="0">
            <a:spAutoFit/>
          </a:bodyPr>
          <a:lstStyle/>
          <a:p>
            <a:r>
              <a:rPr lang="en-US" dirty="0">
                <a:latin typeface="Helvetica Neue"/>
              </a:rPr>
              <a:t>Chris Darlington</a:t>
            </a:r>
          </a:p>
          <a:p>
            <a:r>
              <a:rPr lang="en-US" dirty="0">
                <a:latin typeface="Helvetica Neue"/>
              </a:rPr>
              <a:t>Carlene Hastings</a:t>
            </a:r>
          </a:p>
          <a:p>
            <a:r>
              <a:rPr lang="en-US" dirty="0">
                <a:latin typeface="Helvetica Neue"/>
              </a:rPr>
              <a:t>Shep Willner</a:t>
            </a:r>
          </a:p>
          <a:p>
            <a:r>
              <a:rPr lang="en-US" dirty="0">
                <a:latin typeface="Helvetica Neue"/>
              </a:rPr>
              <a:t>Anne McCann</a:t>
            </a:r>
          </a:p>
          <a:p>
            <a:r>
              <a:rPr lang="en-US" dirty="0">
                <a:latin typeface="Helvetica Neue"/>
              </a:rPr>
              <a:t>Kevin Dennison</a:t>
            </a:r>
          </a:p>
          <a:p>
            <a:r>
              <a:rPr lang="en-US" dirty="0">
                <a:latin typeface="Helvetica Neue"/>
              </a:rPr>
              <a:t>Brigid Elchos</a:t>
            </a:r>
          </a:p>
          <a:p>
            <a:r>
              <a:rPr lang="en-US" dirty="0">
                <a:latin typeface="Helvetica Neue"/>
              </a:rPr>
              <a:t>Dick Green</a:t>
            </a:r>
          </a:p>
          <a:p>
            <a:r>
              <a:rPr lang="en-US" dirty="0">
                <a:latin typeface="Helvetica Neue"/>
              </a:rPr>
              <a:t>Kelly Coladarci</a:t>
            </a:r>
          </a:p>
          <a:p>
            <a:r>
              <a:rPr lang="en-US" dirty="0">
                <a:latin typeface="Helvetica Neue"/>
              </a:rPr>
              <a:t>Renee Poirrier</a:t>
            </a:r>
          </a:p>
          <a:p>
            <a:r>
              <a:rPr lang="en-US" dirty="0">
                <a:latin typeface="Helvetica Neue"/>
              </a:rPr>
              <a:t>Ty Vannieuwenhoven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NIMS 508: Resource Typing Definitions</a:t>
            </a:r>
          </a:p>
        </p:txBody>
      </p:sp>
      <p:sp>
        <p:nvSpPr>
          <p:cNvPr id="3" name="Content Placeholder 2"/>
          <p:cNvSpPr>
            <a:spLocks noGrp="1"/>
          </p:cNvSpPr>
          <p:nvPr>
            <p:ph idx="1"/>
          </p:nvPr>
        </p:nvSpPr>
        <p:spPr>
          <a:xfrm>
            <a:off x="304800" y="1447800"/>
            <a:ext cx="8534400" cy="5029200"/>
          </a:xfrm>
        </p:spPr>
        <p:txBody>
          <a:bodyPr>
            <a:noAutofit/>
          </a:bodyPr>
          <a:lstStyle/>
          <a:p>
            <a:pPr algn="ctr">
              <a:buNone/>
            </a:pPr>
            <a:r>
              <a:rPr lang="en-US" sz="2400" dirty="0">
                <a:solidFill>
                  <a:schemeClr val="accent5">
                    <a:lumMod val="50000"/>
                  </a:schemeClr>
                </a:solidFill>
              </a:rPr>
              <a:t>Used to categorize, by capability, the resources requested, deployed, and used in incidents.  </a:t>
            </a:r>
            <a:r>
              <a:rPr lang="en-US" sz="2400" i="1" u="sng" dirty="0">
                <a:solidFill>
                  <a:schemeClr val="accent5">
                    <a:lumMod val="50000"/>
                  </a:schemeClr>
                </a:solidFill>
              </a:rPr>
              <a:t>Measurable standards.</a:t>
            </a:r>
            <a:endParaRPr lang="en-US" sz="2400" dirty="0">
              <a:solidFill>
                <a:schemeClr val="accent5">
                  <a:lumMod val="50000"/>
                </a:schemeClr>
              </a:solidFill>
            </a:endParaRPr>
          </a:p>
          <a:p>
            <a:pPr algn="ctr">
              <a:buNone/>
            </a:pPr>
            <a:endParaRPr lang="en-US" sz="2400" dirty="0">
              <a:solidFill>
                <a:schemeClr val="accent5">
                  <a:lumMod val="50000"/>
                </a:schemeClr>
              </a:solidFill>
            </a:endParaRPr>
          </a:p>
        </p:txBody>
      </p:sp>
      <p:sp>
        <p:nvSpPr>
          <p:cNvPr id="4" name="Rectangle 3"/>
          <p:cNvSpPr/>
          <p:nvPr/>
        </p:nvSpPr>
        <p:spPr>
          <a:xfrm>
            <a:off x="407964" y="2514600"/>
            <a:ext cx="8431236" cy="3139321"/>
          </a:xfrm>
          <a:prstGeom prst="rect">
            <a:avLst/>
          </a:prstGeom>
        </p:spPr>
        <p:txBody>
          <a:bodyPr wrap="square">
            <a:spAutoFit/>
          </a:bodyPr>
          <a:lstStyle/>
          <a:p>
            <a:pPr marL="342900" lvl="0" indent="-342900">
              <a:buFont typeface="Arial" panose="020B0604020202020204" pitchFamily="34" charset="0"/>
              <a:buChar char="•"/>
            </a:pPr>
            <a:r>
              <a:rPr lang="en-US" sz="2200" dirty="0">
                <a:latin typeface="Helvetica Neue"/>
              </a:rPr>
              <a:t>Veterinary Medical Team (Types 1-4)</a:t>
            </a:r>
          </a:p>
          <a:p>
            <a:pPr marL="342900" lvl="0" indent="-342900">
              <a:buFont typeface="Arial" panose="020B0604020202020204" pitchFamily="34" charset="0"/>
              <a:buChar char="•"/>
            </a:pPr>
            <a:r>
              <a:rPr lang="en-US" sz="2200" dirty="0">
                <a:latin typeface="Helvetica Neue"/>
              </a:rPr>
              <a:t>Animal Shelter Team – Cohabitated (Types 1-4)</a:t>
            </a:r>
          </a:p>
          <a:p>
            <a:pPr marL="342900" lvl="0" indent="-342900">
              <a:buFont typeface="Arial" panose="020B0604020202020204" pitchFamily="34" charset="0"/>
              <a:buChar char="•"/>
            </a:pPr>
            <a:r>
              <a:rPr lang="en-US" sz="2200" dirty="0">
                <a:latin typeface="Helvetica Neue"/>
              </a:rPr>
              <a:t>Animal Shelter Team – Collocated (Types 1-4)</a:t>
            </a:r>
          </a:p>
          <a:p>
            <a:pPr marL="342900" lvl="0" indent="-342900">
              <a:buFont typeface="Arial" panose="020B0604020202020204" pitchFamily="34" charset="0"/>
              <a:buChar char="•"/>
            </a:pPr>
            <a:r>
              <a:rPr lang="en-US" sz="2200" dirty="0">
                <a:latin typeface="Helvetica Neue"/>
              </a:rPr>
              <a:t>Animal Shelter Team – Animal Only (Types 1-4)</a:t>
            </a:r>
          </a:p>
          <a:p>
            <a:pPr marL="342900" lvl="0" indent="-342900">
              <a:buFont typeface="Arial" panose="020B0604020202020204" pitchFamily="34" charset="0"/>
              <a:buChar char="•"/>
            </a:pPr>
            <a:r>
              <a:rPr lang="en-US" sz="2200" dirty="0">
                <a:latin typeface="Helvetica Neue"/>
              </a:rPr>
              <a:t>Animal Evacuation, Transport, and Re-entry Team (Types 1-2)</a:t>
            </a:r>
          </a:p>
          <a:p>
            <a:pPr marL="342900" lvl="0" indent="-342900">
              <a:buFont typeface="Arial" panose="020B0604020202020204" pitchFamily="34" charset="0"/>
              <a:buChar char="•"/>
            </a:pPr>
            <a:r>
              <a:rPr lang="en-US" sz="2200" dirty="0">
                <a:latin typeface="Helvetica Neue"/>
              </a:rPr>
              <a:t>Animal and Agriculture Damage Assessment Team (Types 1-2)</a:t>
            </a:r>
          </a:p>
          <a:p>
            <a:pPr marL="342900" lvl="0" indent="-342900">
              <a:buFont typeface="Arial" panose="020B0604020202020204" pitchFamily="34" charset="0"/>
              <a:buChar char="•"/>
            </a:pPr>
            <a:r>
              <a:rPr lang="en-US" sz="2200" dirty="0">
                <a:latin typeface="Helvetica Neue"/>
              </a:rPr>
              <a:t>Animal Search and Rescue Team (Types 1-3)</a:t>
            </a:r>
          </a:p>
          <a:p>
            <a:pPr marL="342900" lvl="0" indent="-342900">
              <a:buFont typeface="Arial" panose="020B0604020202020204" pitchFamily="34" charset="0"/>
              <a:buChar char="•"/>
            </a:pPr>
            <a:r>
              <a:rPr lang="en-US" sz="2200" dirty="0">
                <a:latin typeface="Helvetica Neue"/>
              </a:rPr>
              <a:t>Companion Animal Decontamination Team (Types 1-3)</a:t>
            </a:r>
          </a:p>
          <a:p>
            <a:pPr marL="342900" lvl="0" indent="-342900">
              <a:buFont typeface="Arial" panose="020B0604020202020204" pitchFamily="34" charset="0"/>
              <a:buChar char="•"/>
            </a:pPr>
            <a:r>
              <a:rPr lang="en-US" sz="2200" dirty="0">
                <a:latin typeface="Helvetica Neue"/>
              </a:rPr>
              <a:t>Animal Depopulation Team (Type1)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linds(horizontal)">
                                      <p:cBhvr>
                                        <p:cTn id="16" dur="500"/>
                                        <p:tgtEl>
                                          <p:spTgt spid="4">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linds(horizontal)">
                                      <p:cBhvr>
                                        <p:cTn id="19" dur="500"/>
                                        <p:tgtEl>
                                          <p:spTgt spid="4">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linds(horizontal)">
                                      <p:cBhvr>
                                        <p:cTn id="25" dur="500"/>
                                        <p:tgtEl>
                                          <p:spTgt spid="4">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linds(horizontal)">
                                      <p:cBhvr>
                                        <p:cTn id="28" dur="500"/>
                                        <p:tgtEl>
                                          <p:spTgt spid="4">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blinds(horizontal)">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0169"/>
            <a:ext cx="7772400" cy="634812"/>
          </a:xfrm>
        </p:spPr>
        <p:txBody>
          <a:bodyPr>
            <a:normAutofit fontScale="90000"/>
          </a:bodyPr>
          <a:lstStyle/>
          <a:p>
            <a:pPr algn="ctr"/>
            <a:r>
              <a:rPr lang="en-US" dirty="0"/>
              <a:t>NIMS 509: Position Qualifications</a:t>
            </a:r>
          </a:p>
        </p:txBody>
      </p:sp>
      <p:sp>
        <p:nvSpPr>
          <p:cNvPr id="3" name="Content Placeholder 2"/>
          <p:cNvSpPr>
            <a:spLocks noGrp="1"/>
          </p:cNvSpPr>
          <p:nvPr>
            <p:ph idx="1"/>
          </p:nvPr>
        </p:nvSpPr>
        <p:spPr/>
        <p:txBody>
          <a:bodyPr>
            <a:normAutofit/>
          </a:bodyPr>
          <a:lstStyle/>
          <a:p>
            <a:pPr lvl="0"/>
            <a:endParaRPr lang="en-US" sz="3800" dirty="0"/>
          </a:p>
          <a:p>
            <a:pPr>
              <a:buNone/>
            </a:pPr>
            <a:endParaRPr lang="en-US" dirty="0"/>
          </a:p>
        </p:txBody>
      </p:sp>
      <p:sp>
        <p:nvSpPr>
          <p:cNvPr id="4" name="TextBox 3"/>
          <p:cNvSpPr txBox="1"/>
          <p:nvPr/>
        </p:nvSpPr>
        <p:spPr>
          <a:xfrm>
            <a:off x="786619" y="944981"/>
            <a:ext cx="8077200" cy="1938992"/>
          </a:xfrm>
          <a:prstGeom prst="rect">
            <a:avLst/>
          </a:prstGeom>
          <a:noFill/>
        </p:spPr>
        <p:txBody>
          <a:bodyPr wrap="square" rtlCol="0">
            <a:spAutoFit/>
          </a:bodyPr>
          <a:lstStyle/>
          <a:p>
            <a:pPr lvl="0" algn="ctr">
              <a:buNone/>
            </a:pPr>
            <a:r>
              <a:rPr lang="en-US" sz="2400" dirty="0">
                <a:solidFill>
                  <a:schemeClr val="accent5">
                    <a:lumMod val="50000"/>
                  </a:schemeClr>
                </a:solidFill>
                <a:latin typeface="Helvetica Neue"/>
                <a:cs typeface="Arial" pitchFamily="34" charset="0"/>
              </a:rPr>
              <a:t>Inventorying, credentialing, and qualifying of personnel.  </a:t>
            </a:r>
          </a:p>
          <a:p>
            <a:pPr lvl="0" algn="ctr">
              <a:buNone/>
            </a:pPr>
            <a:endParaRPr lang="en-US" sz="2400" i="1" dirty="0">
              <a:solidFill>
                <a:schemeClr val="accent5">
                  <a:lumMod val="50000"/>
                </a:schemeClr>
              </a:solidFill>
              <a:latin typeface="Helvetica Neue"/>
              <a:cs typeface="Arial" pitchFamily="34" charset="0"/>
            </a:endParaRPr>
          </a:p>
          <a:p>
            <a:pPr lvl="0">
              <a:buNone/>
            </a:pPr>
            <a:r>
              <a:rPr lang="en-US" sz="2400" i="1" dirty="0">
                <a:solidFill>
                  <a:schemeClr val="accent5">
                    <a:lumMod val="50000"/>
                  </a:schemeClr>
                </a:solidFill>
                <a:latin typeface="Helvetica Neue"/>
                <a:cs typeface="Arial" pitchFamily="34" charset="0"/>
              </a:rPr>
              <a:t>                                     </a:t>
            </a:r>
          </a:p>
          <a:p>
            <a:pPr lvl="0">
              <a:buNone/>
            </a:pPr>
            <a:r>
              <a:rPr lang="en-US" i="1" dirty="0">
                <a:solidFill>
                  <a:schemeClr val="accent5">
                    <a:lumMod val="50000"/>
                  </a:schemeClr>
                </a:solidFill>
                <a:latin typeface="Helvetica Neue"/>
                <a:cs typeface="Arial" pitchFamily="34" charset="0"/>
              </a:rPr>
              <a:t>                                        </a:t>
            </a:r>
            <a:r>
              <a:rPr lang="en-US" sz="2400" i="1" dirty="0">
                <a:solidFill>
                  <a:schemeClr val="accent5">
                    <a:lumMod val="50000"/>
                  </a:schemeClr>
                </a:solidFill>
                <a:latin typeface="Helvetica Neue"/>
                <a:cs typeface="Arial" pitchFamily="34" charset="0"/>
              </a:rPr>
              <a:t>Validating identity and attributes</a:t>
            </a:r>
            <a:endParaRPr lang="en-US" sz="2400" dirty="0">
              <a:solidFill>
                <a:schemeClr val="accent5">
                  <a:lumMod val="50000"/>
                </a:schemeClr>
              </a:solidFill>
              <a:latin typeface="Helvetica Neue"/>
              <a:cs typeface="Arial" pitchFamily="34" charset="0"/>
            </a:endParaRPr>
          </a:p>
          <a:p>
            <a:endParaRPr lang="en-US" dirty="0"/>
          </a:p>
        </p:txBody>
      </p:sp>
      <p:sp>
        <p:nvSpPr>
          <p:cNvPr id="5" name="Rectangle 4">
            <a:extLst>
              <a:ext uri="{FF2B5EF4-FFF2-40B4-BE49-F238E27FC236}">
                <a16:creationId xmlns:a16="http://schemas.microsoft.com/office/drawing/2014/main" id="{412C7730-ECF5-4241-884A-C372A44B4D99}"/>
              </a:ext>
            </a:extLst>
          </p:cNvPr>
          <p:cNvSpPr/>
          <p:nvPr/>
        </p:nvSpPr>
        <p:spPr bwMode="auto">
          <a:xfrm>
            <a:off x="3967089" y="1913206"/>
            <a:ext cx="4643511" cy="60491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endParaRPr>
          </a:p>
        </p:txBody>
      </p:sp>
      <p:sp>
        <p:nvSpPr>
          <p:cNvPr id="6" name="TextBox 5">
            <a:extLst>
              <a:ext uri="{FF2B5EF4-FFF2-40B4-BE49-F238E27FC236}">
                <a16:creationId xmlns:a16="http://schemas.microsoft.com/office/drawing/2014/main" id="{10ACF1D7-D037-4386-BB3C-D1FA8BF55EF6}"/>
              </a:ext>
            </a:extLst>
          </p:cNvPr>
          <p:cNvSpPr txBox="1"/>
          <p:nvPr/>
        </p:nvSpPr>
        <p:spPr>
          <a:xfrm>
            <a:off x="407963" y="1535222"/>
            <a:ext cx="8583637" cy="5336846"/>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dirty="0">
                <a:latin typeface="Helvetica Neue"/>
                <a:cs typeface="Arial" pitchFamily="34" charset="0"/>
              </a:rPr>
              <a:t>Veterinarian</a:t>
            </a:r>
          </a:p>
          <a:p>
            <a:pPr marL="342900" lvl="0" indent="-342900">
              <a:lnSpc>
                <a:spcPct val="120000"/>
              </a:lnSpc>
              <a:buFont typeface="Arial" panose="020B0604020202020204" pitchFamily="34" charset="0"/>
              <a:buChar char="•"/>
            </a:pPr>
            <a:r>
              <a:rPr lang="en-US" dirty="0">
                <a:latin typeface="Helvetica Neue"/>
                <a:cs typeface="Arial" pitchFamily="34" charset="0"/>
              </a:rPr>
              <a:t>Vet Assistant</a:t>
            </a:r>
          </a:p>
          <a:p>
            <a:pPr marL="342900" lvl="0" indent="-342900">
              <a:lnSpc>
                <a:spcPct val="120000"/>
              </a:lnSpc>
              <a:buFont typeface="Arial" panose="020B0604020202020204" pitchFamily="34" charset="0"/>
              <a:buChar char="•"/>
            </a:pPr>
            <a:r>
              <a:rPr lang="en-US" dirty="0">
                <a:latin typeface="Helvetica Neue"/>
                <a:cs typeface="Arial" pitchFamily="34" charset="0"/>
              </a:rPr>
              <a:t>Animal Behaviorist</a:t>
            </a:r>
          </a:p>
          <a:p>
            <a:pPr marL="342900" lvl="0" indent="-342900">
              <a:lnSpc>
                <a:spcPct val="120000"/>
              </a:lnSpc>
              <a:buFont typeface="Arial" panose="020B0604020202020204" pitchFamily="34" charset="0"/>
              <a:buChar char="•"/>
            </a:pPr>
            <a:r>
              <a:rPr lang="en-US" dirty="0">
                <a:latin typeface="Helvetica Neue"/>
                <a:cs typeface="Arial" pitchFamily="34" charset="0"/>
              </a:rPr>
              <a:t>Animal Response Shelter Manager</a:t>
            </a:r>
          </a:p>
          <a:p>
            <a:pPr marL="342900" lvl="0" indent="-342900">
              <a:lnSpc>
                <a:spcPct val="120000"/>
              </a:lnSpc>
              <a:buFont typeface="Arial" panose="020B0604020202020204" pitchFamily="34" charset="0"/>
              <a:buChar char="•"/>
            </a:pPr>
            <a:r>
              <a:rPr lang="en-US" dirty="0">
                <a:latin typeface="Helvetica Neue"/>
                <a:cs typeface="Arial" pitchFamily="34" charset="0"/>
              </a:rPr>
              <a:t>Animal Care and Handling Specialist</a:t>
            </a:r>
          </a:p>
          <a:p>
            <a:pPr marL="342900" lvl="0" indent="-342900">
              <a:lnSpc>
                <a:spcPct val="120000"/>
              </a:lnSpc>
              <a:buFont typeface="Arial" panose="020B0604020202020204" pitchFamily="34" charset="0"/>
              <a:buChar char="•"/>
            </a:pPr>
            <a:r>
              <a:rPr lang="en-US" dirty="0">
                <a:latin typeface="Helvetica Neue"/>
                <a:cs typeface="Arial" pitchFamily="34" charset="0"/>
              </a:rPr>
              <a:t>Animal Reunification, Tracking, and Identification Specialist</a:t>
            </a:r>
          </a:p>
          <a:p>
            <a:pPr marL="342900" lvl="0" indent="-342900">
              <a:lnSpc>
                <a:spcPct val="120000"/>
              </a:lnSpc>
              <a:buFont typeface="Arial" panose="020B0604020202020204" pitchFamily="34" charset="0"/>
              <a:buChar char="•"/>
            </a:pPr>
            <a:r>
              <a:rPr lang="en-US" dirty="0">
                <a:latin typeface="Helvetica Neue"/>
                <a:cs typeface="Arial" pitchFamily="34" charset="0"/>
              </a:rPr>
              <a:t>Animal Emergency Response Team Leader</a:t>
            </a:r>
          </a:p>
          <a:p>
            <a:pPr marL="342900" lvl="0" indent="-342900">
              <a:lnSpc>
                <a:spcPct val="120000"/>
              </a:lnSpc>
              <a:buFont typeface="Arial" panose="020B0604020202020204" pitchFamily="34" charset="0"/>
              <a:buChar char="•"/>
            </a:pPr>
            <a:r>
              <a:rPr lang="en-US" dirty="0">
                <a:latin typeface="Helvetica Neue"/>
                <a:cs typeface="Arial" pitchFamily="34" charset="0"/>
              </a:rPr>
              <a:t>Animal Control/Humane Officer</a:t>
            </a:r>
          </a:p>
          <a:p>
            <a:pPr marL="342900" lvl="0" indent="-342900">
              <a:lnSpc>
                <a:spcPct val="120000"/>
              </a:lnSpc>
              <a:buFont typeface="Arial" panose="020B0604020202020204" pitchFamily="34" charset="0"/>
              <a:buChar char="•"/>
            </a:pPr>
            <a:r>
              <a:rPr lang="en-US" dirty="0">
                <a:latin typeface="Helvetica Neue"/>
                <a:cs typeface="Arial" pitchFamily="34" charset="0"/>
              </a:rPr>
              <a:t>Animal Search and Rescue Technician</a:t>
            </a:r>
          </a:p>
          <a:p>
            <a:pPr marL="342900" lvl="0" indent="-342900">
              <a:lnSpc>
                <a:spcPct val="120000"/>
              </a:lnSpc>
              <a:buFont typeface="Arial" panose="020B0604020202020204" pitchFamily="34" charset="0"/>
              <a:buChar char="•"/>
            </a:pPr>
            <a:r>
              <a:rPr lang="en-US" dirty="0">
                <a:latin typeface="Helvetica Neue"/>
                <a:cs typeface="Arial" pitchFamily="34" charset="0"/>
              </a:rPr>
              <a:t>Animal Decontamination Specialist</a:t>
            </a:r>
          </a:p>
          <a:p>
            <a:pPr marL="342900" lvl="0" indent="-342900">
              <a:lnSpc>
                <a:spcPct val="120000"/>
              </a:lnSpc>
              <a:buFont typeface="Arial" panose="020B0604020202020204" pitchFamily="34" charset="0"/>
              <a:buChar char="•"/>
            </a:pPr>
            <a:r>
              <a:rPr lang="en-US" dirty="0">
                <a:latin typeface="Helvetica Neue"/>
                <a:cs typeface="Arial" pitchFamily="34" charset="0"/>
              </a:rPr>
              <a:t>Animal Depopulation Specialist</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C1FA-6D07-4768-AEF4-2420CC2C9F2D}"/>
              </a:ext>
            </a:extLst>
          </p:cNvPr>
          <p:cNvSpPr>
            <a:spLocks noGrp="1"/>
          </p:cNvSpPr>
          <p:nvPr>
            <p:ph type="title"/>
          </p:nvPr>
        </p:nvSpPr>
        <p:spPr/>
        <p:txBody>
          <a:bodyPr/>
          <a:lstStyle/>
          <a:p>
            <a:r>
              <a:rPr lang="en-US" dirty="0"/>
              <a:t>Animal Control/Humane Officer</a:t>
            </a:r>
          </a:p>
        </p:txBody>
      </p:sp>
      <p:sp>
        <p:nvSpPr>
          <p:cNvPr id="3" name="Content Placeholder 2">
            <a:extLst>
              <a:ext uri="{FF2B5EF4-FFF2-40B4-BE49-F238E27FC236}">
                <a16:creationId xmlns:a16="http://schemas.microsoft.com/office/drawing/2014/main" id="{70B42D59-359A-4FD4-A6F9-2DFFF1233DF4}"/>
              </a:ext>
            </a:extLst>
          </p:cNvPr>
          <p:cNvSpPr>
            <a:spLocks noGrp="1"/>
          </p:cNvSpPr>
          <p:nvPr>
            <p:ph idx="1"/>
          </p:nvPr>
        </p:nvSpPr>
        <p:spPr/>
        <p:txBody>
          <a:bodyPr/>
          <a:lstStyle/>
          <a:p>
            <a:r>
              <a:rPr lang="en-US" dirty="0"/>
              <a:t> </a:t>
            </a:r>
          </a:p>
        </p:txBody>
      </p:sp>
      <p:graphicFrame>
        <p:nvGraphicFramePr>
          <p:cNvPr id="9" name="Table 8">
            <a:extLst>
              <a:ext uri="{FF2B5EF4-FFF2-40B4-BE49-F238E27FC236}">
                <a16:creationId xmlns:a16="http://schemas.microsoft.com/office/drawing/2014/main" id="{5E47D786-BB00-431A-8A25-1EDC4ADD9BBF}"/>
              </a:ext>
            </a:extLst>
          </p:cNvPr>
          <p:cNvGraphicFramePr>
            <a:graphicFrameLocks noGrp="1"/>
          </p:cNvGraphicFramePr>
          <p:nvPr>
            <p:extLst>
              <p:ext uri="{D42A27DB-BD31-4B8C-83A1-F6EECF244321}">
                <p14:modId xmlns:p14="http://schemas.microsoft.com/office/powerpoint/2010/main" val="3696677381"/>
              </p:ext>
            </p:extLst>
          </p:nvPr>
        </p:nvGraphicFramePr>
        <p:xfrm>
          <a:off x="685800" y="1453169"/>
          <a:ext cx="7772400" cy="4522105"/>
        </p:xfrm>
        <a:graphic>
          <a:graphicData uri="http://schemas.openxmlformats.org/drawingml/2006/table">
            <a:tbl>
              <a:tblPr/>
              <a:tblGrid>
                <a:gridCol w="2409092">
                  <a:extLst>
                    <a:ext uri="{9D8B030D-6E8A-4147-A177-3AD203B41FA5}">
                      <a16:colId xmlns:a16="http://schemas.microsoft.com/office/drawing/2014/main" val="450409576"/>
                    </a:ext>
                  </a:extLst>
                </a:gridCol>
                <a:gridCol w="5363308">
                  <a:extLst>
                    <a:ext uri="{9D8B030D-6E8A-4147-A177-3AD203B41FA5}">
                      <a16:colId xmlns:a16="http://schemas.microsoft.com/office/drawing/2014/main" val="3964411496"/>
                    </a:ext>
                  </a:extLst>
                </a:gridCol>
              </a:tblGrid>
              <a:tr h="231272">
                <a:tc>
                  <a:txBody>
                    <a:bodyPr/>
                    <a:lstStyle/>
                    <a:p>
                      <a:pPr algn="l" fontAlgn="t"/>
                      <a:r>
                        <a:rPr lang="en-US" sz="1100">
                          <a:solidFill>
                            <a:schemeClr val="tx1"/>
                          </a:solidFill>
                          <a:effectLst/>
                        </a:rPr>
                        <a:t>RESOURCE CATEGORY</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dirty="0">
                          <a:effectLst/>
                        </a:rPr>
                        <a:t>Animal Emergency Response</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289943"/>
                  </a:ext>
                </a:extLst>
              </a:tr>
              <a:tr h="231272">
                <a:tc>
                  <a:txBody>
                    <a:bodyPr/>
                    <a:lstStyle/>
                    <a:p>
                      <a:pPr algn="l" fontAlgn="t"/>
                      <a:r>
                        <a:rPr lang="en-US" sz="1100">
                          <a:solidFill>
                            <a:schemeClr val="tx1"/>
                          </a:solidFill>
                          <a:effectLst/>
                        </a:rPr>
                        <a:t>RESOURCE KIND</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a:effectLst/>
                        </a:rPr>
                        <a:t>Personnel</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1258414939"/>
                  </a:ext>
                </a:extLst>
              </a:tr>
              <a:tr h="1399798">
                <a:tc>
                  <a:txBody>
                    <a:bodyPr/>
                    <a:lstStyle/>
                    <a:p>
                      <a:pPr algn="l" fontAlgn="t"/>
                      <a:r>
                        <a:rPr lang="en-US" sz="1100" dirty="0">
                          <a:solidFill>
                            <a:schemeClr val="tx1"/>
                          </a:solidFill>
                          <a:effectLst/>
                        </a:rPr>
                        <a:t>OVERALL FUNCTION</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a:effectLst/>
                        </a:rPr>
                        <a:t>The Animal Control/Humane Officer maintains public safety by enforcing animal-related laws and providing safe and humane capture and containment of animals in one or more of the following competency areas: 1. Companion animals, including pets, service animals, and assistance animals 2. Livestock, including food or fiber animals and domesticated equine species 3. Wildlife animals, captive wildlife, and zoo animals 4. Laboratory animals</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87075"/>
                  </a:ext>
                </a:extLst>
              </a:tr>
              <a:tr h="2659763">
                <a:tc>
                  <a:txBody>
                    <a:bodyPr/>
                    <a:lstStyle/>
                    <a:p>
                      <a:pPr algn="l" fontAlgn="t"/>
                      <a:r>
                        <a:rPr lang="en-US" sz="1100" dirty="0">
                          <a:solidFill>
                            <a:schemeClr val="tx1"/>
                          </a:solidFill>
                          <a:effectLst/>
                        </a:rPr>
                        <a:t>COMPOSITION AND ORDERING SPECIFICATIONS</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buFont typeface="+mj-lt"/>
                        <a:buAutoNum type="arabicPeriod"/>
                      </a:pPr>
                      <a:r>
                        <a:rPr lang="en-US" sz="1100" dirty="0">
                          <a:effectLst/>
                        </a:rPr>
                        <a:t>This position can be ordered as a single resource or in conjunction with a NIMS typed team (Animal Search and Rescue Team).</a:t>
                      </a:r>
                    </a:p>
                    <a:p>
                      <a:pPr fontAlgn="t">
                        <a:buFont typeface="+mj-lt"/>
                        <a:buAutoNum type="arabicPeriod"/>
                      </a:pPr>
                      <a:r>
                        <a:rPr lang="en-US" sz="1100" dirty="0">
                          <a:effectLst/>
                        </a:rPr>
                        <a:t>Discuss logistics for deploying this position, such as security, lodging, transportation, and meals, prior to deployment</a:t>
                      </a:r>
                    </a:p>
                    <a:p>
                      <a:pPr fontAlgn="t">
                        <a:buFont typeface="+mj-lt"/>
                        <a:buAutoNum type="arabicPeriod"/>
                      </a:pPr>
                      <a:r>
                        <a:rPr lang="en-US" sz="1100" dirty="0">
                          <a:effectLst/>
                        </a:rPr>
                        <a:t>This position typically works 12 hours per shift, is self-sustainable for 72 hours, and is deployable for up to 14 days</a:t>
                      </a:r>
                    </a:p>
                    <a:p>
                      <a:pPr fontAlgn="t">
                        <a:buFont typeface="+mj-lt"/>
                        <a:buAutoNum type="arabicPeriod"/>
                      </a:pPr>
                      <a:r>
                        <a:rPr lang="en-US" sz="1100" dirty="0">
                          <a:effectLst/>
                        </a:rPr>
                        <a:t>Requestor specifies competency areas necessary based on the animal population the position will serve</a:t>
                      </a:r>
                    </a:p>
                    <a:p>
                      <a:pPr fontAlgn="t">
                        <a:buFont typeface="+mj-lt"/>
                        <a:buAutoNum type="arabicPeriod"/>
                      </a:pPr>
                      <a:r>
                        <a:rPr lang="en-US" sz="1100" dirty="0">
                          <a:effectLst/>
                        </a:rPr>
                        <a:t>Requestor specifies specialty skills or certifications necessary, such as euthanasia or chemical capture</a:t>
                      </a:r>
                    </a:p>
                    <a:p>
                      <a:pPr fontAlgn="t">
                        <a:buFont typeface="+mj-lt"/>
                        <a:buAutoNum type="arabicPeriod"/>
                      </a:pPr>
                      <a:r>
                        <a:rPr lang="en-US" sz="1100" dirty="0">
                          <a:effectLst/>
                        </a:rPr>
                        <a:t>Requestor specifies whether Animal Control/Humane Officer should bring animal control vehicle and specialized equipment</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3124464990"/>
                  </a:ext>
                </a:extLst>
              </a:tr>
            </a:tbl>
          </a:graphicData>
        </a:graphic>
      </p:graphicFrame>
      <p:sp>
        <p:nvSpPr>
          <p:cNvPr id="12" name="Rectangle 5">
            <a:extLst>
              <a:ext uri="{FF2B5EF4-FFF2-40B4-BE49-F238E27FC236}">
                <a16:creationId xmlns:a16="http://schemas.microsoft.com/office/drawing/2014/main" id="{EA1720C7-DBD2-4D7D-AE3D-50A5236E16EC}"/>
              </a:ext>
            </a:extLst>
          </p:cNvPr>
          <p:cNvSpPr>
            <a:spLocks noChangeArrowheads="1"/>
          </p:cNvSpPr>
          <p:nvPr/>
        </p:nvSpPr>
        <p:spPr bwMode="auto">
          <a:xfrm>
            <a:off x="1568450" y="1175562"/>
            <a:ext cx="65" cy="553998"/>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FFFFFF"/>
              </a:solidFill>
              <a:effectLst/>
              <a:latin typeface="Segoe UI" panose="020B0502040204020203" pitchFamily="34" charset="0"/>
              <a:cs typeface="Segoe UI" panose="020B0502040204020203" pitchFamily="34" charset="0"/>
            </a:endParaRPr>
          </a:p>
        </p:txBody>
      </p:sp>
      <p:pic>
        <p:nvPicPr>
          <p:cNvPr id="4102" name="Picture 6" descr="Department of Homeland Security Logo">
            <a:hlinkClick r:id="rId2"/>
            <a:extLst>
              <a:ext uri="{FF2B5EF4-FFF2-40B4-BE49-F238E27FC236}">
                <a16:creationId xmlns:a16="http://schemas.microsoft.com/office/drawing/2014/main" id="{3231EBC3-0ED1-4AD0-B458-B9170BF40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4865350"/>
            <a:ext cx="5715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7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2D70-DA7B-4D50-A7E2-795206A29D0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AE44BC0F-EC3C-440E-8166-7A155CF7FE59}"/>
              </a:ext>
            </a:extLst>
          </p:cNvPr>
          <p:cNvGraphicFramePr>
            <a:graphicFrameLocks noGrp="1"/>
          </p:cNvGraphicFramePr>
          <p:nvPr>
            <p:ph idx="1"/>
            <p:extLst>
              <p:ext uri="{D42A27DB-BD31-4B8C-83A1-F6EECF244321}">
                <p14:modId xmlns:p14="http://schemas.microsoft.com/office/powerpoint/2010/main" val="909886355"/>
              </p:ext>
            </p:extLst>
          </p:nvPr>
        </p:nvGraphicFramePr>
        <p:xfrm>
          <a:off x="581378" y="310169"/>
          <a:ext cx="7981244" cy="5942992"/>
        </p:xfrm>
        <a:graphic>
          <a:graphicData uri="http://schemas.openxmlformats.org/drawingml/2006/table">
            <a:tbl>
              <a:tblPr/>
              <a:tblGrid>
                <a:gridCol w="1705258">
                  <a:extLst>
                    <a:ext uri="{9D8B030D-6E8A-4147-A177-3AD203B41FA5}">
                      <a16:colId xmlns:a16="http://schemas.microsoft.com/office/drawing/2014/main" val="1671166231"/>
                    </a:ext>
                  </a:extLst>
                </a:gridCol>
                <a:gridCol w="3621795">
                  <a:extLst>
                    <a:ext uri="{9D8B030D-6E8A-4147-A177-3AD203B41FA5}">
                      <a16:colId xmlns:a16="http://schemas.microsoft.com/office/drawing/2014/main" val="2959016890"/>
                    </a:ext>
                  </a:extLst>
                </a:gridCol>
                <a:gridCol w="2654191">
                  <a:extLst>
                    <a:ext uri="{9D8B030D-6E8A-4147-A177-3AD203B41FA5}">
                      <a16:colId xmlns:a16="http://schemas.microsoft.com/office/drawing/2014/main" val="1608708054"/>
                    </a:ext>
                  </a:extLst>
                </a:gridCol>
              </a:tblGrid>
              <a:tr h="204931">
                <a:tc>
                  <a:txBody>
                    <a:bodyPr/>
                    <a:lstStyle/>
                    <a:p>
                      <a:pPr fontAlgn="t"/>
                      <a:r>
                        <a:rPr lang="en-US" sz="800" b="0" dirty="0">
                          <a:effectLst/>
                        </a:rPr>
                        <a:t>COMPONENT</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800" b="0">
                          <a:effectLst/>
                        </a:rPr>
                        <a:t>SINGLE TYPE</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800" b="0" dirty="0">
                          <a:effectLst/>
                        </a:rPr>
                        <a:t>NOTES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43544246"/>
                  </a:ext>
                </a:extLst>
              </a:tr>
              <a:tr h="1741912">
                <a:tc>
                  <a:txBody>
                    <a:bodyPr/>
                    <a:lstStyle/>
                    <a:p>
                      <a:pPr fontAlgn="t"/>
                      <a:r>
                        <a:rPr lang="en-US" sz="800">
                          <a:solidFill>
                            <a:srgbClr val="194775"/>
                          </a:solidFill>
                          <a:effectLst/>
                        </a:rPr>
                        <a:t>DESCRIPTION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000" dirty="0">
                          <a:effectLst/>
                        </a:rPr>
                        <a:t>The Animal Control/Humane Officer: 1. Provides case management of animals involved in human bite cases 2. Provides safe and humane capture and containment of stray, abandoned, unattended, diseased, or injured animals 3. Assists with emergency euthanasia, as the Authority Having Jurisdiction (AHJ) authorizes 4. Ensures safety precautions for the public and animals when working in potentially dangerous situations with unfamiliar and unpredictable animals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000" dirty="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2680300976"/>
                  </a:ext>
                </a:extLst>
              </a:tr>
              <a:tr h="204931">
                <a:tc>
                  <a:txBody>
                    <a:bodyPr/>
                    <a:lstStyle/>
                    <a:p>
                      <a:pPr fontAlgn="t"/>
                      <a:r>
                        <a:rPr lang="en-US" sz="800">
                          <a:solidFill>
                            <a:srgbClr val="194775"/>
                          </a:solidFill>
                          <a:effectLst/>
                        </a:rPr>
                        <a:t>EDUCATION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80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000" dirty="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8800550"/>
                  </a:ext>
                </a:extLst>
              </a:tr>
              <a:tr h="1434515">
                <a:tc>
                  <a:txBody>
                    <a:bodyPr/>
                    <a:lstStyle/>
                    <a:p>
                      <a:pPr fontAlgn="t"/>
                      <a:r>
                        <a:rPr lang="en-US" sz="800">
                          <a:solidFill>
                            <a:srgbClr val="194775"/>
                          </a:solidFill>
                          <a:effectLst/>
                        </a:rPr>
                        <a:t>TRAINING</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000" dirty="0">
                          <a:effectLst/>
                        </a:rPr>
                        <a:t>Completion of the following: 1. IS-100: Introduction to the Incident Command System 2. IS-200: Incident Command System for Single Resources and Initial Action Incidents 3. IS-700: National Incident Management System, An Introduction 4. IS-800: National Response Framework, An Introduction 5. National Animal Care &amp; Control Association (NACA) certification training or equivalent formal training</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000" dirty="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160461838"/>
                  </a:ext>
                </a:extLst>
              </a:tr>
              <a:tr h="358628">
                <a:tc>
                  <a:txBody>
                    <a:bodyPr/>
                    <a:lstStyle/>
                    <a:p>
                      <a:pPr fontAlgn="t"/>
                      <a:r>
                        <a:rPr lang="en-US" sz="800">
                          <a:solidFill>
                            <a:srgbClr val="194775"/>
                          </a:solidFill>
                          <a:effectLst/>
                        </a:rPr>
                        <a:t>EXPERIENCE</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000" dirty="0">
                          <a:effectLst/>
                        </a:rPr>
                        <a:t>Two years of experience as an animal control officer, commensurate with the mission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000" dirty="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6807870"/>
                  </a:ext>
                </a:extLst>
              </a:tr>
              <a:tr h="1127120">
                <a:tc>
                  <a:txBody>
                    <a:bodyPr/>
                    <a:lstStyle/>
                    <a:p>
                      <a:pPr fontAlgn="t"/>
                      <a:r>
                        <a:rPr lang="en-US" sz="800">
                          <a:solidFill>
                            <a:srgbClr val="194775"/>
                          </a:solidFill>
                          <a:effectLst/>
                        </a:rPr>
                        <a:t>PHYSICAL/MEDICAL FITNESS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000" dirty="0">
                          <a:effectLst/>
                        </a:rPr>
                        <a:t>1. Performs duties under arduous circumstances characterized by working consecutive 12-hour days under physical and emotional stress for sustained periods of time 2. Is able to work while wearing appropriate Personal Protective Equipment (PPE) 3. Keeps immunizations up to date and commensurate with mission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000" dirty="0">
                          <a:effectLst/>
                        </a:rPr>
                        <a:t>PPE is mission specific and may vary by work environment; it includes protective footwear, protective clothing for skin exposure, eye and ear protection, respirators, gloves, and masks.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3706757145"/>
                  </a:ext>
                </a:extLst>
              </a:tr>
              <a:tr h="358628">
                <a:tc>
                  <a:txBody>
                    <a:bodyPr/>
                    <a:lstStyle/>
                    <a:p>
                      <a:pPr fontAlgn="t"/>
                      <a:r>
                        <a:rPr lang="en-US" sz="800">
                          <a:solidFill>
                            <a:srgbClr val="194775"/>
                          </a:solidFill>
                          <a:effectLst/>
                        </a:rPr>
                        <a:t>CURRENCY</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000" dirty="0">
                          <a:effectLst/>
                        </a:rPr>
                        <a:t>Routinely provides animal control services commensurate with the mission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000" dirty="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1924167"/>
                  </a:ext>
                </a:extLst>
              </a:tr>
              <a:tr h="512327">
                <a:tc>
                  <a:txBody>
                    <a:bodyPr/>
                    <a:lstStyle/>
                    <a:p>
                      <a:pPr fontAlgn="t"/>
                      <a:r>
                        <a:rPr lang="en-US" sz="800">
                          <a:solidFill>
                            <a:srgbClr val="194775"/>
                          </a:solidFill>
                          <a:effectLst/>
                        </a:rPr>
                        <a:t>PROFESSIONAL AND TECHNICAL LICENSES AND CERTIFICATIONS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000" dirty="0">
                          <a:effectLst/>
                        </a:rPr>
                        <a:t>NACA certification or equivalent animal control certification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000" dirty="0">
                          <a:effectLst/>
                        </a:rPr>
                        <a:t>Not Specified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1411508384"/>
                  </a:ext>
                </a:extLst>
              </a:tr>
            </a:tbl>
          </a:graphicData>
        </a:graphic>
      </p:graphicFrame>
      <p:sp>
        <p:nvSpPr>
          <p:cNvPr id="5" name="Rectangle 1">
            <a:extLst>
              <a:ext uri="{FF2B5EF4-FFF2-40B4-BE49-F238E27FC236}">
                <a16:creationId xmlns:a16="http://schemas.microsoft.com/office/drawing/2014/main" id="{4828C120-19FD-4181-81EE-B9B6A36A2016}"/>
              </a:ext>
            </a:extLst>
          </p:cNvPr>
          <p:cNvSpPr>
            <a:spLocks noChangeArrowheads="1"/>
          </p:cNvSpPr>
          <p:nvPr/>
        </p:nvSpPr>
        <p:spPr bwMode="auto">
          <a:xfrm>
            <a:off x="0" y="-298749"/>
            <a:ext cx="65" cy="597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15870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3627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A89D-3903-4F42-B062-DDDAAA62F188}"/>
              </a:ext>
            </a:extLst>
          </p:cNvPr>
          <p:cNvSpPr>
            <a:spLocks noGrp="1"/>
          </p:cNvSpPr>
          <p:nvPr>
            <p:ph type="title"/>
          </p:nvPr>
        </p:nvSpPr>
        <p:spPr>
          <a:xfrm>
            <a:off x="685800" y="133607"/>
            <a:ext cx="7772400" cy="1143000"/>
          </a:xfrm>
        </p:spPr>
        <p:txBody>
          <a:bodyPr/>
          <a:lstStyle/>
          <a:p>
            <a:pPr algn="ctr"/>
            <a:r>
              <a:rPr lang="en-US" dirty="0"/>
              <a:t>Animal-Only Sheltering Team</a:t>
            </a:r>
          </a:p>
        </p:txBody>
      </p:sp>
      <p:graphicFrame>
        <p:nvGraphicFramePr>
          <p:cNvPr id="8" name="Content Placeholder 7">
            <a:extLst>
              <a:ext uri="{FF2B5EF4-FFF2-40B4-BE49-F238E27FC236}">
                <a16:creationId xmlns:a16="http://schemas.microsoft.com/office/drawing/2014/main" id="{FDF919EA-BD5F-4522-8705-5485FD0B7154}"/>
              </a:ext>
            </a:extLst>
          </p:cNvPr>
          <p:cNvGraphicFramePr>
            <a:graphicFrameLocks noGrp="1"/>
          </p:cNvGraphicFramePr>
          <p:nvPr>
            <p:ph idx="1"/>
            <p:extLst>
              <p:ext uri="{D42A27DB-BD31-4B8C-83A1-F6EECF244321}">
                <p14:modId xmlns:p14="http://schemas.microsoft.com/office/powerpoint/2010/main" val="1349721752"/>
              </p:ext>
            </p:extLst>
          </p:nvPr>
        </p:nvGraphicFramePr>
        <p:xfrm>
          <a:off x="464234" y="1062074"/>
          <a:ext cx="8468750" cy="5179026"/>
        </p:xfrm>
        <a:graphic>
          <a:graphicData uri="http://schemas.openxmlformats.org/drawingml/2006/table">
            <a:tbl>
              <a:tblPr/>
              <a:tblGrid>
                <a:gridCol w="2433710">
                  <a:extLst>
                    <a:ext uri="{9D8B030D-6E8A-4147-A177-3AD203B41FA5}">
                      <a16:colId xmlns:a16="http://schemas.microsoft.com/office/drawing/2014/main" val="4073437448"/>
                    </a:ext>
                  </a:extLst>
                </a:gridCol>
                <a:gridCol w="6035040">
                  <a:extLst>
                    <a:ext uri="{9D8B030D-6E8A-4147-A177-3AD203B41FA5}">
                      <a16:colId xmlns:a16="http://schemas.microsoft.com/office/drawing/2014/main" val="496748153"/>
                    </a:ext>
                  </a:extLst>
                </a:gridCol>
              </a:tblGrid>
              <a:tr h="705330">
                <a:tc>
                  <a:txBody>
                    <a:bodyPr/>
                    <a:lstStyle/>
                    <a:p>
                      <a:pPr algn="l" fontAlgn="t"/>
                      <a:r>
                        <a:rPr lang="en-US" sz="1100" dirty="0">
                          <a:solidFill>
                            <a:schemeClr val="tx1"/>
                          </a:solidFill>
                          <a:effectLst/>
                        </a:rPr>
                        <a:t>DESCRIPTION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a:effectLst/>
                        </a:rPr>
                        <a:t>The Animal Sheltering Team – Animal-Only Shelter manages the oversight, setup, operations, communication, and demobilization of a temporary animal shelter. The team provides a safe and protected environment for displaced animal populations and meets their basic needs.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6418487"/>
                  </a:ext>
                </a:extLst>
              </a:tr>
              <a:tr h="176332">
                <a:tc>
                  <a:txBody>
                    <a:bodyPr/>
                    <a:lstStyle/>
                    <a:p>
                      <a:pPr algn="l" fontAlgn="t"/>
                      <a:r>
                        <a:rPr lang="en-US" sz="1100">
                          <a:solidFill>
                            <a:schemeClr val="tx1"/>
                          </a:solidFill>
                          <a:effectLst/>
                        </a:rPr>
                        <a:t>RESOURCE CATEGORY</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a:effectLst/>
                        </a:rPr>
                        <a:t>Animal Emergency Response</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1840811201"/>
                  </a:ext>
                </a:extLst>
              </a:tr>
              <a:tr h="176332">
                <a:tc>
                  <a:txBody>
                    <a:bodyPr/>
                    <a:lstStyle/>
                    <a:p>
                      <a:pPr algn="l" fontAlgn="t"/>
                      <a:r>
                        <a:rPr lang="en-US" sz="1100">
                          <a:solidFill>
                            <a:schemeClr val="tx1"/>
                          </a:solidFill>
                          <a:effectLst/>
                        </a:rPr>
                        <a:t>RESOURCE KIND</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dirty="0">
                          <a:effectLst/>
                        </a:rPr>
                        <a:t>Team</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0345212"/>
                  </a:ext>
                </a:extLst>
              </a:tr>
              <a:tr h="1631077">
                <a:tc>
                  <a:txBody>
                    <a:bodyPr/>
                    <a:lstStyle/>
                    <a:p>
                      <a:pPr algn="l" fontAlgn="t"/>
                      <a:r>
                        <a:rPr lang="en-US" sz="1100" dirty="0">
                          <a:solidFill>
                            <a:schemeClr val="tx1"/>
                          </a:solidFill>
                          <a:effectLst/>
                        </a:rPr>
                        <a:t>OVERALL FUNCTION</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dirty="0">
                          <a:effectLst/>
                        </a:rPr>
                        <a:t>This team: 1. Establishes and manages a temporary shelter for the safe and humane handling, care/husbandry, and housing of one of the following animal populations: a. Companion animals, including pets, service animals, and assistance animals b. Livestock, including food or fiber animals and domesticated equine species 2. Meets animals' basic welfare needs 3. Ensures proper animal identification, tracking, reunification, and reporting 4. Coordinates with incident command; coordinates all facets of the animal response and intersecting components of the human response 5. Maintains safety, biosecurity, and sanitation of the facility and equipment 6. Provides appropriate security</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3128235816"/>
                  </a:ext>
                </a:extLst>
              </a:tr>
              <a:tr h="2424571">
                <a:tc>
                  <a:txBody>
                    <a:bodyPr/>
                    <a:lstStyle/>
                    <a:p>
                      <a:pPr algn="l" fontAlgn="t"/>
                      <a:r>
                        <a:rPr lang="en-US" sz="1100" dirty="0">
                          <a:solidFill>
                            <a:schemeClr val="tx1"/>
                          </a:solidFill>
                          <a:effectLst/>
                        </a:rPr>
                        <a:t>COMPOSITION AND ORDERING SPECIFICATIONS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dirty="0">
                          <a:effectLst/>
                        </a:rPr>
                        <a:t>1. Discuss logistics for deploying this team, such as security, lodging, transportation, and meals, prior to deployment 2. This team works 12 hours per shift, is self-sustainable for 72 hours, and is deployable for up to 14 days 3. Requestor may order any combination of Veterinarian, Veterinary Assistant, and Veterinary Medical Team to support this team’s activities, if necessary 4. Requestor may order a Shelter Facilities Support Team Leader to support shelter operations, if necessary 5. In an animal-only shelter, shelter staff provide full care of animals, which may be either stray (owner unknown) or temporarily away from their owners 6. Though owners may visit, they do not provide daily animal care 7. Average ordering ratio for Animal Care and Handling Specialists is one person to 15 animals; this ratio varies by species and shelter conditions 8. Requestor considers sheltering requirements for animals that are not medically or behaviorally suited for congregate sheltering 9. Requestor considers species-specific management needs</a:t>
                      </a:r>
                    </a:p>
                  </a:txBody>
                  <a:tcPr marL="41384" marR="41384" marT="20692" marB="2069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794093"/>
                  </a:ext>
                </a:extLst>
              </a:tr>
            </a:tbl>
          </a:graphicData>
        </a:graphic>
      </p:graphicFrame>
    </p:spTree>
    <p:extLst>
      <p:ext uri="{BB962C8B-B14F-4D97-AF65-F5344CB8AC3E}">
        <p14:creationId xmlns:p14="http://schemas.microsoft.com/office/powerpoint/2010/main" val="888901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A515-8590-4D1A-A31F-CE503F38371C}"/>
              </a:ext>
            </a:extLst>
          </p:cNvPr>
          <p:cNvSpPr>
            <a:spLocks noGrp="1"/>
          </p:cNvSpPr>
          <p:nvPr>
            <p:ph type="title"/>
          </p:nvPr>
        </p:nvSpPr>
        <p:spPr/>
        <p:txBody>
          <a:bodyPr/>
          <a:lstStyle/>
          <a:p>
            <a:endParaRPr lang="en-US"/>
          </a:p>
        </p:txBody>
      </p:sp>
      <p:graphicFrame>
        <p:nvGraphicFramePr>
          <p:cNvPr id="9" name="Content Placeholder 8">
            <a:extLst>
              <a:ext uri="{FF2B5EF4-FFF2-40B4-BE49-F238E27FC236}">
                <a16:creationId xmlns:a16="http://schemas.microsoft.com/office/drawing/2014/main" id="{33623230-6E07-4C81-9451-6E4087AAF8A7}"/>
              </a:ext>
            </a:extLst>
          </p:cNvPr>
          <p:cNvGraphicFramePr>
            <a:graphicFrameLocks noGrp="1"/>
          </p:cNvGraphicFramePr>
          <p:nvPr>
            <p:ph idx="1"/>
            <p:extLst>
              <p:ext uri="{D42A27DB-BD31-4B8C-83A1-F6EECF244321}">
                <p14:modId xmlns:p14="http://schemas.microsoft.com/office/powerpoint/2010/main" val="1936142619"/>
              </p:ext>
            </p:extLst>
          </p:nvPr>
        </p:nvGraphicFramePr>
        <p:xfrm>
          <a:off x="209588" y="561214"/>
          <a:ext cx="8385772" cy="5220608"/>
        </p:xfrm>
        <a:graphic>
          <a:graphicData uri="http://schemas.openxmlformats.org/drawingml/2006/table">
            <a:tbl>
              <a:tblPr/>
              <a:tblGrid>
                <a:gridCol w="1126843">
                  <a:extLst>
                    <a:ext uri="{9D8B030D-6E8A-4147-A177-3AD203B41FA5}">
                      <a16:colId xmlns:a16="http://schemas.microsoft.com/office/drawing/2014/main" val="1943262567"/>
                    </a:ext>
                  </a:extLst>
                </a:gridCol>
                <a:gridCol w="1252024">
                  <a:extLst>
                    <a:ext uri="{9D8B030D-6E8A-4147-A177-3AD203B41FA5}">
                      <a16:colId xmlns:a16="http://schemas.microsoft.com/office/drawing/2014/main" val="75357342"/>
                    </a:ext>
                  </a:extLst>
                </a:gridCol>
                <a:gridCol w="1157945">
                  <a:extLst>
                    <a:ext uri="{9D8B030D-6E8A-4147-A177-3AD203B41FA5}">
                      <a16:colId xmlns:a16="http://schemas.microsoft.com/office/drawing/2014/main" val="4108199874"/>
                    </a:ext>
                  </a:extLst>
                </a:gridCol>
                <a:gridCol w="1309923">
                  <a:extLst>
                    <a:ext uri="{9D8B030D-6E8A-4147-A177-3AD203B41FA5}">
                      <a16:colId xmlns:a16="http://schemas.microsoft.com/office/drawing/2014/main" val="435294739"/>
                    </a:ext>
                  </a:extLst>
                </a:gridCol>
                <a:gridCol w="1278358">
                  <a:extLst>
                    <a:ext uri="{9D8B030D-6E8A-4147-A177-3AD203B41FA5}">
                      <a16:colId xmlns:a16="http://schemas.microsoft.com/office/drawing/2014/main" val="3060118449"/>
                    </a:ext>
                  </a:extLst>
                </a:gridCol>
                <a:gridCol w="2260679">
                  <a:extLst>
                    <a:ext uri="{9D8B030D-6E8A-4147-A177-3AD203B41FA5}">
                      <a16:colId xmlns:a16="http://schemas.microsoft.com/office/drawing/2014/main" val="325830896"/>
                    </a:ext>
                  </a:extLst>
                </a:gridCol>
              </a:tblGrid>
              <a:tr h="329228">
                <a:tc>
                  <a:txBody>
                    <a:bodyPr/>
                    <a:lstStyle/>
                    <a:p>
                      <a:pPr fontAlgn="t"/>
                      <a:r>
                        <a:rPr lang="en-US" sz="1100" b="0" dirty="0">
                          <a:effectLst/>
                        </a:rPr>
                        <a:t>COMPONENT</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1</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2</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3</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4</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NOTES</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3271252"/>
                  </a:ext>
                </a:extLst>
              </a:tr>
              <a:tr h="611422">
                <a:tc>
                  <a:txBody>
                    <a:bodyPr/>
                    <a:lstStyle/>
                    <a:p>
                      <a:pPr fontAlgn="t"/>
                      <a:r>
                        <a:rPr lang="en-US" sz="1100">
                          <a:solidFill>
                            <a:srgbClr val="194775"/>
                          </a:solidFill>
                          <a:effectLst/>
                        </a:rPr>
                        <a:t>PERSONNEL PER TEAM MINIMUM</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100">
                          <a:effectLst/>
                        </a:rPr>
                        <a:t>43</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26</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11</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9</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dirty="0">
                          <a:effectLst/>
                        </a:rPr>
                        <a:t>Not Specified</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915619210"/>
                  </a:ext>
                </a:extLst>
              </a:tr>
              <a:tr h="4279958">
                <a:tc>
                  <a:txBody>
                    <a:bodyPr/>
                    <a:lstStyle/>
                    <a:p>
                      <a:pPr fontAlgn="t"/>
                      <a:r>
                        <a:rPr lang="en-US" sz="1100" dirty="0">
                          <a:solidFill>
                            <a:srgbClr val="194775"/>
                          </a:solidFill>
                          <a:effectLst/>
                        </a:rPr>
                        <a:t>PERSONNEL PER TEAM MANAGEMENT AND OVERSIGHT</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100" dirty="0">
                          <a:effectLst/>
                        </a:rPr>
                        <a:t>Same as Type 2, PLUS: 1 – National Incident Management System (NIMS) Type 1 Animal Emergency Response Team Leader 1 – Administrative Support</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dirty="0">
                          <a:effectLst/>
                        </a:rPr>
                        <a:t>Same as Type 3, PLUS: 1 – NIMS Type 1 Animal Emergency Response Team Leader</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dirty="0">
                          <a:effectLst/>
                        </a:rPr>
                        <a:t>Same as Type 4, PLUS: 1 – NIMS Type 2 Animal Emergency Response Shelter Manager</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dirty="0">
                          <a:effectLst/>
                        </a:rPr>
                        <a:t>1 – NIMS Type 1 Animal Emergency Response Team Leader</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dirty="0">
                          <a:effectLst/>
                        </a:rPr>
                        <a:t>1. Order one or more NIMS Type 1 Animal Emergency Response Shelter Manager if shelter planning, site selection, design, and setup are necessary to establish shelter. 2. Animal Emergency Response Team Leaders provide technical expertise for operations, planning, logistics, safety, finance, and administration of shelter operations. 3. Order additional Animal Emergency Response Team Leaders as appropriate based on scope and scale of shelter operations. 4. The Administrative Support position is not a NIMS typed position.</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161927"/>
                  </a:ext>
                </a:extLst>
              </a:tr>
            </a:tbl>
          </a:graphicData>
        </a:graphic>
      </p:graphicFrame>
    </p:spTree>
    <p:extLst>
      <p:ext uri="{BB962C8B-B14F-4D97-AF65-F5344CB8AC3E}">
        <p14:creationId xmlns:p14="http://schemas.microsoft.com/office/powerpoint/2010/main" val="997007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7A97-C883-49B2-936C-4242A5DFEE40}"/>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5CB4FC42-D119-4113-85E8-E8CC6EE665D2}"/>
              </a:ext>
            </a:extLst>
          </p:cNvPr>
          <p:cNvGraphicFramePr>
            <a:graphicFrameLocks noGrp="1"/>
          </p:cNvGraphicFramePr>
          <p:nvPr>
            <p:ph idx="1"/>
            <p:extLst>
              <p:ext uri="{D42A27DB-BD31-4B8C-83A1-F6EECF244321}">
                <p14:modId xmlns:p14="http://schemas.microsoft.com/office/powerpoint/2010/main" val="3936982688"/>
              </p:ext>
            </p:extLst>
          </p:nvPr>
        </p:nvGraphicFramePr>
        <p:xfrm>
          <a:off x="446649" y="881669"/>
          <a:ext cx="8204982" cy="4464054"/>
        </p:xfrm>
        <a:graphic>
          <a:graphicData uri="http://schemas.openxmlformats.org/drawingml/2006/table">
            <a:tbl>
              <a:tblPr/>
              <a:tblGrid>
                <a:gridCol w="1367497">
                  <a:extLst>
                    <a:ext uri="{9D8B030D-6E8A-4147-A177-3AD203B41FA5}">
                      <a16:colId xmlns:a16="http://schemas.microsoft.com/office/drawing/2014/main" val="3967664038"/>
                    </a:ext>
                  </a:extLst>
                </a:gridCol>
                <a:gridCol w="1367497">
                  <a:extLst>
                    <a:ext uri="{9D8B030D-6E8A-4147-A177-3AD203B41FA5}">
                      <a16:colId xmlns:a16="http://schemas.microsoft.com/office/drawing/2014/main" val="2876237680"/>
                    </a:ext>
                  </a:extLst>
                </a:gridCol>
                <a:gridCol w="1367497">
                  <a:extLst>
                    <a:ext uri="{9D8B030D-6E8A-4147-A177-3AD203B41FA5}">
                      <a16:colId xmlns:a16="http://schemas.microsoft.com/office/drawing/2014/main" val="1229179668"/>
                    </a:ext>
                  </a:extLst>
                </a:gridCol>
                <a:gridCol w="1367497">
                  <a:extLst>
                    <a:ext uri="{9D8B030D-6E8A-4147-A177-3AD203B41FA5}">
                      <a16:colId xmlns:a16="http://schemas.microsoft.com/office/drawing/2014/main" val="2193597267"/>
                    </a:ext>
                  </a:extLst>
                </a:gridCol>
                <a:gridCol w="1367497">
                  <a:extLst>
                    <a:ext uri="{9D8B030D-6E8A-4147-A177-3AD203B41FA5}">
                      <a16:colId xmlns:a16="http://schemas.microsoft.com/office/drawing/2014/main" val="2411328569"/>
                    </a:ext>
                  </a:extLst>
                </a:gridCol>
                <a:gridCol w="1367497">
                  <a:extLst>
                    <a:ext uri="{9D8B030D-6E8A-4147-A177-3AD203B41FA5}">
                      <a16:colId xmlns:a16="http://schemas.microsoft.com/office/drawing/2014/main" val="434694587"/>
                    </a:ext>
                  </a:extLst>
                </a:gridCol>
              </a:tblGrid>
              <a:tr h="3862639">
                <a:tc>
                  <a:txBody>
                    <a:bodyPr/>
                    <a:lstStyle/>
                    <a:p>
                      <a:pPr fontAlgn="t"/>
                      <a:r>
                        <a:rPr lang="en-US" sz="1100">
                          <a:solidFill>
                            <a:srgbClr val="194775"/>
                          </a:solidFill>
                          <a:effectLst/>
                        </a:rPr>
                        <a:t>PERSONNEL PER TEAM SUPPORT</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100">
                          <a:effectLst/>
                        </a:rPr>
                        <a:t>Same as Type 2, PLUS: 13 – NIMS Type 2 Animal Care and Handling Specialist 2 – Animal Intake and Reunification Specialist</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Same as Type 3, PLUS: 13 – NIMS Type 2 Animal Care and Handling Specialist 1 – NIMS Type 2 Animal Intake and Reunification Specialist</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Same as Type 4, PLUS: 1 – NIMS Type 2 Animal Intake and Reunification Specialist</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2 – NIMS Type 1 Animal Care and Handling Specialist 5 – NIMS Type 2 Animal Care and Handling Specialist 1 – NIMS Type 2 Animal Intake and Reunification Specialist</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fontAlgn="t"/>
                      <a:r>
                        <a:rPr lang="en-US" sz="1100">
                          <a:effectLst/>
                        </a:rPr>
                        <a:t>Order additional Animal Care and Handling Specialists and Animal Intake and Reunification Specialists as appropriate based on scope and scale of shelter operations; for example: 1. To help with animal intake as shelter opens 2. If operating hours exceed 12 hours per day 3. If number of animals in shelter exceeds 500</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2821326092"/>
                  </a:ext>
                </a:extLst>
              </a:tr>
              <a:tr h="601415">
                <a:tc>
                  <a:txBody>
                    <a:bodyPr/>
                    <a:lstStyle/>
                    <a:p>
                      <a:pPr fontAlgn="t"/>
                      <a:r>
                        <a:rPr lang="en-US" sz="1100">
                          <a:solidFill>
                            <a:srgbClr val="194775"/>
                          </a:solidFill>
                          <a:effectLst/>
                        </a:rPr>
                        <a:t>CAPACITY PER TEAM SHELTERING</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FEF"/>
                    </a:solidFill>
                  </a:tcPr>
                </a:tc>
                <a:tc>
                  <a:txBody>
                    <a:bodyPr/>
                    <a:lstStyle/>
                    <a:p>
                      <a:pPr fontAlgn="t"/>
                      <a:r>
                        <a:rPr lang="en-US" sz="1100">
                          <a:effectLst/>
                        </a:rPr>
                        <a:t>Up to 500 animals</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a:effectLst/>
                        </a:rPr>
                        <a:t>Up to 300 animals</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a:effectLst/>
                        </a:rPr>
                        <a:t>Same as Type 4</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a:effectLst/>
                        </a:rPr>
                        <a:t>Up to 100 animals</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r>
                        <a:rPr lang="en-US" sz="1100" dirty="0">
                          <a:effectLst/>
                        </a:rPr>
                        <a:t>Not Specified</a:t>
                      </a:r>
                    </a:p>
                  </a:txBody>
                  <a:tcPr marL="53552" marR="53552" marT="26776" marB="267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7750166"/>
                  </a:ext>
                </a:extLst>
              </a:tr>
            </a:tbl>
          </a:graphicData>
        </a:graphic>
      </p:graphicFrame>
      <p:sp>
        <p:nvSpPr>
          <p:cNvPr id="5" name="TextBox 4">
            <a:extLst>
              <a:ext uri="{FF2B5EF4-FFF2-40B4-BE49-F238E27FC236}">
                <a16:creationId xmlns:a16="http://schemas.microsoft.com/office/drawing/2014/main" id="{0E210F7F-67E6-4841-A895-293F3158ACBA}"/>
              </a:ext>
            </a:extLst>
          </p:cNvPr>
          <p:cNvSpPr txBox="1"/>
          <p:nvPr/>
        </p:nvSpPr>
        <p:spPr>
          <a:xfrm>
            <a:off x="446649" y="464234"/>
            <a:ext cx="8204982" cy="461665"/>
          </a:xfrm>
          <a:prstGeom prst="rect">
            <a:avLst/>
          </a:prstGeom>
          <a:noFill/>
        </p:spPr>
        <p:txBody>
          <a:bodyPr wrap="square" rtlCol="0">
            <a:spAutoFit/>
          </a:bodyPr>
          <a:lstStyle/>
          <a:p>
            <a:endParaRPr lang="en-US" dirty="0"/>
          </a:p>
        </p:txBody>
      </p:sp>
      <p:graphicFrame>
        <p:nvGraphicFramePr>
          <p:cNvPr id="6" name="Table 5">
            <a:extLst>
              <a:ext uri="{FF2B5EF4-FFF2-40B4-BE49-F238E27FC236}">
                <a16:creationId xmlns:a16="http://schemas.microsoft.com/office/drawing/2014/main" id="{1FCD2B80-868E-46E4-A0F5-134095008F5F}"/>
              </a:ext>
            </a:extLst>
          </p:cNvPr>
          <p:cNvGraphicFramePr>
            <a:graphicFrameLocks noGrp="1"/>
          </p:cNvGraphicFramePr>
          <p:nvPr>
            <p:extLst>
              <p:ext uri="{D42A27DB-BD31-4B8C-83A1-F6EECF244321}">
                <p14:modId xmlns:p14="http://schemas.microsoft.com/office/powerpoint/2010/main" val="2073645849"/>
              </p:ext>
            </p:extLst>
          </p:nvPr>
        </p:nvGraphicFramePr>
        <p:xfrm>
          <a:off x="446649" y="530452"/>
          <a:ext cx="8190914" cy="329228"/>
        </p:xfrm>
        <a:graphic>
          <a:graphicData uri="http://schemas.openxmlformats.org/drawingml/2006/table">
            <a:tbl>
              <a:tblPr/>
              <a:tblGrid>
                <a:gridCol w="1354016">
                  <a:extLst>
                    <a:ext uri="{9D8B030D-6E8A-4147-A177-3AD203B41FA5}">
                      <a16:colId xmlns:a16="http://schemas.microsoft.com/office/drawing/2014/main" val="3107284965"/>
                    </a:ext>
                  </a:extLst>
                </a:gridCol>
                <a:gridCol w="1364566">
                  <a:extLst>
                    <a:ext uri="{9D8B030D-6E8A-4147-A177-3AD203B41FA5}">
                      <a16:colId xmlns:a16="http://schemas.microsoft.com/office/drawing/2014/main" val="1516424003"/>
                    </a:ext>
                  </a:extLst>
                </a:gridCol>
                <a:gridCol w="1364566">
                  <a:extLst>
                    <a:ext uri="{9D8B030D-6E8A-4147-A177-3AD203B41FA5}">
                      <a16:colId xmlns:a16="http://schemas.microsoft.com/office/drawing/2014/main" val="3841367124"/>
                    </a:ext>
                  </a:extLst>
                </a:gridCol>
                <a:gridCol w="1378634">
                  <a:extLst>
                    <a:ext uri="{9D8B030D-6E8A-4147-A177-3AD203B41FA5}">
                      <a16:colId xmlns:a16="http://schemas.microsoft.com/office/drawing/2014/main" val="271180657"/>
                    </a:ext>
                  </a:extLst>
                </a:gridCol>
                <a:gridCol w="1350498">
                  <a:extLst>
                    <a:ext uri="{9D8B030D-6E8A-4147-A177-3AD203B41FA5}">
                      <a16:colId xmlns:a16="http://schemas.microsoft.com/office/drawing/2014/main" val="982473587"/>
                    </a:ext>
                  </a:extLst>
                </a:gridCol>
                <a:gridCol w="1378634">
                  <a:extLst>
                    <a:ext uri="{9D8B030D-6E8A-4147-A177-3AD203B41FA5}">
                      <a16:colId xmlns:a16="http://schemas.microsoft.com/office/drawing/2014/main" val="1881365130"/>
                    </a:ext>
                  </a:extLst>
                </a:gridCol>
              </a:tblGrid>
              <a:tr h="329228">
                <a:tc>
                  <a:txBody>
                    <a:bodyPr/>
                    <a:lstStyle/>
                    <a:p>
                      <a:pPr fontAlgn="t"/>
                      <a:r>
                        <a:rPr lang="en-US" sz="1100" b="0" dirty="0">
                          <a:effectLst/>
                        </a:rPr>
                        <a:t>COMPONENT</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1</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2</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3</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TYPE 4</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fontAlgn="t"/>
                      <a:r>
                        <a:rPr lang="en-US" sz="1100" b="0" dirty="0">
                          <a:effectLst/>
                        </a:rPr>
                        <a:t>NOTES</a:t>
                      </a:r>
                    </a:p>
                  </a:txBody>
                  <a:tcPr marL="43249" marR="43249" marT="21624" marB="2162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4244795"/>
                  </a:ext>
                </a:extLst>
              </a:tr>
            </a:tbl>
          </a:graphicData>
        </a:graphic>
      </p:graphicFrame>
    </p:spTree>
    <p:extLst>
      <p:ext uri="{BB962C8B-B14F-4D97-AF65-F5344CB8AC3E}">
        <p14:creationId xmlns:p14="http://schemas.microsoft.com/office/powerpoint/2010/main" val="4189240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6321AD-8064-4F2D-B2C3-EB19817A8717}"/>
              </a:ext>
            </a:extLst>
          </p:cNvPr>
          <p:cNvPicPr>
            <a:picLocks noChangeAspect="1"/>
          </p:cNvPicPr>
          <p:nvPr/>
        </p:nvPicPr>
        <p:blipFill>
          <a:blip r:embed="rId2"/>
          <a:stretch>
            <a:fillRect/>
          </a:stretch>
        </p:blipFill>
        <p:spPr>
          <a:xfrm>
            <a:off x="858173" y="1677772"/>
            <a:ext cx="6858595" cy="3502456"/>
          </a:xfrm>
          <a:prstGeom prst="rect">
            <a:avLst/>
          </a:prstGeom>
        </p:spPr>
      </p:pic>
    </p:spTree>
    <p:extLst>
      <p:ext uri="{BB962C8B-B14F-4D97-AF65-F5344CB8AC3E}">
        <p14:creationId xmlns:p14="http://schemas.microsoft.com/office/powerpoint/2010/main" val="3150677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wnload.png"/>
          <p:cNvPicPr>
            <a:picLocks noGrp="1" noChangeAspect="1"/>
          </p:cNvPicPr>
          <p:nvPr>
            <p:ph idx="1"/>
          </p:nvPr>
        </p:nvPicPr>
        <p:blipFill>
          <a:blip r:embed="rId2" cstate="print"/>
          <a:stretch>
            <a:fillRect/>
          </a:stretch>
        </p:blipFill>
        <p:spPr>
          <a:xfrm>
            <a:off x="0" y="0"/>
            <a:ext cx="9394227" cy="685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F713-741D-4B13-83F3-6F4AA702B5A7}"/>
              </a:ext>
            </a:extLst>
          </p:cNvPr>
          <p:cNvSpPr>
            <a:spLocks noGrp="1"/>
          </p:cNvSpPr>
          <p:nvPr>
            <p:ph type="title"/>
          </p:nvPr>
        </p:nvSpPr>
        <p:spPr/>
        <p:txBody>
          <a:bodyPr/>
          <a:lstStyle/>
          <a:p>
            <a:pPr algn="ctr"/>
            <a:r>
              <a:rPr lang="en-US" dirty="0"/>
              <a:t>Hurricane Maria (Sep 2017)</a:t>
            </a:r>
          </a:p>
        </p:txBody>
      </p:sp>
      <p:sp>
        <p:nvSpPr>
          <p:cNvPr id="3" name="Content Placeholder 2">
            <a:extLst>
              <a:ext uri="{FF2B5EF4-FFF2-40B4-BE49-F238E27FC236}">
                <a16:creationId xmlns:a16="http://schemas.microsoft.com/office/drawing/2014/main" id="{C3A12AEF-2EE3-4B56-9A4F-4C539A8E2D81}"/>
              </a:ext>
            </a:extLst>
          </p:cNvPr>
          <p:cNvSpPr>
            <a:spLocks noGrp="1"/>
          </p:cNvSpPr>
          <p:nvPr>
            <p:ph idx="1"/>
          </p:nvPr>
        </p:nvSpPr>
        <p:spPr/>
        <p:txBody>
          <a:bodyPr/>
          <a:lstStyle/>
          <a:p>
            <a:r>
              <a:rPr lang="en-US" dirty="0"/>
              <a:t>10th most intense Atlantic hurricane in history </a:t>
            </a:r>
          </a:p>
          <a:p>
            <a:r>
              <a:rPr lang="en-US" dirty="0"/>
              <a:t>The most intense storm the world saw in 2017. </a:t>
            </a:r>
          </a:p>
          <a:p>
            <a:r>
              <a:rPr lang="en-US" dirty="0"/>
              <a:t>Third of a trio of storms to hit the states and territories— following hurricanes Harvey and Irma. </a:t>
            </a:r>
          </a:p>
          <a:p>
            <a:r>
              <a:rPr lang="en-US" dirty="0"/>
              <a:t>3rd costliest hurricane on record (~$100 B); only Katrina (2005) and Harvey inflicted more damage. </a:t>
            </a:r>
          </a:p>
          <a:p>
            <a:r>
              <a:rPr lang="en-US" dirty="0"/>
              <a:t>Sep 20, Maria struck Puerto Rico as a Cat 4 hurricane. Death toll likely higher than 1000 people in Puerto Rico.</a:t>
            </a:r>
          </a:p>
        </p:txBody>
      </p:sp>
    </p:spTree>
    <p:extLst>
      <p:ext uri="{BB962C8B-B14F-4D97-AF65-F5344CB8AC3E}">
        <p14:creationId xmlns:p14="http://schemas.microsoft.com/office/powerpoint/2010/main" val="78770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4063-2936-48EE-B466-BE8599C01C04}"/>
              </a:ext>
            </a:extLst>
          </p:cNvPr>
          <p:cNvSpPr>
            <a:spLocks noGrp="1"/>
          </p:cNvSpPr>
          <p:nvPr>
            <p:ph type="title"/>
          </p:nvPr>
        </p:nvSpPr>
        <p:spPr/>
        <p:txBody>
          <a:bodyPr/>
          <a:lstStyle/>
          <a:p>
            <a:pPr algn="ctr"/>
            <a:r>
              <a:rPr lang="en-US" dirty="0"/>
              <a:t>Maria</a:t>
            </a:r>
          </a:p>
        </p:txBody>
      </p:sp>
      <p:sp>
        <p:nvSpPr>
          <p:cNvPr id="3" name="Content Placeholder 2">
            <a:extLst>
              <a:ext uri="{FF2B5EF4-FFF2-40B4-BE49-F238E27FC236}">
                <a16:creationId xmlns:a16="http://schemas.microsoft.com/office/drawing/2014/main" id="{A59B4102-37EC-4EB2-967E-FFDAA0972B3E}"/>
              </a:ext>
            </a:extLst>
          </p:cNvPr>
          <p:cNvSpPr>
            <a:spLocks noGrp="1"/>
          </p:cNvSpPr>
          <p:nvPr>
            <p:ph idx="1"/>
          </p:nvPr>
        </p:nvSpPr>
        <p:spPr>
          <a:xfrm>
            <a:off x="685800" y="1453169"/>
            <a:ext cx="7772400" cy="4800600"/>
          </a:xfrm>
        </p:spPr>
        <p:txBody>
          <a:bodyPr/>
          <a:lstStyle/>
          <a:p>
            <a:r>
              <a:rPr lang="en-US" dirty="0"/>
              <a:t>21 Sep the ASPCA received a request from FEMA through the USDA to provide an assessment team for St. Croix. </a:t>
            </a:r>
          </a:p>
          <a:p>
            <a:r>
              <a:rPr lang="en-US" dirty="0"/>
              <a:t>26 Sep, team arrived on the island</a:t>
            </a:r>
          </a:p>
          <a:p>
            <a:r>
              <a:rPr lang="en-US" dirty="0"/>
              <a:t>31 Sep, meeting with major stakeholders and interest groups, they provided their recommendations to the commissioner for the Virgin Islands Department of Agriculture (VIDOA). </a:t>
            </a:r>
          </a:p>
          <a:p>
            <a:r>
              <a:rPr lang="en-US" dirty="0"/>
              <a:t>Recommendations were based 			            on the animal resource typing </a:t>
            </a:r>
          </a:p>
        </p:txBody>
      </p:sp>
      <p:pic>
        <p:nvPicPr>
          <p:cNvPr id="4" name="Picture 2" descr="C:\Users\dgreen\Downloads\Hurricane Maria_St Croix_Oct2017_0014.jpg">
            <a:extLst>
              <a:ext uri="{FF2B5EF4-FFF2-40B4-BE49-F238E27FC236}">
                <a16:creationId xmlns:a16="http://schemas.microsoft.com/office/drawing/2014/main" id="{AB5F1DBE-0BD2-41B6-92CA-FD873AD50DCD}"/>
              </a:ext>
            </a:extLst>
          </p:cNvPr>
          <p:cNvPicPr>
            <a:picLocks noChangeAspect="1" noChangeArrowheads="1"/>
          </p:cNvPicPr>
          <p:nvPr/>
        </p:nvPicPr>
        <p:blipFill>
          <a:blip r:embed="rId2"/>
          <a:srcRect/>
          <a:stretch>
            <a:fillRect/>
          </a:stretch>
        </p:blipFill>
        <p:spPr bwMode="auto">
          <a:xfrm>
            <a:off x="5166360" y="4078951"/>
            <a:ext cx="3977640" cy="2651760"/>
          </a:xfrm>
          <a:prstGeom prst="rect">
            <a:avLst/>
          </a:prstGeom>
          <a:noFill/>
          <a:ln w="9525">
            <a:noFill/>
            <a:miter lim="800000"/>
            <a:headEnd/>
            <a:tailEnd/>
          </a:ln>
          <a:effectLst>
            <a:softEdge rad="112500"/>
          </a:effectLst>
        </p:spPr>
      </p:pic>
    </p:spTree>
    <p:extLst>
      <p:ext uri="{BB962C8B-B14F-4D97-AF65-F5344CB8AC3E}">
        <p14:creationId xmlns:p14="http://schemas.microsoft.com/office/powerpoint/2010/main" val="2962850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 Croix</a:t>
            </a:r>
          </a:p>
        </p:txBody>
      </p:sp>
      <p:sp>
        <p:nvSpPr>
          <p:cNvPr id="3" name="Content Placeholder 2"/>
          <p:cNvSpPr>
            <a:spLocks noGrp="1"/>
          </p:cNvSpPr>
          <p:nvPr>
            <p:ph idx="1"/>
          </p:nvPr>
        </p:nvSpPr>
        <p:spPr/>
        <p:txBody>
          <a:bodyPr>
            <a:normAutofit/>
          </a:bodyPr>
          <a:lstStyle/>
          <a:p>
            <a:pPr marL="0" lvl="0" indent="0" algn="ctr" eaLnBrk="0" hangingPunct="0">
              <a:spcBef>
                <a:spcPct val="0"/>
              </a:spcBef>
              <a:buNone/>
            </a:pPr>
            <a:endParaRPr lang="en-US" dirty="0">
              <a:ea typeface="Calibri" pitchFamily="34" charset="0"/>
              <a:cs typeface="Times New Roman" pitchFamily="18" charset="0"/>
            </a:endParaRPr>
          </a:p>
          <a:p>
            <a:pPr marL="0" lvl="0" indent="0" eaLnBrk="0" hangingPunct="0">
              <a:spcBef>
                <a:spcPct val="0"/>
              </a:spcBef>
            </a:pPr>
            <a:r>
              <a:rPr lang="en-US" sz="2800" dirty="0">
                <a:ea typeface="Calibri" pitchFamily="34" charset="0"/>
                <a:cs typeface="Times New Roman" pitchFamily="18" charset="0"/>
              </a:rPr>
              <a:t> Type 3 Companion Animal Sheltering Team</a:t>
            </a:r>
          </a:p>
          <a:p>
            <a:pPr marL="0" lvl="0" indent="0" eaLnBrk="0" hangingPunct="0">
              <a:spcBef>
                <a:spcPct val="0"/>
              </a:spcBef>
            </a:pPr>
            <a:r>
              <a:rPr lang="en-US" sz="2800" dirty="0">
                <a:ea typeface="Calibri" pitchFamily="34" charset="0"/>
                <a:cs typeface="Times New Roman" pitchFamily="18" charset="0"/>
              </a:rPr>
              <a:t> Type 3 Large Animal Sheltering Team</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Type 3 Companion ASAR Team</a:t>
            </a:r>
          </a:p>
          <a:p>
            <a:pPr marL="0" lvl="0" indent="0" eaLnBrk="0" hangingPunct="0">
              <a:spcBef>
                <a:spcPct val="0"/>
              </a:spcBef>
            </a:pPr>
            <a:r>
              <a:rPr lang="en-US" sz="2800" dirty="0">
                <a:ea typeface="Calibri" pitchFamily="34" charset="0"/>
                <a:cs typeface="Times New Roman" pitchFamily="18" charset="0"/>
              </a:rPr>
              <a:t> Type 3 Large Animal SAR Team</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2 - Type 1 Animal Behavior Specialists</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Type 4 Companion Animal Veterinary Team</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Type 4 Large Animal Veterinary Team </a:t>
            </a:r>
            <a:endParaRPr lang="en-US" sz="2800" dirty="0">
              <a:cs typeface="Arial" pitchFamily="34" charset="0"/>
            </a:endParaRP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68E1-2DF5-4208-9976-E0B7E5888B0C}"/>
              </a:ext>
            </a:extLst>
          </p:cNvPr>
          <p:cNvSpPr>
            <a:spLocks noGrp="1"/>
          </p:cNvSpPr>
          <p:nvPr>
            <p:ph type="title"/>
          </p:nvPr>
        </p:nvSpPr>
        <p:spPr/>
        <p:txBody>
          <a:bodyPr/>
          <a:lstStyle/>
          <a:p>
            <a:pPr algn="ctr"/>
            <a:r>
              <a:rPr lang="en-US" dirty="0"/>
              <a:t>Butte Co, CA Camp Fire</a:t>
            </a:r>
          </a:p>
        </p:txBody>
      </p:sp>
      <p:sp>
        <p:nvSpPr>
          <p:cNvPr id="3" name="Content Placeholder 2">
            <a:extLst>
              <a:ext uri="{FF2B5EF4-FFF2-40B4-BE49-F238E27FC236}">
                <a16:creationId xmlns:a16="http://schemas.microsoft.com/office/drawing/2014/main" id="{75FD431A-1821-4D34-9AE0-0C48EFF21D20}"/>
              </a:ext>
            </a:extLst>
          </p:cNvPr>
          <p:cNvSpPr>
            <a:spLocks noGrp="1"/>
          </p:cNvSpPr>
          <p:nvPr>
            <p:ph idx="1"/>
          </p:nvPr>
        </p:nvSpPr>
        <p:spPr/>
        <p:txBody>
          <a:bodyPr/>
          <a:lstStyle/>
          <a:p>
            <a:r>
              <a:rPr lang="en-US" sz="2400" dirty="0">
                <a:latin typeface="Helvetica Neue"/>
                <a:cs typeface="Times New Roman" panose="02020603050405020304" pitchFamily="18" charset="0"/>
              </a:rPr>
              <a:t>11/08/18 - 11/25/18; Evacs Lifted 12/12/18</a:t>
            </a:r>
          </a:p>
          <a:p>
            <a:r>
              <a:rPr lang="en-US" sz="2400" dirty="0">
                <a:latin typeface="Helvetica Neue"/>
                <a:cs typeface="Times New Roman" panose="02020603050405020304" pitchFamily="18" charset="0"/>
              </a:rPr>
              <a:t>~27,000 people evacuated</a:t>
            </a:r>
          </a:p>
          <a:p>
            <a:pPr lvl="1"/>
            <a:r>
              <a:rPr lang="en-US" sz="2400" dirty="0">
                <a:latin typeface="Helvetica Neue"/>
                <a:cs typeface="Times New Roman" panose="02020603050405020304" pitchFamily="18" charset="0"/>
              </a:rPr>
              <a:t> ~ 24,015 dogs, cats, birds, horses</a:t>
            </a:r>
          </a:p>
          <a:p>
            <a:r>
              <a:rPr lang="en-US" sz="2400" dirty="0">
                <a:latin typeface="Helvetica Neue"/>
                <a:cs typeface="Times New Roman" panose="02020603050405020304" pitchFamily="18" charset="0"/>
              </a:rPr>
              <a:t>153,336 Acres</a:t>
            </a:r>
          </a:p>
          <a:p>
            <a:r>
              <a:rPr lang="en-US" sz="2400" dirty="0">
                <a:latin typeface="Helvetica Neue"/>
                <a:cs typeface="Times New Roman" panose="02020603050405020304" pitchFamily="18" charset="0"/>
              </a:rPr>
              <a:t>18,804 Structures</a:t>
            </a:r>
          </a:p>
          <a:p>
            <a:r>
              <a:rPr lang="en-US" sz="2400" dirty="0">
                <a:latin typeface="Helvetica Neue"/>
                <a:cs typeface="Times New Roman" panose="02020603050405020304" pitchFamily="18" charset="0"/>
              </a:rPr>
              <a:t>Reached Paradise by 0800</a:t>
            </a:r>
          </a:p>
          <a:p>
            <a:pPr lvl="1"/>
            <a:r>
              <a:rPr lang="en-US" sz="2400" dirty="0">
                <a:latin typeface="Helvetica Neue"/>
                <a:cs typeface="Times New Roman" panose="02020603050405020304" pitchFamily="18" charset="0"/>
              </a:rPr>
              <a:t> 7.9 miles in 1hr 30 minutes</a:t>
            </a:r>
          </a:p>
          <a:p>
            <a:r>
              <a:rPr lang="en-US" sz="2400" dirty="0">
                <a:latin typeface="Helvetica Neue"/>
                <a:cs typeface="Times New Roman" panose="02020603050405020304" pitchFamily="18" charset="0"/>
              </a:rPr>
              <a:t>Reached Chico by end of the first day (19.7 mi)</a:t>
            </a:r>
            <a:endParaRPr lang="en-US" dirty="0">
              <a:latin typeface="Helvetica Neue"/>
              <a:cs typeface="Times New Roman" panose="02020603050405020304" pitchFamily="18" charset="0"/>
            </a:endParaRPr>
          </a:p>
          <a:p>
            <a:endParaRPr lang="en-US" dirty="0"/>
          </a:p>
        </p:txBody>
      </p:sp>
      <p:pic>
        <p:nvPicPr>
          <p:cNvPr id="4" name="Content Placeholder 3">
            <a:extLst>
              <a:ext uri="{FF2B5EF4-FFF2-40B4-BE49-F238E27FC236}">
                <a16:creationId xmlns:a16="http://schemas.microsoft.com/office/drawing/2014/main" id="{C53A4680-C55D-44CD-990F-1A43DF341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15346" y="3111210"/>
            <a:ext cx="3294082" cy="2465415"/>
          </a:xfrm>
          <a:prstGeom prst="rect">
            <a:avLst/>
          </a:prstGeom>
          <a:noFill/>
          <a:ln w="9525">
            <a:noFill/>
            <a:miter lim="800000"/>
            <a:headEnd/>
            <a:tailEnd/>
          </a:ln>
        </p:spPr>
      </p:pic>
    </p:spTree>
    <p:extLst>
      <p:ext uri="{BB962C8B-B14F-4D97-AF65-F5344CB8AC3E}">
        <p14:creationId xmlns:p14="http://schemas.microsoft.com/office/powerpoint/2010/main" val="3615707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C8D9-C0DA-44A9-B313-9BF5CADE02A8}"/>
              </a:ext>
            </a:extLst>
          </p:cNvPr>
          <p:cNvSpPr>
            <a:spLocks noGrp="1"/>
          </p:cNvSpPr>
          <p:nvPr>
            <p:ph type="title"/>
          </p:nvPr>
        </p:nvSpPr>
        <p:spPr/>
        <p:txBody>
          <a:bodyPr/>
          <a:lstStyle/>
          <a:p>
            <a:r>
              <a:rPr lang="en-US" dirty="0"/>
              <a:t>More on Camp Fire</a:t>
            </a:r>
          </a:p>
        </p:txBody>
      </p:sp>
      <p:sp>
        <p:nvSpPr>
          <p:cNvPr id="3" name="Content Placeholder 2">
            <a:extLst>
              <a:ext uri="{FF2B5EF4-FFF2-40B4-BE49-F238E27FC236}">
                <a16:creationId xmlns:a16="http://schemas.microsoft.com/office/drawing/2014/main" id="{8AB1E1E7-3F18-4D4D-890E-0C778DE4A014}"/>
              </a:ext>
            </a:extLst>
          </p:cNvPr>
          <p:cNvSpPr>
            <a:spLocks noGrp="1"/>
          </p:cNvSpPr>
          <p:nvPr>
            <p:ph idx="1"/>
          </p:nvPr>
        </p:nvSpPr>
        <p:spPr/>
        <p:txBody>
          <a:bodyPr/>
          <a:lstStyle/>
          <a:p>
            <a:pPr lvl="2"/>
            <a:r>
              <a:rPr lang="en-US" dirty="0"/>
              <a:t>4000 Animals Sheltered total</a:t>
            </a:r>
          </a:p>
          <a:p>
            <a:pPr lvl="2"/>
            <a:r>
              <a:rPr lang="en-US" dirty="0"/>
              <a:t>Peak number in shelters - 2300</a:t>
            </a:r>
          </a:p>
          <a:p>
            <a:pPr lvl="2"/>
            <a:r>
              <a:rPr lang="en-US" dirty="0"/>
              <a:t>30 Species of animals cared for</a:t>
            </a:r>
          </a:p>
          <a:p>
            <a:pPr lvl="1"/>
            <a:r>
              <a:rPr lang="en-US" dirty="0"/>
              <a:t> Estimated 6000 Animals cared for in Evac Area</a:t>
            </a:r>
          </a:p>
          <a:p>
            <a:pPr lvl="1"/>
            <a:r>
              <a:rPr lang="en-US" dirty="0"/>
              <a:t> 4221 request for evac response</a:t>
            </a:r>
          </a:p>
          <a:p>
            <a:pPr lvl="1"/>
            <a:r>
              <a:rPr lang="en-US" dirty="0"/>
              <a:t> Average of 20T feed provided in the field/ day</a:t>
            </a:r>
          </a:p>
          <a:p>
            <a:pPr lvl="1"/>
            <a:r>
              <a:rPr lang="en-US" dirty="0"/>
              <a:t> Peak 80 evac teams</a:t>
            </a:r>
          </a:p>
          <a:p>
            <a:endParaRPr lang="en-US" dirty="0"/>
          </a:p>
        </p:txBody>
      </p:sp>
    </p:spTree>
    <p:extLst>
      <p:ext uri="{BB962C8B-B14F-4D97-AF65-F5344CB8AC3E}">
        <p14:creationId xmlns:p14="http://schemas.microsoft.com/office/powerpoint/2010/main" val="3484892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Butte County (Camp Fire)</a:t>
            </a:r>
          </a:p>
        </p:txBody>
      </p:sp>
      <p:sp>
        <p:nvSpPr>
          <p:cNvPr id="3" name="Content Placeholder 2"/>
          <p:cNvSpPr>
            <a:spLocks noGrp="1"/>
          </p:cNvSpPr>
          <p:nvPr>
            <p:ph idx="1"/>
          </p:nvPr>
        </p:nvSpPr>
        <p:spPr/>
        <p:txBody>
          <a:bodyPr>
            <a:normAutofit/>
          </a:bodyPr>
          <a:lstStyle/>
          <a:p>
            <a:pPr marL="0" lvl="0" indent="0" algn="ctr" eaLnBrk="0" hangingPunct="0">
              <a:spcBef>
                <a:spcPct val="0"/>
              </a:spcBef>
              <a:buNone/>
            </a:pPr>
            <a:endParaRPr lang="en-US" dirty="0">
              <a:ea typeface="Calibri" pitchFamily="34" charset="0"/>
              <a:cs typeface="Times New Roman" pitchFamily="18" charset="0"/>
            </a:endParaRPr>
          </a:p>
          <a:p>
            <a:pPr marL="0" lvl="0" indent="0" eaLnBrk="0" hangingPunct="0">
              <a:spcBef>
                <a:spcPct val="0"/>
              </a:spcBef>
            </a:pPr>
            <a:r>
              <a:rPr lang="en-US" sz="2800" dirty="0">
                <a:ea typeface="Calibri" pitchFamily="34" charset="0"/>
                <a:cs typeface="Times New Roman" pitchFamily="18" charset="0"/>
              </a:rPr>
              <a:t> Type 3 Companion Animal Sheltering Team</a:t>
            </a:r>
          </a:p>
          <a:p>
            <a:pPr marL="0" lvl="0" indent="0" eaLnBrk="0" hangingPunct="0">
              <a:spcBef>
                <a:spcPct val="0"/>
              </a:spcBef>
            </a:pPr>
            <a:r>
              <a:rPr lang="en-US" sz="2800" dirty="0">
                <a:ea typeface="Calibri" pitchFamily="34" charset="0"/>
                <a:cs typeface="Times New Roman" pitchFamily="18" charset="0"/>
              </a:rPr>
              <a:t> Type 3 Large Animal Sheltering Team</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2 - Type 1 Animal Behavior Specialists</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Type 4 Companion Animal Veterinary Team</a:t>
            </a:r>
            <a:endParaRPr lang="en-US" sz="2800" dirty="0">
              <a:cs typeface="Arial" pitchFamily="34" charset="0"/>
            </a:endParaRPr>
          </a:p>
          <a:p>
            <a:pPr marL="0" lvl="0" indent="0" eaLnBrk="0" hangingPunct="0">
              <a:spcBef>
                <a:spcPct val="0"/>
              </a:spcBef>
            </a:pPr>
            <a:r>
              <a:rPr lang="en-US" sz="2800" dirty="0">
                <a:ea typeface="Calibri" pitchFamily="34" charset="0"/>
                <a:cs typeface="Times New Roman" pitchFamily="18" charset="0"/>
              </a:rPr>
              <a:t> Type 4 Large Animal Veterinary Team</a:t>
            </a:r>
          </a:p>
          <a:p>
            <a:pPr marL="0" lvl="0" indent="0" eaLnBrk="0" hangingPunct="0">
              <a:spcBef>
                <a:spcPct val="0"/>
              </a:spcBef>
            </a:pPr>
            <a:r>
              <a:rPr lang="en-US" sz="2800" dirty="0">
                <a:ea typeface="Calibri" pitchFamily="34" charset="0"/>
                <a:cs typeface="Times New Roman" pitchFamily="18" charset="0"/>
              </a:rPr>
              <a:t> </a:t>
            </a:r>
            <a:r>
              <a:rPr lang="en-US" sz="2800" dirty="0">
                <a:cs typeface="Arial" pitchFamily="34" charset="0"/>
              </a:rPr>
              <a:t>Animal Care and Handling Specialist</a:t>
            </a:r>
            <a:r>
              <a:rPr lang="en-US" sz="2800" dirty="0">
                <a:ea typeface="Calibri" pitchFamily="34" charset="0"/>
                <a:cs typeface="Times New Roman" pitchFamily="18" charset="0"/>
              </a:rPr>
              <a:t> </a:t>
            </a:r>
          </a:p>
          <a:p>
            <a:pPr marL="0" lvl="0" indent="0" eaLnBrk="0" hangingPunct="0">
              <a:spcBef>
                <a:spcPct val="0"/>
              </a:spcBef>
            </a:pPr>
            <a:r>
              <a:rPr lang="en-US" sz="2800" dirty="0">
                <a:cs typeface="Arial" pitchFamily="34" charset="0"/>
              </a:rPr>
              <a:t> Animal Control/Humane Officer</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CDDE-CAD5-44EB-A894-C020423CE5EE}"/>
              </a:ext>
            </a:extLst>
          </p:cNvPr>
          <p:cNvSpPr>
            <a:spLocks noGrp="1"/>
          </p:cNvSpPr>
          <p:nvPr>
            <p:ph type="title"/>
          </p:nvPr>
        </p:nvSpPr>
        <p:spPr/>
        <p:txBody>
          <a:bodyPr/>
          <a:lstStyle/>
          <a:p>
            <a:r>
              <a:rPr lang="en-US" dirty="0"/>
              <a:t>Credentialing</a:t>
            </a:r>
          </a:p>
        </p:txBody>
      </p:sp>
      <p:sp>
        <p:nvSpPr>
          <p:cNvPr id="3" name="Content Placeholder 2">
            <a:extLst>
              <a:ext uri="{FF2B5EF4-FFF2-40B4-BE49-F238E27FC236}">
                <a16:creationId xmlns:a16="http://schemas.microsoft.com/office/drawing/2014/main" id="{28FBA53B-8AA6-474E-8349-9C950830881E}"/>
              </a:ext>
            </a:extLst>
          </p:cNvPr>
          <p:cNvSpPr>
            <a:spLocks noGrp="1"/>
          </p:cNvSpPr>
          <p:nvPr>
            <p:ph idx="1"/>
          </p:nvPr>
        </p:nvSpPr>
        <p:spPr/>
        <p:txBody>
          <a:bodyPr/>
          <a:lstStyle/>
          <a:p>
            <a:r>
              <a:rPr lang="en-US" dirty="0"/>
              <a:t>Process whereby the identity and attributes of individuals or members of teams are validated against an established set of </a:t>
            </a:r>
            <a:r>
              <a:rPr lang="en-US" i="1" dirty="0"/>
              <a:t>minimum criteria and qualifications </a:t>
            </a:r>
            <a:r>
              <a:rPr lang="en-US" dirty="0"/>
              <a:t>for specific job titles. </a:t>
            </a:r>
          </a:p>
        </p:txBody>
      </p:sp>
      <p:pic>
        <p:nvPicPr>
          <p:cNvPr id="6" name="Picture 5">
            <a:extLst>
              <a:ext uri="{FF2B5EF4-FFF2-40B4-BE49-F238E27FC236}">
                <a16:creationId xmlns:a16="http://schemas.microsoft.com/office/drawing/2014/main" id="{56E8CE61-CBA8-4866-9687-33B97870D72C}"/>
              </a:ext>
            </a:extLst>
          </p:cNvPr>
          <p:cNvPicPr>
            <a:picLocks noChangeAspect="1"/>
          </p:cNvPicPr>
          <p:nvPr/>
        </p:nvPicPr>
        <p:blipFill>
          <a:blip r:embed="rId2"/>
          <a:stretch>
            <a:fillRect/>
          </a:stretch>
        </p:blipFill>
        <p:spPr>
          <a:xfrm rot="5400000">
            <a:off x="2636387" y="2329887"/>
            <a:ext cx="3585252" cy="4262512"/>
          </a:xfrm>
          <a:prstGeom prst="rect">
            <a:avLst/>
          </a:prstGeom>
        </p:spPr>
      </p:pic>
      <p:sp>
        <p:nvSpPr>
          <p:cNvPr id="7" name="TextBox 6">
            <a:extLst>
              <a:ext uri="{FF2B5EF4-FFF2-40B4-BE49-F238E27FC236}">
                <a16:creationId xmlns:a16="http://schemas.microsoft.com/office/drawing/2014/main" id="{D8DD9F9E-B727-48BE-BA03-FA83293E993D}"/>
              </a:ext>
            </a:extLst>
          </p:cNvPr>
          <p:cNvSpPr txBox="1"/>
          <p:nvPr/>
        </p:nvSpPr>
        <p:spPr>
          <a:xfrm>
            <a:off x="2058607" y="6053714"/>
            <a:ext cx="5894362" cy="400110"/>
          </a:xfrm>
          <a:prstGeom prst="rect">
            <a:avLst/>
          </a:prstGeom>
          <a:noFill/>
        </p:spPr>
        <p:txBody>
          <a:bodyPr wrap="square" rtlCol="0">
            <a:spAutoFit/>
          </a:bodyPr>
          <a:lstStyle/>
          <a:p>
            <a:r>
              <a:rPr lang="en-US" sz="2000" dirty="0"/>
              <a:t>ASAR Credential AR Flooding June, 2019</a:t>
            </a:r>
          </a:p>
        </p:txBody>
      </p:sp>
    </p:spTree>
    <p:extLst>
      <p:ext uri="{BB962C8B-B14F-4D97-AF65-F5344CB8AC3E}">
        <p14:creationId xmlns:p14="http://schemas.microsoft.com/office/powerpoint/2010/main" val="1182400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EEF3-4D45-417A-AFB8-4FB408E484C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446F759-E5A1-4C97-8355-A9E8BD9B396C}"/>
              </a:ext>
            </a:extLst>
          </p:cNvPr>
          <p:cNvSpPr>
            <a:spLocks noGrp="1"/>
          </p:cNvSpPr>
          <p:nvPr>
            <p:ph idx="1"/>
          </p:nvPr>
        </p:nvSpPr>
        <p:spPr>
          <a:xfrm>
            <a:off x="685800" y="1453169"/>
            <a:ext cx="8584809" cy="4800600"/>
          </a:xfrm>
        </p:spPr>
        <p:txBody>
          <a:bodyPr/>
          <a:lstStyle/>
          <a:p>
            <a:endParaRPr lang="en-US" dirty="0"/>
          </a:p>
        </p:txBody>
      </p:sp>
      <p:sp>
        <p:nvSpPr>
          <p:cNvPr id="4" name="Text Box 27">
            <a:extLst>
              <a:ext uri="{FF2B5EF4-FFF2-40B4-BE49-F238E27FC236}">
                <a16:creationId xmlns:a16="http://schemas.microsoft.com/office/drawing/2014/main" id="{6E565021-B79A-43D8-8554-DA2596FA41F4}"/>
              </a:ext>
            </a:extLst>
          </p:cNvPr>
          <p:cNvSpPr txBox="1">
            <a:spLocks noChangeArrowheads="1"/>
          </p:cNvSpPr>
          <p:nvPr/>
        </p:nvSpPr>
        <p:spPr bwMode="auto">
          <a:xfrm>
            <a:off x="2171700" y="914400"/>
            <a:ext cx="1028700" cy="11430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BFBFBF"/>
                </a:solidFill>
                <a:effectLst/>
                <a:latin typeface="Arial" panose="020B0604020202020204" pitchFamily="34" charset="0"/>
                <a:ea typeface="Times New Roman" panose="02020603050405020304" pitchFamily="18" charset="0"/>
              </a:rPr>
              <a:t>Photo 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26">
            <a:extLst>
              <a:ext uri="{FF2B5EF4-FFF2-40B4-BE49-F238E27FC236}">
                <a16:creationId xmlns:a16="http://schemas.microsoft.com/office/drawing/2014/main" id="{811792B1-90B6-4009-8D9C-E3CB61B51695}"/>
              </a:ext>
            </a:extLst>
          </p:cNvPr>
          <p:cNvSpPr txBox="1">
            <a:spLocks noChangeArrowheads="1"/>
          </p:cNvSpPr>
          <p:nvPr/>
        </p:nvSpPr>
        <p:spPr bwMode="auto">
          <a:xfrm>
            <a:off x="3200400" y="914400"/>
            <a:ext cx="2408238" cy="611188"/>
          </a:xfrm>
          <a:prstGeom prst="rect">
            <a:avLst/>
          </a:prstGeom>
          <a:noFill/>
          <a:ln w="12700" algn="in">
            <a:solidFill>
              <a:srgbClr val="0000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CC0000"/>
                </a:solidFill>
                <a:effectLst/>
                <a:latin typeface="Arial" panose="020B0604020202020204" pitchFamily="34" charset="0"/>
                <a:ea typeface="Times New Roman" panose="02020603050405020304" pitchFamily="18" charset="0"/>
                <a:cs typeface="Arial" panose="020B0604020202020204" pitchFamily="34" charset="0"/>
              </a:rPr>
              <a:t>Q</a:t>
            </a:r>
            <a:r>
              <a:rPr kumimoji="0" lang="en-US" altLang="en-US" sz="20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ualification Card</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National Animal Rescue &amp; Shelter Coalition</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www.NARSC.net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25">
            <a:extLst>
              <a:ext uri="{FF2B5EF4-FFF2-40B4-BE49-F238E27FC236}">
                <a16:creationId xmlns:a16="http://schemas.microsoft.com/office/drawing/2014/main" id="{EC113FDF-4E67-4CD5-907B-8D76FF5E501A}"/>
              </a:ext>
            </a:extLst>
          </p:cNvPr>
          <p:cNvSpPr txBox="1">
            <a:spLocks noChangeArrowheads="1"/>
          </p:cNvSpPr>
          <p:nvPr/>
        </p:nvSpPr>
        <p:spPr bwMode="auto">
          <a:xfrm>
            <a:off x="4294188" y="2057400"/>
            <a:ext cx="1314450" cy="2286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ea typeface="Times New Roman" panose="02020603050405020304" pitchFamily="18" charset="0"/>
              </a:rPr>
              <a:t>ID # </a:t>
            </a:r>
            <a:r>
              <a:rPr kumimoji="0" lang="en-US" altLang="en-US" sz="1000" b="1" i="0" u="none" strike="noStrike" cap="none" normalizeH="0" baseline="0">
                <a:ln>
                  <a:noFill/>
                </a:ln>
                <a:solidFill>
                  <a:srgbClr val="000000"/>
                </a:solidFill>
                <a:effectLst/>
                <a:latin typeface="Arial" panose="020B0604020202020204" pitchFamily="34" charset="0"/>
                <a:ea typeface="Times New Roman" panose="02020603050405020304" pitchFamily="18" charset="0"/>
              </a:rPr>
              <a:t>478-08-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24">
            <a:extLst>
              <a:ext uri="{FF2B5EF4-FFF2-40B4-BE49-F238E27FC236}">
                <a16:creationId xmlns:a16="http://schemas.microsoft.com/office/drawing/2014/main" id="{3FE3005A-7A59-4373-B5C1-E4526EA10A24}"/>
              </a:ext>
            </a:extLst>
          </p:cNvPr>
          <p:cNvSpPr txBox="1">
            <a:spLocks noChangeArrowheads="1"/>
          </p:cNvSpPr>
          <p:nvPr/>
        </p:nvSpPr>
        <p:spPr bwMode="auto">
          <a:xfrm>
            <a:off x="3200400" y="1525588"/>
            <a:ext cx="2400300" cy="531812"/>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Issued by: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23">
            <a:extLst>
              <a:ext uri="{FF2B5EF4-FFF2-40B4-BE49-F238E27FC236}">
                <a16:creationId xmlns:a16="http://schemas.microsoft.com/office/drawing/2014/main" id="{C3F90316-F364-463E-8DAB-A6D3D74ECF2D}"/>
              </a:ext>
            </a:extLst>
          </p:cNvPr>
          <p:cNvSpPr txBox="1">
            <a:spLocks noChangeArrowheads="1"/>
          </p:cNvSpPr>
          <p:nvPr/>
        </p:nvSpPr>
        <p:spPr bwMode="auto">
          <a:xfrm>
            <a:off x="2171700" y="2057400"/>
            <a:ext cx="2114550" cy="4572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BFBFBF"/>
                </a:solidFill>
                <a:effectLst/>
                <a:ea typeface="Times New Roman" panose="02020603050405020304" pitchFamily="18" charset="0"/>
              </a:rPr>
              <a:t>Name 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22">
            <a:extLst>
              <a:ext uri="{FF2B5EF4-FFF2-40B4-BE49-F238E27FC236}">
                <a16:creationId xmlns:a16="http://schemas.microsoft.com/office/drawing/2014/main" id="{8B07937D-1EA0-4A08-AC14-C4C31238507B}"/>
              </a:ext>
            </a:extLst>
          </p:cNvPr>
          <p:cNvSpPr txBox="1">
            <a:spLocks noChangeArrowheads="1"/>
          </p:cNvSpPr>
          <p:nvPr/>
        </p:nvSpPr>
        <p:spPr bwMode="auto">
          <a:xfrm>
            <a:off x="2163763" y="3040063"/>
            <a:ext cx="1657350" cy="400050"/>
          </a:xfrm>
          <a:prstGeom prst="rect">
            <a:avLst/>
          </a:prstGeom>
          <a:noFill/>
          <a:ln w="12700"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33CC"/>
                </a:solidFill>
                <a:effectLst/>
                <a:latin typeface="Arial" panose="020B0604020202020204" pitchFamily="34" charset="0"/>
                <a:ea typeface="Times New Roman" panose="02020603050405020304" pitchFamily="18" charset="0"/>
                <a:cs typeface="Arial" panose="020B0604020202020204" pitchFamily="34" charset="0"/>
              </a:rPr>
              <a:t>Qualified at the </a:t>
            </a:r>
            <a:r>
              <a:rPr kumimoji="0" lang="en-US" altLang="en-US" sz="1000" b="1" i="0" u="none" strike="noStrike" cap="none" normalizeH="0" baseline="0" dirty="0">
                <a:ln>
                  <a:noFill/>
                </a:ln>
                <a:solidFill>
                  <a:srgbClr val="CC0000"/>
                </a:solidFill>
                <a:effectLst/>
                <a:latin typeface="Arial" panose="020B0604020202020204" pitchFamily="34" charset="0"/>
                <a:ea typeface="Times New Roman" panose="02020603050405020304" pitchFamily="18" charset="0"/>
                <a:cs typeface="Arial" panose="020B0604020202020204" pitchFamily="34" charset="0"/>
              </a:rPr>
              <a:t>XXXXXXX </a:t>
            </a:r>
            <a:r>
              <a:rPr kumimoji="0" lang="en-US" altLang="en-US" sz="1000" b="0" i="0" u="none" strike="noStrike" cap="none" normalizeH="0" baseline="0" dirty="0">
                <a:ln>
                  <a:noFill/>
                </a:ln>
                <a:solidFill>
                  <a:srgbClr val="0033CC"/>
                </a:solidFill>
                <a:effectLst/>
                <a:latin typeface="Arial" panose="020B0604020202020204" pitchFamily="34" charset="0"/>
                <a:ea typeface="Times New Roman" panose="02020603050405020304" pitchFamily="18" charset="0"/>
                <a:cs typeface="Arial" panose="020B0604020202020204" pitchFamily="34" charset="0"/>
              </a:rPr>
              <a:t>Level for Shelter Work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21">
            <a:extLst>
              <a:ext uri="{FF2B5EF4-FFF2-40B4-BE49-F238E27FC236}">
                <a16:creationId xmlns:a16="http://schemas.microsoft.com/office/drawing/2014/main" id="{DDADE255-BC25-4A3D-AF6A-87CECAEDFAB2}"/>
              </a:ext>
            </a:extLst>
          </p:cNvPr>
          <p:cNvSpPr txBox="1">
            <a:spLocks noChangeArrowheads="1" noChangeShapeType="1"/>
          </p:cNvSpPr>
          <p:nvPr/>
        </p:nvSpPr>
        <p:spPr bwMode="auto">
          <a:xfrm>
            <a:off x="3829050" y="3040063"/>
            <a:ext cx="1771650" cy="400050"/>
          </a:xfrm>
          <a:prstGeom prst="rect">
            <a:avLst/>
          </a:prstGeom>
          <a:noFill/>
          <a:ln w="12700" algn="in">
            <a:solidFill>
              <a:srgbClr val="0000FF"/>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33CC"/>
                </a:solidFill>
                <a:effectLst/>
                <a:latin typeface="Arial" panose="020B0604020202020204" pitchFamily="34" charset="0"/>
                <a:ea typeface="Times New Roman" panose="02020603050405020304" pitchFamily="18" charset="0"/>
                <a:cs typeface="Arial" panose="020B0604020202020204" pitchFamily="34" charset="0"/>
              </a:rPr>
              <a:t>Qualified at the </a:t>
            </a:r>
            <a:r>
              <a:rPr kumimoji="0" lang="en-US" altLang="en-US" sz="1000" b="1" i="0" u="none" strike="noStrike" cap="none" normalizeH="0" baseline="0">
                <a:ln>
                  <a:noFill/>
                </a:ln>
                <a:solidFill>
                  <a:srgbClr val="CC0000"/>
                </a:solidFill>
                <a:effectLst/>
                <a:latin typeface="Arial" panose="020B0604020202020204" pitchFamily="34" charset="0"/>
                <a:ea typeface="Times New Roman" panose="02020603050405020304" pitchFamily="18" charset="0"/>
                <a:cs typeface="Arial" panose="020B0604020202020204" pitchFamily="34" charset="0"/>
              </a:rPr>
              <a:t>XXXXXXX </a:t>
            </a:r>
            <a:r>
              <a:rPr kumimoji="0" lang="en-US" altLang="en-US" sz="1000" b="0" i="0" u="none" strike="noStrike" cap="none" normalizeH="0" baseline="0">
                <a:ln>
                  <a:noFill/>
                </a:ln>
                <a:solidFill>
                  <a:srgbClr val="0033CC"/>
                </a:solidFill>
                <a:effectLst/>
                <a:latin typeface="Arial" panose="020B0604020202020204" pitchFamily="34" charset="0"/>
                <a:ea typeface="Times New Roman" panose="02020603050405020304" pitchFamily="18" charset="0"/>
                <a:cs typeface="Arial" panose="020B0604020202020204" pitchFamily="34" charset="0"/>
              </a:rPr>
              <a:t>Level for Field/Rescue 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28">
            <a:extLst>
              <a:ext uri="{FF2B5EF4-FFF2-40B4-BE49-F238E27FC236}">
                <a16:creationId xmlns:a16="http://schemas.microsoft.com/office/drawing/2014/main" id="{D508A34F-1BA0-48FF-BD29-98C1D2D53955}"/>
              </a:ext>
            </a:extLst>
          </p:cNvPr>
          <p:cNvSpPr txBox="1">
            <a:spLocks noChangeArrowheads="1"/>
          </p:cNvSpPr>
          <p:nvPr/>
        </p:nvSpPr>
        <p:spPr bwMode="auto">
          <a:xfrm>
            <a:off x="3657600" y="742950"/>
            <a:ext cx="228600"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rgbClr val="000000"/>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Hole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20">
            <a:extLst>
              <a:ext uri="{FF2B5EF4-FFF2-40B4-BE49-F238E27FC236}">
                <a16:creationId xmlns:a16="http://schemas.microsoft.com/office/drawing/2014/main" id="{9458C0FB-AA34-4144-B490-A206C383F05F}"/>
              </a:ext>
            </a:extLst>
          </p:cNvPr>
          <p:cNvSpPr txBox="1">
            <a:spLocks noChangeArrowheads="1"/>
          </p:cNvSpPr>
          <p:nvPr/>
        </p:nvSpPr>
        <p:spPr bwMode="auto">
          <a:xfrm>
            <a:off x="4294188" y="2286000"/>
            <a:ext cx="1314450" cy="2286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ea typeface="Times New Roman" panose="02020603050405020304" pitchFamily="18" charset="0"/>
              </a:rPr>
              <a:t>Expires:</a:t>
            </a: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a:t>
            </a:r>
            <a:r>
              <a:rPr kumimoji="0" lang="en-US" altLang="en-US" sz="1000" b="1" i="0" u="none" strike="noStrike" cap="none" normalizeH="0" baseline="0">
                <a:ln>
                  <a:noFill/>
                </a:ln>
                <a:solidFill>
                  <a:srgbClr val="000000"/>
                </a:solidFill>
                <a:effectLst/>
                <a:latin typeface="Arial" panose="020B0604020202020204" pitchFamily="34" charset="0"/>
                <a:ea typeface="Times New Roman" panose="02020603050405020304" pitchFamily="18" charset="0"/>
              </a:rPr>
              <a:t>01/25/2010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19">
            <a:extLst>
              <a:ext uri="{FF2B5EF4-FFF2-40B4-BE49-F238E27FC236}">
                <a16:creationId xmlns:a16="http://schemas.microsoft.com/office/drawing/2014/main" id="{DB1850C9-E29A-426E-8DBD-F11BD7849A34}"/>
              </a:ext>
            </a:extLst>
          </p:cNvPr>
          <p:cNvSpPr txBox="1">
            <a:spLocks noChangeArrowheads="1"/>
          </p:cNvSpPr>
          <p:nvPr/>
        </p:nvSpPr>
        <p:spPr bwMode="auto">
          <a:xfrm>
            <a:off x="2171700" y="2514600"/>
            <a:ext cx="3436938" cy="525463"/>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Emergency Information:		</a:t>
            </a:r>
            <a:r>
              <a:rPr kumimoji="0" lang="en-US" altLang="en-US" sz="8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Blood Type: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Allergies: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ICE Contact: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18">
            <a:extLst>
              <a:ext uri="{FF2B5EF4-FFF2-40B4-BE49-F238E27FC236}">
                <a16:creationId xmlns:a16="http://schemas.microsoft.com/office/drawing/2014/main" id="{96FE4FCD-F4FB-4204-83F5-ECC3837B4F1D}"/>
              </a:ext>
            </a:extLst>
          </p:cNvPr>
          <p:cNvSpPr txBox="1">
            <a:spLocks noChangeArrowheads="1"/>
          </p:cNvSpPr>
          <p:nvPr/>
        </p:nvSpPr>
        <p:spPr bwMode="auto">
          <a:xfrm>
            <a:off x="2163763" y="5421313"/>
            <a:ext cx="3436937" cy="390525"/>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Approved by: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17">
            <a:extLst>
              <a:ext uri="{FF2B5EF4-FFF2-40B4-BE49-F238E27FC236}">
                <a16:creationId xmlns:a16="http://schemas.microsoft.com/office/drawing/2014/main" id="{7D6C47B7-8E24-4541-B0F3-267722A86853}"/>
              </a:ext>
            </a:extLst>
          </p:cNvPr>
          <p:cNvSpPr txBox="1">
            <a:spLocks noChangeArrowheads="1"/>
          </p:cNvSpPr>
          <p:nvPr/>
        </p:nvSpPr>
        <p:spPr bwMode="auto">
          <a:xfrm>
            <a:off x="2155825" y="3440113"/>
            <a:ext cx="628650" cy="2286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ea typeface="Times New Roman" panose="02020603050405020304" pitchFamily="18" charset="0"/>
              </a:rPr>
              <a:t>Level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16">
            <a:extLst>
              <a:ext uri="{FF2B5EF4-FFF2-40B4-BE49-F238E27FC236}">
                <a16:creationId xmlns:a16="http://schemas.microsoft.com/office/drawing/2014/main" id="{88BB983B-E16E-4831-B501-FBE22E3EC19D}"/>
              </a:ext>
            </a:extLst>
          </p:cNvPr>
          <p:cNvSpPr txBox="1">
            <a:spLocks noChangeArrowheads="1"/>
          </p:cNvSpPr>
          <p:nvPr/>
        </p:nvSpPr>
        <p:spPr bwMode="auto">
          <a:xfrm>
            <a:off x="2784475" y="3440113"/>
            <a:ext cx="1200150" cy="2286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Shelter 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5">
            <a:extLst>
              <a:ext uri="{FF2B5EF4-FFF2-40B4-BE49-F238E27FC236}">
                <a16:creationId xmlns:a16="http://schemas.microsoft.com/office/drawing/2014/main" id="{BE6ADCBD-B525-43F6-A04B-208939E36DB9}"/>
              </a:ext>
            </a:extLst>
          </p:cNvPr>
          <p:cNvSpPr txBox="1">
            <a:spLocks noChangeArrowheads="1"/>
          </p:cNvSpPr>
          <p:nvPr/>
        </p:nvSpPr>
        <p:spPr bwMode="auto">
          <a:xfrm>
            <a:off x="3984625" y="3440113"/>
            <a:ext cx="1608138" cy="22860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Field/Rescue Work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4">
            <a:extLst>
              <a:ext uri="{FF2B5EF4-FFF2-40B4-BE49-F238E27FC236}">
                <a16:creationId xmlns:a16="http://schemas.microsoft.com/office/drawing/2014/main" id="{3C813058-52EB-4692-B2AB-B9148905DC68}"/>
              </a:ext>
            </a:extLst>
          </p:cNvPr>
          <p:cNvSpPr txBox="1">
            <a:spLocks noChangeArrowheads="1"/>
          </p:cNvSpPr>
          <p:nvPr/>
        </p:nvSpPr>
        <p:spPr bwMode="auto">
          <a:xfrm>
            <a:off x="2155825" y="5021263"/>
            <a:ext cx="628650" cy="4000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S</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SPECIALIST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13">
            <a:extLst>
              <a:ext uri="{FF2B5EF4-FFF2-40B4-BE49-F238E27FC236}">
                <a16:creationId xmlns:a16="http://schemas.microsoft.com/office/drawing/2014/main" id="{21019FD3-BD59-4CC2-BDB8-DAF4A478DF50}"/>
              </a:ext>
            </a:extLst>
          </p:cNvPr>
          <p:cNvSpPr txBox="1">
            <a:spLocks noChangeArrowheads="1"/>
          </p:cNvSpPr>
          <p:nvPr/>
        </p:nvSpPr>
        <p:spPr bwMode="auto">
          <a:xfrm>
            <a:off x="2155825" y="3678238"/>
            <a:ext cx="628650" cy="314325"/>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9144"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A</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AWARENESS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2">
            <a:extLst>
              <a:ext uri="{FF2B5EF4-FFF2-40B4-BE49-F238E27FC236}">
                <a16:creationId xmlns:a16="http://schemas.microsoft.com/office/drawing/2014/main" id="{27D5EC3D-078E-48DF-8CF0-1C2345BFA0FB}"/>
              </a:ext>
            </a:extLst>
          </p:cNvPr>
          <p:cNvSpPr txBox="1">
            <a:spLocks noChangeArrowheads="1"/>
          </p:cNvSpPr>
          <p:nvPr/>
        </p:nvSpPr>
        <p:spPr bwMode="auto">
          <a:xfrm>
            <a:off x="2155825" y="3992563"/>
            <a:ext cx="628650" cy="4000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18288" rIns="36576" bIns="18288"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O</a:t>
            </a:r>
            <a:r>
              <a:rPr kumimoji="0" lang="en-US" altLang="en-US" sz="6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OPERATIONS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1">
            <a:extLst>
              <a:ext uri="{FF2B5EF4-FFF2-40B4-BE49-F238E27FC236}">
                <a16:creationId xmlns:a16="http://schemas.microsoft.com/office/drawing/2014/main" id="{4F0F1178-391D-4AE4-83A6-5C83F875E8A5}"/>
              </a:ext>
            </a:extLst>
          </p:cNvPr>
          <p:cNvSpPr txBox="1">
            <a:spLocks noChangeArrowheads="1"/>
          </p:cNvSpPr>
          <p:nvPr/>
        </p:nvSpPr>
        <p:spPr bwMode="auto">
          <a:xfrm>
            <a:off x="2155825" y="4392613"/>
            <a:ext cx="628650" cy="6286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T</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TECHNICAL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0">
            <a:extLst>
              <a:ext uri="{FF2B5EF4-FFF2-40B4-BE49-F238E27FC236}">
                <a16:creationId xmlns:a16="http://schemas.microsoft.com/office/drawing/2014/main" id="{9301FFB7-33E0-4C82-9034-E8F3C75E304B}"/>
              </a:ext>
            </a:extLst>
          </p:cNvPr>
          <p:cNvSpPr txBox="1">
            <a:spLocks noChangeArrowheads="1"/>
          </p:cNvSpPr>
          <p:nvPr/>
        </p:nvSpPr>
        <p:spPr bwMode="auto">
          <a:xfrm>
            <a:off x="2784475" y="3678238"/>
            <a:ext cx="1200150" cy="314325"/>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IS 10 &amp; IS 100, 200, 700, 800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9">
            <a:extLst>
              <a:ext uri="{FF2B5EF4-FFF2-40B4-BE49-F238E27FC236}">
                <a16:creationId xmlns:a16="http://schemas.microsoft.com/office/drawing/2014/main" id="{C279FB2E-3EEF-407B-BE1E-C9B3DB07757F}"/>
              </a:ext>
            </a:extLst>
          </p:cNvPr>
          <p:cNvSpPr txBox="1">
            <a:spLocks noChangeArrowheads="1"/>
          </p:cNvSpPr>
          <p:nvPr/>
        </p:nvSpPr>
        <p:spPr bwMode="auto">
          <a:xfrm>
            <a:off x="2784475" y="3992563"/>
            <a:ext cx="1200150" cy="4000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Awareness prerequisites plus Approved Sheltering Course (AES), Basic First Aid/CPR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8">
            <a:extLst>
              <a:ext uri="{FF2B5EF4-FFF2-40B4-BE49-F238E27FC236}">
                <a16:creationId xmlns:a16="http://schemas.microsoft.com/office/drawing/2014/main" id="{833559CB-F604-4073-B0B5-CCA94CC630B2}"/>
              </a:ext>
            </a:extLst>
          </p:cNvPr>
          <p:cNvSpPr txBox="1">
            <a:spLocks noChangeArrowheads="1"/>
          </p:cNvSpPr>
          <p:nvPr/>
        </p:nvSpPr>
        <p:spPr bwMode="auto">
          <a:xfrm>
            <a:off x="2784475" y="4392613"/>
            <a:ext cx="1200150" cy="6286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Operations prerequisites plus Animal Handling Experience (AHE), Animal Sheltering   Experience (ASE)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7">
            <a:extLst>
              <a:ext uri="{FF2B5EF4-FFF2-40B4-BE49-F238E27FC236}">
                <a16:creationId xmlns:a16="http://schemas.microsoft.com/office/drawing/2014/main" id="{F09B2F22-3CAC-4432-A7D5-D001F1410372}"/>
              </a:ext>
            </a:extLst>
          </p:cNvPr>
          <p:cNvSpPr txBox="1">
            <a:spLocks noChangeArrowheads="1"/>
          </p:cNvSpPr>
          <p:nvPr/>
        </p:nvSpPr>
        <p:spPr bwMode="auto">
          <a:xfrm>
            <a:off x="2784475" y="5021263"/>
            <a:ext cx="1200150" cy="4000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Technical prerequisites plus ICS 300, Advanced AHE, Haz-mat awareness Cert.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6">
            <a:extLst>
              <a:ext uri="{FF2B5EF4-FFF2-40B4-BE49-F238E27FC236}">
                <a16:creationId xmlns:a16="http://schemas.microsoft.com/office/drawing/2014/main" id="{9974DC88-3DBE-4BA8-8704-B4EEE39EF851}"/>
              </a:ext>
            </a:extLst>
          </p:cNvPr>
          <p:cNvSpPr txBox="1">
            <a:spLocks noChangeArrowheads="1"/>
          </p:cNvSpPr>
          <p:nvPr/>
        </p:nvSpPr>
        <p:spPr bwMode="auto">
          <a:xfrm>
            <a:off x="3984625" y="3678238"/>
            <a:ext cx="1608138" cy="314325"/>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IS 10 &amp; IS 100, 200, 700, 800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5">
            <a:extLst>
              <a:ext uri="{FF2B5EF4-FFF2-40B4-BE49-F238E27FC236}">
                <a16:creationId xmlns:a16="http://schemas.microsoft.com/office/drawing/2014/main" id="{1CDDA4E6-AADA-4A16-B4B6-19AE87DEEAC8}"/>
              </a:ext>
            </a:extLst>
          </p:cNvPr>
          <p:cNvSpPr txBox="1">
            <a:spLocks noChangeArrowheads="1"/>
          </p:cNvSpPr>
          <p:nvPr/>
        </p:nvSpPr>
        <p:spPr bwMode="auto">
          <a:xfrm>
            <a:off x="3984625" y="3992563"/>
            <a:ext cx="1608138" cy="4000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rPr>
              <a:t>Awareness prerequisites plus Approved Sheltering Course, AHE, Haz-mat Awareness Certificate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Text Box 4">
            <a:extLst>
              <a:ext uri="{FF2B5EF4-FFF2-40B4-BE49-F238E27FC236}">
                <a16:creationId xmlns:a16="http://schemas.microsoft.com/office/drawing/2014/main" id="{C426F586-C99F-4F1E-A343-723233CB1507}"/>
              </a:ext>
            </a:extLst>
          </p:cNvPr>
          <p:cNvSpPr txBox="1">
            <a:spLocks noChangeArrowheads="1"/>
          </p:cNvSpPr>
          <p:nvPr/>
        </p:nvSpPr>
        <p:spPr bwMode="auto">
          <a:xfrm>
            <a:off x="3984625" y="4392613"/>
            <a:ext cx="1608138" cy="6286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Operations prerequisites plus Technical Animal Rescue and Large Animal Rescue training and experience, S-130,10, SAR TECH III, Basic boat Handling/safety, Advanced AHE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 Box 3">
            <a:extLst>
              <a:ext uri="{FF2B5EF4-FFF2-40B4-BE49-F238E27FC236}">
                <a16:creationId xmlns:a16="http://schemas.microsoft.com/office/drawing/2014/main" id="{A7224656-767B-44D5-A091-B7B8A38820CF}"/>
              </a:ext>
            </a:extLst>
          </p:cNvPr>
          <p:cNvSpPr txBox="1">
            <a:spLocks noChangeArrowheads="1"/>
          </p:cNvSpPr>
          <p:nvPr/>
        </p:nvSpPr>
        <p:spPr bwMode="auto">
          <a:xfrm>
            <a:off x="3984625" y="5021263"/>
            <a:ext cx="1608138" cy="400050"/>
          </a:xfrm>
          <a:prstGeom prst="rect">
            <a:avLst/>
          </a:prstGeom>
          <a:noFill/>
          <a:ln w="9525" algn="in">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rPr>
              <a:t>Technical prerequisites plus High/Low angle rescue, SRT, confined space, trench rescue, First Responder, ICS 300, S290</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rPr>
              <a:t>experience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Text Box 2">
            <a:extLst>
              <a:ext uri="{FF2B5EF4-FFF2-40B4-BE49-F238E27FC236}">
                <a16:creationId xmlns:a16="http://schemas.microsoft.com/office/drawing/2014/main" id="{8E4BAF4B-979B-4812-BD1C-AF88CA9D4820}"/>
              </a:ext>
            </a:extLst>
          </p:cNvPr>
          <p:cNvSpPr txBox="1">
            <a:spLocks noChangeArrowheads="1"/>
          </p:cNvSpPr>
          <p:nvPr/>
        </p:nvSpPr>
        <p:spPr bwMode="auto">
          <a:xfrm>
            <a:off x="4000500" y="1525588"/>
            <a:ext cx="13716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BFBFBF"/>
                </a:solidFill>
                <a:effectLst/>
                <a:latin typeface="Arial" panose="020B0604020202020204" pitchFamily="34" charset="0"/>
                <a:ea typeface="Times New Roman" panose="02020603050405020304" pitchFamily="18" charset="0"/>
              </a:rPr>
              <a:t>Organization logo/contact info 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1">
            <a:extLst>
              <a:ext uri="{FF2B5EF4-FFF2-40B4-BE49-F238E27FC236}">
                <a16:creationId xmlns:a16="http://schemas.microsoft.com/office/drawing/2014/main" id="{31CE15D0-B857-4BE7-A5B1-28A02CD4D1BA}"/>
              </a:ext>
            </a:extLst>
          </p:cNvPr>
          <p:cNvSpPr txBox="1">
            <a:spLocks noChangeArrowheads="1"/>
          </p:cNvSpPr>
          <p:nvPr/>
        </p:nvSpPr>
        <p:spPr bwMode="auto">
          <a:xfrm>
            <a:off x="2990850" y="5487988"/>
            <a:ext cx="1962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D9D9D9"/>
                </a:solidFill>
                <a:effectLst/>
                <a:latin typeface="Arial" panose="020B0604020202020204" pitchFamily="34" charset="0"/>
                <a:ea typeface="Times New Roman" panose="02020603050405020304" pitchFamily="18" charset="0"/>
              </a:rPr>
              <a:t>Name, contact info &amp; signature</a:t>
            </a: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here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7D68176F-04E7-40A3-9213-958A12187D8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TextBox 32">
            <a:extLst>
              <a:ext uri="{FF2B5EF4-FFF2-40B4-BE49-F238E27FC236}">
                <a16:creationId xmlns:a16="http://schemas.microsoft.com/office/drawing/2014/main" id="{30D82044-1D91-4BE6-9022-670F87246FA7}"/>
              </a:ext>
            </a:extLst>
          </p:cNvPr>
          <p:cNvSpPr txBox="1"/>
          <p:nvPr/>
        </p:nvSpPr>
        <p:spPr>
          <a:xfrm>
            <a:off x="5772151" y="1973263"/>
            <a:ext cx="2995614" cy="1938992"/>
          </a:xfrm>
          <a:prstGeom prst="rect">
            <a:avLst/>
          </a:prstGeom>
          <a:noFill/>
        </p:spPr>
        <p:txBody>
          <a:bodyPr wrap="square" rtlCol="0">
            <a:spAutoFit/>
          </a:bodyPr>
          <a:lstStyle/>
          <a:p>
            <a:r>
              <a:rPr lang="en-US" dirty="0"/>
              <a:t>Creating/modifying credentials to reflect new Emergency Animal Resource Typing</a:t>
            </a:r>
          </a:p>
        </p:txBody>
      </p:sp>
    </p:spTree>
    <p:extLst>
      <p:ext uri="{BB962C8B-B14F-4D97-AF65-F5344CB8AC3E}">
        <p14:creationId xmlns:p14="http://schemas.microsoft.com/office/powerpoint/2010/main" val="3389031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B993-4CB5-458A-99B2-AE243D1D88F1}"/>
              </a:ext>
            </a:extLst>
          </p:cNvPr>
          <p:cNvSpPr>
            <a:spLocks noGrp="1"/>
          </p:cNvSpPr>
          <p:nvPr>
            <p:ph type="title"/>
          </p:nvPr>
        </p:nvSpPr>
        <p:spPr>
          <a:xfrm>
            <a:off x="520505" y="310169"/>
            <a:ext cx="8088923" cy="1143000"/>
          </a:xfrm>
        </p:spPr>
        <p:txBody>
          <a:bodyPr/>
          <a:lstStyle/>
          <a:p>
            <a:r>
              <a:rPr lang="en-US" dirty="0"/>
              <a:t>National Qualification System (NQS)</a:t>
            </a:r>
          </a:p>
        </p:txBody>
      </p:sp>
      <p:sp>
        <p:nvSpPr>
          <p:cNvPr id="3" name="Content Placeholder 2">
            <a:extLst>
              <a:ext uri="{FF2B5EF4-FFF2-40B4-BE49-F238E27FC236}">
                <a16:creationId xmlns:a16="http://schemas.microsoft.com/office/drawing/2014/main" id="{FB73B0E9-4EE7-426E-8F18-97CFD172F3A3}"/>
              </a:ext>
            </a:extLst>
          </p:cNvPr>
          <p:cNvSpPr>
            <a:spLocks noGrp="1"/>
          </p:cNvSpPr>
          <p:nvPr>
            <p:ph idx="1"/>
          </p:nvPr>
        </p:nvSpPr>
        <p:spPr/>
        <p:txBody>
          <a:bodyPr/>
          <a:lstStyle/>
          <a:p>
            <a:r>
              <a:rPr lang="en-US" dirty="0"/>
              <a:t>FEMA system to provide a foundational guideline on the typing of personnel resources within the NIMS framework. </a:t>
            </a:r>
          </a:p>
          <a:p>
            <a:pPr lvl="1"/>
            <a:r>
              <a:rPr lang="en-US" dirty="0"/>
              <a:t> Describes components of a qualification and certification system;</a:t>
            </a:r>
          </a:p>
          <a:p>
            <a:pPr lvl="1"/>
            <a:r>
              <a:rPr lang="en-US" dirty="0"/>
              <a:t> Defines a process for certifying the qualifications of incident personnel;</a:t>
            </a:r>
          </a:p>
          <a:p>
            <a:pPr lvl="1"/>
            <a:r>
              <a:rPr lang="en-US" dirty="0"/>
              <a:t> Describes how to stand up and implement a peer review process; and </a:t>
            </a:r>
          </a:p>
          <a:p>
            <a:pPr lvl="1"/>
            <a:r>
              <a:rPr lang="en-US" dirty="0"/>
              <a:t> Provides an introduction to the process of credentialing personnel. </a:t>
            </a:r>
          </a:p>
        </p:txBody>
      </p:sp>
    </p:spTree>
    <p:extLst>
      <p:ext uri="{BB962C8B-B14F-4D97-AF65-F5344CB8AC3E}">
        <p14:creationId xmlns:p14="http://schemas.microsoft.com/office/powerpoint/2010/main" val="422612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637F8-807F-47D1-B632-FD7A5FC3F6CA}"/>
              </a:ext>
            </a:extLst>
          </p:cNvPr>
          <p:cNvPicPr>
            <a:picLocks noChangeAspect="1"/>
          </p:cNvPicPr>
          <p:nvPr/>
        </p:nvPicPr>
        <p:blipFill>
          <a:blip r:embed="rId2"/>
          <a:stretch>
            <a:fillRect/>
          </a:stretch>
        </p:blipFill>
        <p:spPr>
          <a:xfrm>
            <a:off x="1142702" y="1260819"/>
            <a:ext cx="6858595" cy="3392718"/>
          </a:xfrm>
          <a:prstGeom prst="rect">
            <a:avLst/>
          </a:prstGeom>
        </p:spPr>
      </p:pic>
    </p:spTree>
    <p:extLst>
      <p:ext uri="{BB962C8B-B14F-4D97-AF65-F5344CB8AC3E}">
        <p14:creationId xmlns:p14="http://schemas.microsoft.com/office/powerpoint/2010/main" val="1467805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A1000-A257-49A1-9D14-C784DAAB1672}"/>
              </a:ext>
            </a:extLst>
          </p:cNvPr>
          <p:cNvSpPr>
            <a:spLocks noGrp="1"/>
          </p:cNvSpPr>
          <p:nvPr>
            <p:ph type="title"/>
          </p:nvPr>
        </p:nvSpPr>
        <p:spPr/>
        <p:txBody>
          <a:bodyPr/>
          <a:lstStyle/>
          <a:p>
            <a:pPr algn="ctr"/>
            <a:r>
              <a:rPr lang="en-US" dirty="0"/>
              <a:t>NQS</a:t>
            </a:r>
          </a:p>
        </p:txBody>
      </p:sp>
      <p:sp>
        <p:nvSpPr>
          <p:cNvPr id="3" name="Content Placeholder 2">
            <a:extLst>
              <a:ext uri="{FF2B5EF4-FFF2-40B4-BE49-F238E27FC236}">
                <a16:creationId xmlns:a16="http://schemas.microsoft.com/office/drawing/2014/main" id="{7722F163-AA0D-49FE-83F3-F9C87735E97E}"/>
              </a:ext>
            </a:extLst>
          </p:cNvPr>
          <p:cNvSpPr>
            <a:spLocks noGrp="1"/>
          </p:cNvSpPr>
          <p:nvPr>
            <p:ph idx="1"/>
          </p:nvPr>
        </p:nvSpPr>
        <p:spPr/>
        <p:txBody>
          <a:bodyPr/>
          <a:lstStyle/>
          <a:p>
            <a:r>
              <a:rPr lang="en-US" dirty="0"/>
              <a:t>FEMA has established the NIMS Job Titles/Position Qualifications</a:t>
            </a:r>
          </a:p>
          <a:p>
            <a:pPr lvl="1"/>
            <a:r>
              <a:rPr lang="en-US" dirty="0"/>
              <a:t> Defines minimum qualification criteria for personnel serving in defined incident management and support positions.</a:t>
            </a:r>
          </a:p>
          <a:p>
            <a:pPr lvl="1"/>
            <a:r>
              <a:rPr lang="en-US" dirty="0"/>
              <a:t> Next step in the animal resource typing process will be to establish the minimum qualifications for all of the positions. </a:t>
            </a:r>
          </a:p>
          <a:p>
            <a:pPr lvl="1"/>
            <a:r>
              <a:rPr lang="en-US" dirty="0"/>
              <a:t> Position Task Books: experiences logged and recognized for advancement. </a:t>
            </a:r>
          </a:p>
        </p:txBody>
      </p:sp>
    </p:spTree>
    <p:extLst>
      <p:ext uri="{BB962C8B-B14F-4D97-AF65-F5344CB8AC3E}">
        <p14:creationId xmlns:p14="http://schemas.microsoft.com/office/powerpoint/2010/main" val="1590491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0550-CA7D-422E-9BD4-AC7376CC4AB9}"/>
              </a:ext>
            </a:extLst>
          </p:cNvPr>
          <p:cNvSpPr>
            <a:spLocks noGrp="1"/>
          </p:cNvSpPr>
          <p:nvPr>
            <p:ph type="title"/>
          </p:nvPr>
        </p:nvSpPr>
        <p:spPr/>
        <p:txBody>
          <a:bodyPr/>
          <a:lstStyle/>
          <a:p>
            <a:pPr algn="ctr"/>
            <a:r>
              <a:rPr lang="en-US" dirty="0"/>
              <a:t>Emergency Management Assistance Compact (EMAC)</a:t>
            </a:r>
          </a:p>
        </p:txBody>
      </p:sp>
      <p:sp>
        <p:nvSpPr>
          <p:cNvPr id="3" name="Content Placeholder 2">
            <a:extLst>
              <a:ext uri="{FF2B5EF4-FFF2-40B4-BE49-F238E27FC236}">
                <a16:creationId xmlns:a16="http://schemas.microsoft.com/office/drawing/2014/main" id="{0502B952-1F02-424D-8A7B-A6D5AF3D4CB8}"/>
              </a:ext>
            </a:extLst>
          </p:cNvPr>
          <p:cNvSpPr>
            <a:spLocks noGrp="1"/>
          </p:cNvSpPr>
          <p:nvPr>
            <p:ph idx="1"/>
          </p:nvPr>
        </p:nvSpPr>
        <p:spPr/>
        <p:txBody>
          <a:bodyPr/>
          <a:lstStyle/>
          <a:p>
            <a:r>
              <a:rPr lang="en-US" dirty="0"/>
              <a:t>Resource typing will allow for states to better define what animal resources they need. </a:t>
            </a:r>
          </a:p>
          <a:p>
            <a:r>
              <a:rPr lang="en-US" dirty="0"/>
              <a:t>EMAC is a process for states to borrow resources from other states. </a:t>
            </a:r>
          </a:p>
          <a:p>
            <a:r>
              <a:rPr lang="en-US" dirty="0"/>
              <a:t>All hazard-all discipline mutual aid compact signed into law with all 50 states, DC, Puerto Rico, Guam, and USVI. </a:t>
            </a:r>
          </a:p>
          <a:p>
            <a:r>
              <a:rPr lang="en-US" dirty="0"/>
              <a:t>Offers assistance during governor-declared states of emergency that allows states to send personnel, equipment, and commodities to assist with response and recovery efforts in other states.</a:t>
            </a:r>
          </a:p>
        </p:txBody>
      </p:sp>
    </p:spTree>
    <p:extLst>
      <p:ext uri="{BB962C8B-B14F-4D97-AF65-F5344CB8AC3E}">
        <p14:creationId xmlns:p14="http://schemas.microsoft.com/office/powerpoint/2010/main" val="804097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1CF3-1F2C-461E-A64D-4A77E07ADB7C}"/>
              </a:ext>
            </a:extLst>
          </p:cNvPr>
          <p:cNvSpPr>
            <a:spLocks noGrp="1"/>
          </p:cNvSpPr>
          <p:nvPr>
            <p:ph type="title"/>
          </p:nvPr>
        </p:nvSpPr>
        <p:spPr/>
        <p:txBody>
          <a:bodyPr/>
          <a:lstStyle/>
          <a:p>
            <a:pPr algn="ctr"/>
            <a:r>
              <a:rPr lang="en-US" dirty="0"/>
              <a:t>EMAC</a:t>
            </a:r>
          </a:p>
        </p:txBody>
      </p:sp>
      <p:sp>
        <p:nvSpPr>
          <p:cNvPr id="3" name="Content Placeholder 2">
            <a:extLst>
              <a:ext uri="{FF2B5EF4-FFF2-40B4-BE49-F238E27FC236}">
                <a16:creationId xmlns:a16="http://schemas.microsoft.com/office/drawing/2014/main" id="{B7C2164D-05EB-4952-A13B-33300C705E15}"/>
              </a:ext>
            </a:extLst>
          </p:cNvPr>
          <p:cNvSpPr>
            <a:spLocks noGrp="1"/>
          </p:cNvSpPr>
          <p:nvPr>
            <p:ph idx="1"/>
          </p:nvPr>
        </p:nvSpPr>
        <p:spPr/>
        <p:txBody>
          <a:bodyPr/>
          <a:lstStyle/>
          <a:p>
            <a:r>
              <a:rPr lang="en-US" dirty="0"/>
              <a:t>States can also transfer services (such as shipping blood from a disaster-impacted lab to a lab in another state) and conduct virtual missions (such as GIS mapping). </a:t>
            </a:r>
          </a:p>
          <a:p>
            <a:r>
              <a:rPr lang="en-US" dirty="0"/>
              <a:t>The cost for borrowing resources falls on the borrowing state or territory. </a:t>
            </a:r>
          </a:p>
          <a:p>
            <a:r>
              <a:rPr lang="en-US" dirty="0"/>
              <a:t>A number of EMAC requests were made following Hurricane Maria. </a:t>
            </a:r>
          </a:p>
        </p:txBody>
      </p:sp>
      <p:pic>
        <p:nvPicPr>
          <p:cNvPr id="5" name="Picture 4" descr="A group of people standing next to a dog&#10;&#10;Description generated with high confidence">
            <a:extLst>
              <a:ext uri="{FF2B5EF4-FFF2-40B4-BE49-F238E27FC236}">
                <a16:creationId xmlns:a16="http://schemas.microsoft.com/office/drawing/2014/main" id="{2B9CDCED-71E3-4672-8B78-0776AC2585AB}"/>
              </a:ext>
            </a:extLst>
          </p:cNvPr>
          <p:cNvPicPr>
            <a:picLocks noChangeAspect="1"/>
          </p:cNvPicPr>
          <p:nvPr/>
        </p:nvPicPr>
        <p:blipFill>
          <a:blip r:embed="rId2"/>
          <a:stretch>
            <a:fillRect/>
          </a:stretch>
        </p:blipFill>
        <p:spPr>
          <a:xfrm>
            <a:off x="3236214" y="4221613"/>
            <a:ext cx="3755429" cy="2502744"/>
          </a:xfrm>
          <a:prstGeom prst="rect">
            <a:avLst/>
          </a:prstGeom>
        </p:spPr>
      </p:pic>
    </p:spTree>
    <p:extLst>
      <p:ext uri="{BB962C8B-B14F-4D97-AF65-F5344CB8AC3E}">
        <p14:creationId xmlns:p14="http://schemas.microsoft.com/office/powerpoint/2010/main" val="1349311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4CDA-9457-4F7F-BD33-712055A39260}"/>
              </a:ext>
            </a:extLst>
          </p:cNvPr>
          <p:cNvSpPr>
            <a:spLocks noGrp="1"/>
          </p:cNvSpPr>
          <p:nvPr>
            <p:ph type="title"/>
          </p:nvPr>
        </p:nvSpPr>
        <p:spPr/>
        <p:txBody>
          <a:bodyPr/>
          <a:lstStyle/>
          <a:p>
            <a:pPr algn="ctr"/>
            <a:r>
              <a:rPr lang="en-US" dirty="0"/>
              <a:t>Mission Ready Packages (MRP)</a:t>
            </a:r>
          </a:p>
        </p:txBody>
      </p:sp>
      <p:sp>
        <p:nvSpPr>
          <p:cNvPr id="3" name="Content Placeholder 2">
            <a:extLst>
              <a:ext uri="{FF2B5EF4-FFF2-40B4-BE49-F238E27FC236}">
                <a16:creationId xmlns:a16="http://schemas.microsoft.com/office/drawing/2014/main" id="{375856CD-788D-474E-88DC-17E6CC47140F}"/>
              </a:ext>
            </a:extLst>
          </p:cNvPr>
          <p:cNvSpPr>
            <a:spLocks noGrp="1"/>
          </p:cNvSpPr>
          <p:nvPr>
            <p:ph idx="1"/>
          </p:nvPr>
        </p:nvSpPr>
        <p:spPr/>
        <p:txBody>
          <a:bodyPr/>
          <a:lstStyle/>
          <a:p>
            <a:r>
              <a:rPr lang="en-US" dirty="0"/>
              <a:t>Pre-identifying specific response and recovery capabilities that are organized, developed, trained, and exercised prior to an emergency or disaster. </a:t>
            </a:r>
          </a:p>
          <a:p>
            <a:r>
              <a:rPr lang="en-US" dirty="0"/>
              <a:t>Based on NIMS resource typing but also consider the mission, limitations that might impact the mission, required support, space needed to stage and complete the mission, personnel assigned to the mission, and estimated cost.</a:t>
            </a:r>
          </a:p>
          <a:p>
            <a:r>
              <a:rPr lang="en-US" dirty="0"/>
              <a:t>A major component of EMAC.  States can request or deploy equipment, personnel (including volunteers), and other resources through MRPs to assist in disaster recovery efforts. </a:t>
            </a:r>
          </a:p>
        </p:txBody>
      </p:sp>
    </p:spTree>
    <p:extLst>
      <p:ext uri="{BB962C8B-B14F-4D97-AF65-F5344CB8AC3E}">
        <p14:creationId xmlns:p14="http://schemas.microsoft.com/office/powerpoint/2010/main" val="4252976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BA31-8485-4167-AA6A-0EB58C719966}"/>
              </a:ext>
            </a:extLst>
          </p:cNvPr>
          <p:cNvSpPr>
            <a:spLocks noGrp="1"/>
          </p:cNvSpPr>
          <p:nvPr>
            <p:ph type="title"/>
          </p:nvPr>
        </p:nvSpPr>
        <p:spPr/>
        <p:txBody>
          <a:bodyPr/>
          <a:lstStyle/>
          <a:p>
            <a:pPr algn="ctr"/>
            <a:r>
              <a:rPr lang="en-US" dirty="0"/>
              <a:t>MRPs</a:t>
            </a:r>
          </a:p>
        </p:txBody>
      </p:sp>
      <p:sp>
        <p:nvSpPr>
          <p:cNvPr id="3" name="Content Placeholder 2">
            <a:extLst>
              <a:ext uri="{FF2B5EF4-FFF2-40B4-BE49-F238E27FC236}">
                <a16:creationId xmlns:a16="http://schemas.microsoft.com/office/drawing/2014/main" id="{DD035EF2-44D1-490B-B265-B07F3A40AAD7}"/>
              </a:ext>
            </a:extLst>
          </p:cNvPr>
          <p:cNvSpPr>
            <a:spLocks noGrp="1"/>
          </p:cNvSpPr>
          <p:nvPr>
            <p:ph idx="1"/>
          </p:nvPr>
        </p:nvSpPr>
        <p:spPr>
          <a:xfrm>
            <a:off x="685800" y="2729131"/>
            <a:ext cx="7772400" cy="3524637"/>
          </a:xfrm>
        </p:spPr>
        <p:txBody>
          <a:bodyPr numCol="2"/>
          <a:lstStyle/>
          <a:p>
            <a:pPr marL="708660" lvl="1" indent="-342900"/>
            <a:r>
              <a:rPr lang="en-US" dirty="0"/>
              <a:t>Animal health	</a:t>
            </a:r>
          </a:p>
          <a:p>
            <a:pPr marL="708660" lvl="1" indent="-342900"/>
            <a:r>
              <a:rPr lang="en-US" dirty="0"/>
              <a:t>Medical and PH </a:t>
            </a:r>
          </a:p>
          <a:p>
            <a:pPr lvl="1"/>
            <a:r>
              <a:rPr lang="en-US" dirty="0"/>
              <a:t> EMS</a:t>
            </a:r>
          </a:p>
          <a:p>
            <a:pPr lvl="1"/>
            <a:r>
              <a:rPr lang="en-US" dirty="0"/>
              <a:t> Human services </a:t>
            </a:r>
          </a:p>
          <a:p>
            <a:pPr lvl="1"/>
            <a:r>
              <a:rPr lang="en-US" dirty="0"/>
              <a:t> Fire and </a:t>
            </a:r>
            <a:r>
              <a:rPr lang="en-US" dirty="0" err="1"/>
              <a:t>haz</a:t>
            </a:r>
            <a:r>
              <a:rPr lang="en-US" dirty="0"/>
              <a:t>-mat </a:t>
            </a:r>
          </a:p>
          <a:p>
            <a:pPr lvl="1"/>
            <a:r>
              <a:rPr lang="en-US" dirty="0"/>
              <a:t> Incident management</a:t>
            </a:r>
          </a:p>
          <a:p>
            <a:pPr lvl="1">
              <a:buNone/>
            </a:pPr>
            <a:endParaRPr lang="en-US" dirty="0"/>
          </a:p>
          <a:p>
            <a:pPr lvl="1"/>
            <a:r>
              <a:rPr lang="en-US" dirty="0"/>
              <a:t> Law enforcement </a:t>
            </a:r>
          </a:p>
          <a:p>
            <a:pPr lvl="1"/>
            <a:r>
              <a:rPr lang="en-US" dirty="0"/>
              <a:t> Mass care </a:t>
            </a:r>
          </a:p>
          <a:p>
            <a:pPr lvl="1"/>
            <a:r>
              <a:rPr lang="en-US" dirty="0"/>
              <a:t> Public works </a:t>
            </a:r>
          </a:p>
          <a:p>
            <a:pPr lvl="1"/>
            <a:r>
              <a:rPr lang="en-US" dirty="0"/>
              <a:t> Search and rescue</a:t>
            </a:r>
          </a:p>
          <a:p>
            <a:pPr lvl="1"/>
            <a:r>
              <a:rPr lang="en-US" dirty="0"/>
              <a:t> National guard</a:t>
            </a:r>
          </a:p>
          <a:p>
            <a:pPr lvl="1"/>
            <a:r>
              <a:rPr lang="en-US" dirty="0"/>
              <a:t> Telecommunicator emergency response</a:t>
            </a:r>
          </a:p>
        </p:txBody>
      </p:sp>
      <p:sp>
        <p:nvSpPr>
          <p:cNvPr id="4" name="TextBox 3">
            <a:extLst>
              <a:ext uri="{FF2B5EF4-FFF2-40B4-BE49-F238E27FC236}">
                <a16:creationId xmlns:a16="http://schemas.microsoft.com/office/drawing/2014/main" id="{8A556F04-B2A5-4DF9-A3DF-AF4C9570D13F}"/>
              </a:ext>
            </a:extLst>
          </p:cNvPr>
          <p:cNvSpPr txBox="1"/>
          <p:nvPr/>
        </p:nvSpPr>
        <p:spPr>
          <a:xfrm>
            <a:off x="685800" y="1453169"/>
            <a:ext cx="7445326" cy="1200329"/>
          </a:xfrm>
          <a:prstGeom prst="rect">
            <a:avLst/>
          </a:prstGeom>
          <a:noFill/>
        </p:spPr>
        <p:txBody>
          <a:bodyPr wrap="square" rtlCol="0">
            <a:spAutoFit/>
          </a:bodyPr>
          <a:lstStyle/>
          <a:p>
            <a:pPr algn="ctr"/>
            <a:r>
              <a:rPr lang="en-US" dirty="0"/>
              <a:t>Under EMAC, typed resources can be classified under one of the following categories: </a:t>
            </a:r>
          </a:p>
          <a:p>
            <a:endParaRPr lang="en-US" dirty="0"/>
          </a:p>
        </p:txBody>
      </p:sp>
    </p:spTree>
    <p:extLst>
      <p:ext uri="{BB962C8B-B14F-4D97-AF65-F5344CB8AC3E}">
        <p14:creationId xmlns:p14="http://schemas.microsoft.com/office/powerpoint/2010/main" val="2662276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EAB3-B182-45BB-84F6-B62C00E22B77}"/>
              </a:ext>
            </a:extLst>
          </p:cNvPr>
          <p:cNvSpPr>
            <a:spLocks noGrp="1"/>
          </p:cNvSpPr>
          <p:nvPr>
            <p:ph type="title"/>
          </p:nvPr>
        </p:nvSpPr>
        <p:spPr/>
        <p:txBody>
          <a:bodyPr/>
          <a:lstStyle/>
          <a:p>
            <a:pPr algn="ctr"/>
            <a:r>
              <a:rPr lang="en-US" dirty="0"/>
              <a:t>MRPs</a:t>
            </a:r>
          </a:p>
        </p:txBody>
      </p:sp>
      <p:sp>
        <p:nvSpPr>
          <p:cNvPr id="3" name="Content Placeholder 2">
            <a:extLst>
              <a:ext uri="{FF2B5EF4-FFF2-40B4-BE49-F238E27FC236}">
                <a16:creationId xmlns:a16="http://schemas.microsoft.com/office/drawing/2014/main" id="{AF2B00C8-C707-4D5B-B193-35559EF0133E}"/>
              </a:ext>
            </a:extLst>
          </p:cNvPr>
          <p:cNvSpPr>
            <a:spLocks noGrp="1"/>
          </p:cNvSpPr>
          <p:nvPr>
            <p:ph idx="1"/>
          </p:nvPr>
        </p:nvSpPr>
        <p:spPr/>
        <p:txBody>
          <a:bodyPr/>
          <a:lstStyle/>
          <a:p>
            <a:r>
              <a:rPr lang="en-US" dirty="0"/>
              <a:t>State emergency management agency oversees the development of potential MRPs that fit stated categories or meet specific capabilities. </a:t>
            </a:r>
          </a:p>
          <a:p>
            <a:r>
              <a:rPr lang="en-US" dirty="0"/>
              <a:t>Each MRP includes additional information on the costs, limitations, space requirements, and more associated with the deployment and subsequent use of the MRP. </a:t>
            </a:r>
          </a:p>
          <a:p>
            <a:r>
              <a:rPr lang="en-US" dirty="0"/>
              <a:t>This information allows requesting states to select the MRP that best fits their budgets, needs, and limitations</a:t>
            </a:r>
          </a:p>
        </p:txBody>
      </p:sp>
    </p:spTree>
    <p:extLst>
      <p:ext uri="{BB962C8B-B14F-4D97-AF65-F5344CB8AC3E}">
        <p14:creationId xmlns:p14="http://schemas.microsoft.com/office/powerpoint/2010/main" val="286798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30C8-BE1D-4F78-8E42-FA6CEB272E68}"/>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C785B9DD-587F-4D46-B39A-F38741E75338}"/>
              </a:ext>
            </a:extLst>
          </p:cNvPr>
          <p:cNvSpPr>
            <a:spLocks noGrp="1"/>
          </p:cNvSpPr>
          <p:nvPr>
            <p:ph idx="1"/>
          </p:nvPr>
        </p:nvSpPr>
        <p:spPr/>
        <p:txBody>
          <a:bodyPr/>
          <a:lstStyle/>
          <a:p>
            <a:pPr marL="0" indent="0" algn="ctr">
              <a:buNone/>
            </a:pPr>
            <a:endParaRPr lang="en-US" dirty="0"/>
          </a:p>
        </p:txBody>
      </p:sp>
      <p:pic>
        <p:nvPicPr>
          <p:cNvPr id="1026" name="Picture 2" descr="https://files.constantcontact.com/d6b7bfce401/77c2e69b-a6b3-4946-9883-94898b9bdfb3.png">
            <a:extLst>
              <a:ext uri="{FF2B5EF4-FFF2-40B4-BE49-F238E27FC236}">
                <a16:creationId xmlns:a16="http://schemas.microsoft.com/office/drawing/2014/main" id="{9BDFAA54-DB6F-4C09-ABF7-D9A9663F1096}"/>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128837" y="310169"/>
            <a:ext cx="5096052" cy="630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8EF0DBA-7E8A-4FF3-B866-7E28B8562CD1}"/>
              </a:ext>
            </a:extLst>
          </p:cNvPr>
          <p:cNvSpPr/>
          <p:nvPr/>
        </p:nvSpPr>
        <p:spPr>
          <a:xfrm>
            <a:off x="4441195" y="3198168"/>
            <a:ext cx="261610" cy="461665"/>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4B970F87-E85B-4975-ACBD-468F14FA741C}"/>
              </a:ext>
            </a:extLst>
          </p:cNvPr>
          <p:cNvSpPr/>
          <p:nvPr/>
        </p:nvSpPr>
        <p:spPr>
          <a:xfrm>
            <a:off x="4441195" y="3198168"/>
            <a:ext cx="261610" cy="461665"/>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414354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dirty="0">
                <a:solidFill>
                  <a:srgbClr val="F36323"/>
                </a:solidFill>
              </a:rPr>
              <a:t>Questions?</a:t>
            </a:r>
          </a:p>
        </p:txBody>
      </p:sp>
      <p:pic>
        <p:nvPicPr>
          <p:cNvPr id="5" name="Content Placeholder 4" descr="An orange and white cat sitting in front of a computer&#10;&#10;Description generated with high confidence">
            <a:extLst>
              <a:ext uri="{FF2B5EF4-FFF2-40B4-BE49-F238E27FC236}">
                <a16:creationId xmlns:a16="http://schemas.microsoft.com/office/drawing/2014/main" id="{7D00BED4-94E0-4AC8-9CFA-D645226E33DD}"/>
              </a:ext>
            </a:extLst>
          </p:cNvPr>
          <p:cNvPicPr>
            <a:picLocks noGrp="1" noChangeAspect="1"/>
          </p:cNvPicPr>
          <p:nvPr>
            <p:ph idx="1"/>
          </p:nvPr>
        </p:nvPicPr>
        <p:blipFill>
          <a:blip r:embed="rId2"/>
          <a:stretch>
            <a:fillRect/>
          </a:stretch>
        </p:blipFill>
        <p:spPr>
          <a:xfrm>
            <a:off x="814796" y="1261494"/>
            <a:ext cx="7200900" cy="48006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1720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ED51-8106-4804-ACE2-B2F051C65256}"/>
              </a:ext>
            </a:extLst>
          </p:cNvPr>
          <p:cNvSpPr>
            <a:spLocks noGrp="1"/>
          </p:cNvSpPr>
          <p:nvPr>
            <p:ph type="title"/>
          </p:nvPr>
        </p:nvSpPr>
        <p:spPr>
          <a:xfrm>
            <a:off x="4858292" y="1393902"/>
            <a:ext cx="3886200" cy="1143000"/>
          </a:xfrm>
        </p:spPr>
        <p:txBody>
          <a:bodyPr/>
          <a:lstStyle/>
          <a:p>
            <a:pPr algn="ctr"/>
            <a:r>
              <a:rPr lang="en-US" dirty="0"/>
              <a:t>Thank-you!!</a:t>
            </a:r>
          </a:p>
        </p:txBody>
      </p:sp>
      <p:pic>
        <p:nvPicPr>
          <p:cNvPr id="4" name="Content Placeholder 3" descr="Andy.JPG">
            <a:extLst>
              <a:ext uri="{FF2B5EF4-FFF2-40B4-BE49-F238E27FC236}">
                <a16:creationId xmlns:a16="http://schemas.microsoft.com/office/drawing/2014/main" id="{CD5843AC-58D6-4794-A000-2A28967384A3}"/>
              </a:ext>
            </a:extLst>
          </p:cNvPr>
          <p:cNvPicPr>
            <a:picLocks noGrp="1" noChangeAspect="1"/>
          </p:cNvPicPr>
          <p:nvPr>
            <p:ph idx="1"/>
          </p:nvPr>
        </p:nvPicPr>
        <p:blipFill>
          <a:blip r:embed="rId2" cstate="print"/>
          <a:stretch>
            <a:fillRect/>
          </a:stretch>
        </p:blipFill>
        <p:spPr>
          <a:xfrm>
            <a:off x="399508" y="572635"/>
            <a:ext cx="4736936" cy="5340059"/>
          </a:xfrm>
          <a:prstGeom prst="rect">
            <a:avLst/>
          </a:prstGeom>
        </p:spPr>
      </p:pic>
      <p:sp>
        <p:nvSpPr>
          <p:cNvPr id="5" name="TextBox 4">
            <a:extLst>
              <a:ext uri="{FF2B5EF4-FFF2-40B4-BE49-F238E27FC236}">
                <a16:creationId xmlns:a16="http://schemas.microsoft.com/office/drawing/2014/main" id="{EF0A7DA4-B2AB-45D1-9C7F-D6035417429C}"/>
              </a:ext>
            </a:extLst>
          </p:cNvPr>
          <p:cNvSpPr txBox="1"/>
          <p:nvPr/>
        </p:nvSpPr>
        <p:spPr>
          <a:xfrm>
            <a:off x="5298559" y="2967335"/>
            <a:ext cx="3445933" cy="461665"/>
          </a:xfrm>
          <a:prstGeom prst="rect">
            <a:avLst/>
          </a:prstGeom>
          <a:noFill/>
        </p:spPr>
        <p:txBody>
          <a:bodyPr wrap="square" rtlCol="0">
            <a:spAutoFit/>
          </a:bodyPr>
          <a:lstStyle/>
          <a:p>
            <a:r>
              <a:rPr lang="en-US" dirty="0"/>
              <a:t>dick.green@aspca.org</a:t>
            </a:r>
          </a:p>
        </p:txBody>
      </p:sp>
      <p:sp>
        <p:nvSpPr>
          <p:cNvPr id="6" name="TextBox 5">
            <a:extLst>
              <a:ext uri="{FF2B5EF4-FFF2-40B4-BE49-F238E27FC236}">
                <a16:creationId xmlns:a16="http://schemas.microsoft.com/office/drawing/2014/main" id="{E5E8F18D-8628-46C2-8D66-3B9412CE1A5D}"/>
              </a:ext>
            </a:extLst>
          </p:cNvPr>
          <p:cNvSpPr txBox="1"/>
          <p:nvPr/>
        </p:nvSpPr>
        <p:spPr>
          <a:xfrm>
            <a:off x="399508" y="5870601"/>
            <a:ext cx="1388533" cy="369332"/>
          </a:xfrm>
          <a:prstGeom prst="rect">
            <a:avLst/>
          </a:prstGeom>
          <a:noFill/>
        </p:spPr>
        <p:txBody>
          <a:bodyPr wrap="square" rtlCol="0">
            <a:spAutoFit/>
          </a:bodyPr>
          <a:lstStyle/>
          <a:p>
            <a:r>
              <a:rPr lang="en-US" sz="1800" dirty="0" err="1"/>
              <a:t>Andybob</a:t>
            </a:r>
            <a:endParaRPr lang="en-US" sz="1800" dirty="0"/>
          </a:p>
        </p:txBody>
      </p:sp>
    </p:spTree>
    <p:extLst>
      <p:ext uri="{BB962C8B-B14F-4D97-AF65-F5344CB8AC3E}">
        <p14:creationId xmlns:p14="http://schemas.microsoft.com/office/powerpoint/2010/main" val="2401991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8680" y="381001"/>
            <a:ext cx="7406640" cy="1472184"/>
          </a:xfrm>
        </p:spPr>
        <p:txBody>
          <a:bodyPr>
            <a:normAutofit/>
          </a:bodyPr>
          <a:lstStyle/>
          <a:p>
            <a:pPr algn="ctr"/>
            <a:r>
              <a:rPr lang="en-US" b="1" dirty="0"/>
              <a:t>Animal Emergency Response </a:t>
            </a:r>
            <a:br>
              <a:rPr lang="en-US" b="1" dirty="0"/>
            </a:br>
            <a:r>
              <a:rPr lang="en-US" b="1" dirty="0"/>
              <a:t>Resource Typing</a:t>
            </a:r>
          </a:p>
        </p:txBody>
      </p:sp>
      <p:pic>
        <p:nvPicPr>
          <p:cNvPr id="5" name="Picture 4" descr="Type 3 Puppy Adorableness&#10;&#10;&#10;Description generated with very high confidence">
            <a:extLst>
              <a:ext uri="{FF2B5EF4-FFF2-40B4-BE49-F238E27FC236}">
                <a16:creationId xmlns:a16="http://schemas.microsoft.com/office/drawing/2014/main" id="{1B725224-C491-4FEA-B5F6-D86BCFECA859}"/>
              </a:ext>
            </a:extLst>
          </p:cNvPr>
          <p:cNvPicPr>
            <a:picLocks noChangeAspect="1"/>
          </p:cNvPicPr>
          <p:nvPr/>
        </p:nvPicPr>
        <p:blipFill>
          <a:blip r:embed="rId2"/>
          <a:stretch>
            <a:fillRect/>
          </a:stretch>
        </p:blipFill>
        <p:spPr>
          <a:xfrm>
            <a:off x="742037" y="2211314"/>
            <a:ext cx="5444197" cy="3629465"/>
          </a:xfrm>
          <a:prstGeom prst="rect">
            <a:avLst/>
          </a:prstGeom>
        </p:spPr>
      </p:pic>
      <p:sp>
        <p:nvSpPr>
          <p:cNvPr id="4" name="TextBox 3">
            <a:extLst>
              <a:ext uri="{FF2B5EF4-FFF2-40B4-BE49-F238E27FC236}">
                <a16:creationId xmlns:a16="http://schemas.microsoft.com/office/drawing/2014/main" id="{5F36587A-15B2-4F42-A2DC-E22EBAAD4536}"/>
              </a:ext>
            </a:extLst>
          </p:cNvPr>
          <p:cNvSpPr txBox="1"/>
          <p:nvPr/>
        </p:nvSpPr>
        <p:spPr>
          <a:xfrm>
            <a:off x="6700437" y="4832562"/>
            <a:ext cx="2034746" cy="707886"/>
          </a:xfrm>
          <a:prstGeom prst="rect">
            <a:avLst/>
          </a:prstGeom>
          <a:noFill/>
        </p:spPr>
        <p:txBody>
          <a:bodyPr wrap="square" rtlCol="0">
            <a:spAutoFit/>
          </a:bodyPr>
          <a:lstStyle/>
          <a:p>
            <a:r>
              <a:rPr lang="en-US" sz="1600" dirty="0"/>
              <a:t>Dick Green, EdD </a:t>
            </a:r>
            <a:br>
              <a:rPr lang="en-US" sz="1600" dirty="0"/>
            </a:br>
            <a:r>
              <a:rPr lang="en-US" sz="1200" b="1" dirty="0"/>
              <a:t>ASPCA Director </a:t>
            </a:r>
            <a:br>
              <a:rPr lang="en-US" sz="1200" b="1" dirty="0"/>
            </a:br>
            <a:r>
              <a:rPr lang="en-US" sz="1200" b="1" dirty="0"/>
              <a:t>Disaster Response</a:t>
            </a:r>
          </a:p>
        </p:txBody>
      </p:sp>
      <p:pic>
        <p:nvPicPr>
          <p:cNvPr id="8" name="Picture 7" descr="A person holding a dog&#10;&#10;Description automatically generated">
            <a:extLst>
              <a:ext uri="{FF2B5EF4-FFF2-40B4-BE49-F238E27FC236}">
                <a16:creationId xmlns:a16="http://schemas.microsoft.com/office/drawing/2014/main" id="{65F27D68-42E9-4E1A-8727-FBC0A87375E4}"/>
              </a:ext>
            </a:extLst>
          </p:cNvPr>
          <p:cNvPicPr>
            <a:picLocks noChangeAspect="1"/>
          </p:cNvPicPr>
          <p:nvPr/>
        </p:nvPicPr>
        <p:blipFill>
          <a:blip r:embed="rId3"/>
          <a:stretch>
            <a:fillRect/>
          </a:stretch>
        </p:blipFill>
        <p:spPr>
          <a:xfrm>
            <a:off x="6590269" y="2738150"/>
            <a:ext cx="1991300" cy="1991300"/>
          </a:xfrm>
          <a:prstGeom prst="rect">
            <a:avLst/>
          </a:prstGeom>
          <a:effectLst>
            <a:outerShdw blurRad="50800" dist="50800" dir="5400000" algn="ctr" rotWithShape="0">
              <a:srgbClr val="000000"/>
            </a:outerShdw>
          </a:effectLst>
        </p:spPr>
      </p:pic>
      <p:sp>
        <p:nvSpPr>
          <p:cNvPr id="6" name="TextBox 5">
            <a:extLst>
              <a:ext uri="{FF2B5EF4-FFF2-40B4-BE49-F238E27FC236}">
                <a16:creationId xmlns:a16="http://schemas.microsoft.com/office/drawing/2014/main" id="{345DFADB-5B70-453B-BB41-77294F4973E7}"/>
              </a:ext>
            </a:extLst>
          </p:cNvPr>
          <p:cNvSpPr txBox="1"/>
          <p:nvPr/>
        </p:nvSpPr>
        <p:spPr>
          <a:xfrm>
            <a:off x="742037" y="5840779"/>
            <a:ext cx="5444196"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1pPr>
            <a:lvl2pPr marL="4572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2pPr>
            <a:lvl3pPr marL="9144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3pPr>
            <a:lvl4pPr marL="13716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4pPr>
            <a:lvl5pPr marL="18288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9pPr>
          </a:lstStyle>
          <a:p>
            <a:pPr algn="ctr"/>
            <a:r>
              <a:rPr lang="en-US" sz="2800" dirty="0"/>
              <a:t>Type 3 Puppy Adorableness</a:t>
            </a:r>
          </a:p>
        </p:txBody>
      </p:sp>
    </p:spTree>
    <p:extLst>
      <p:ext uri="{BB962C8B-B14F-4D97-AF65-F5344CB8AC3E}">
        <p14:creationId xmlns:p14="http://schemas.microsoft.com/office/powerpoint/2010/main" val="3143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C9F3A-0B2B-4860-9CD7-456F691826B3}"/>
              </a:ext>
            </a:extLst>
          </p:cNvPr>
          <p:cNvSpPr>
            <a:spLocks noGrp="1"/>
          </p:cNvSpPr>
          <p:nvPr>
            <p:ph type="title"/>
          </p:nvPr>
        </p:nvSpPr>
        <p:spPr/>
        <p:txBody>
          <a:bodyPr/>
          <a:lstStyle/>
          <a:p>
            <a:pPr algn="ctr"/>
            <a:r>
              <a:rPr lang="en-US" dirty="0"/>
              <a:t>Agenda</a:t>
            </a:r>
          </a:p>
        </p:txBody>
      </p:sp>
      <p:sp>
        <p:nvSpPr>
          <p:cNvPr id="5" name="Content Placeholder 4">
            <a:extLst>
              <a:ext uri="{FF2B5EF4-FFF2-40B4-BE49-F238E27FC236}">
                <a16:creationId xmlns:a16="http://schemas.microsoft.com/office/drawing/2014/main" id="{A877045F-76AE-4C0A-ABEB-1A676BA3A319}"/>
              </a:ext>
            </a:extLst>
          </p:cNvPr>
          <p:cNvSpPr>
            <a:spLocks noGrp="1"/>
          </p:cNvSpPr>
          <p:nvPr>
            <p:ph idx="1"/>
          </p:nvPr>
        </p:nvSpPr>
        <p:spPr/>
        <p:txBody>
          <a:bodyPr/>
          <a:lstStyle/>
          <a:p>
            <a:r>
              <a:rPr lang="en-US" dirty="0"/>
              <a:t>Introduction to Emergency Animal Resource Typing</a:t>
            </a:r>
          </a:p>
          <a:p>
            <a:pPr lvl="1"/>
            <a:r>
              <a:rPr lang="en-US" dirty="0"/>
              <a:t> Kind and Type of resources</a:t>
            </a:r>
          </a:p>
          <a:p>
            <a:pPr lvl="1"/>
            <a:r>
              <a:rPr lang="en-US" dirty="0"/>
              <a:t> Team and Individual typing</a:t>
            </a:r>
          </a:p>
          <a:p>
            <a:pPr lvl="1"/>
            <a:r>
              <a:rPr lang="en-US" dirty="0"/>
              <a:t> Recent Examples (H. Maria, Camp Fire)</a:t>
            </a:r>
          </a:p>
          <a:p>
            <a:r>
              <a:rPr lang="en-US" dirty="0"/>
              <a:t>Credentialing</a:t>
            </a:r>
          </a:p>
          <a:p>
            <a:r>
              <a:rPr lang="en-US" dirty="0"/>
              <a:t>National Qualification System (NQS)</a:t>
            </a:r>
          </a:p>
          <a:p>
            <a:r>
              <a:rPr lang="en-US" dirty="0"/>
              <a:t>Emergency Management Assistance Compact (EMAC)</a:t>
            </a:r>
          </a:p>
          <a:p>
            <a:r>
              <a:rPr lang="en-US" dirty="0"/>
              <a:t>Mission Ready Packages (MRP)</a:t>
            </a:r>
          </a:p>
          <a:p>
            <a:endParaRPr lang="en-US" dirty="0"/>
          </a:p>
          <a:p>
            <a:endParaRPr lang="en-US" dirty="0"/>
          </a:p>
          <a:p>
            <a:pPr lvl="1"/>
            <a:endParaRPr lang="en-US" dirty="0"/>
          </a:p>
        </p:txBody>
      </p:sp>
    </p:spTree>
    <p:extLst>
      <p:ext uri="{BB962C8B-B14F-4D97-AF65-F5344CB8AC3E}">
        <p14:creationId xmlns:p14="http://schemas.microsoft.com/office/powerpoint/2010/main" val="3702258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E6E9-F3EE-4890-A63B-565A9E89D6AF}"/>
              </a:ext>
            </a:extLst>
          </p:cNvPr>
          <p:cNvSpPr>
            <a:spLocks noGrp="1"/>
          </p:cNvSpPr>
          <p:nvPr>
            <p:ph type="title"/>
          </p:nvPr>
        </p:nvSpPr>
        <p:spPr/>
        <p:txBody>
          <a:bodyPr/>
          <a:lstStyle/>
          <a:p>
            <a:pPr algn="ctr"/>
            <a:r>
              <a:rPr lang="en-US" dirty="0"/>
              <a:t>History</a:t>
            </a:r>
          </a:p>
        </p:txBody>
      </p:sp>
      <p:sp>
        <p:nvSpPr>
          <p:cNvPr id="3" name="Content Placeholder 2">
            <a:extLst>
              <a:ext uri="{FF2B5EF4-FFF2-40B4-BE49-F238E27FC236}">
                <a16:creationId xmlns:a16="http://schemas.microsoft.com/office/drawing/2014/main" id="{332B3B39-E961-4C2E-819E-5CB69EE2AFCC}"/>
              </a:ext>
            </a:extLst>
          </p:cNvPr>
          <p:cNvSpPr>
            <a:spLocks noGrp="1"/>
          </p:cNvSpPr>
          <p:nvPr>
            <p:ph idx="1"/>
          </p:nvPr>
        </p:nvSpPr>
        <p:spPr/>
        <p:txBody>
          <a:bodyPr/>
          <a:lstStyle/>
          <a:p>
            <a:r>
              <a:rPr lang="en-US" dirty="0"/>
              <a:t>2007 - FEMA’s National Integration Center (NIC) formed the Animal Emergency Response Working Group. </a:t>
            </a:r>
          </a:p>
          <a:p>
            <a:pPr lvl="1"/>
            <a:r>
              <a:rPr lang="en-US" dirty="0"/>
              <a:t> Resource typing and credentialing framework.</a:t>
            </a:r>
          </a:p>
          <a:p>
            <a:r>
              <a:rPr lang="en-US" dirty="0"/>
              <a:t>2013 - Southern Agricultural and Animal Disaster Response Alliance (SAADRA) developed Animal Emergency Response Typing Guidelines. </a:t>
            </a:r>
          </a:p>
          <a:p>
            <a:r>
              <a:rPr lang="en-US" dirty="0"/>
              <a:t>2015 - NARSC and SAADRA revised guidelines, and shortly thereafter, they were accepted by NASAAEP. </a:t>
            </a:r>
          </a:p>
          <a:p>
            <a:pPr lvl="1"/>
            <a:r>
              <a:rPr lang="en-US" dirty="0"/>
              <a:t> 2014 and 2017 vetted in regional exercise and served as basis for the most recent guidelines</a:t>
            </a:r>
          </a:p>
        </p:txBody>
      </p:sp>
    </p:spTree>
    <p:extLst>
      <p:ext uri="{BB962C8B-B14F-4D97-AF65-F5344CB8AC3E}">
        <p14:creationId xmlns:p14="http://schemas.microsoft.com/office/powerpoint/2010/main" val="187133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0454B-D70F-4546-84FC-1BFA564F40A1}"/>
              </a:ext>
            </a:extLst>
          </p:cNvPr>
          <p:cNvSpPr>
            <a:spLocks noGrp="1"/>
          </p:cNvSpPr>
          <p:nvPr>
            <p:ph type="title"/>
          </p:nvPr>
        </p:nvSpPr>
        <p:spPr/>
        <p:txBody>
          <a:bodyPr/>
          <a:lstStyle/>
          <a:p>
            <a:pPr algn="ctr"/>
            <a:r>
              <a:rPr lang="en-US" dirty="0"/>
              <a:t>Resource Typing 101</a:t>
            </a:r>
          </a:p>
        </p:txBody>
      </p:sp>
      <p:sp>
        <p:nvSpPr>
          <p:cNvPr id="5" name="Content Placeholder 4">
            <a:extLst>
              <a:ext uri="{FF2B5EF4-FFF2-40B4-BE49-F238E27FC236}">
                <a16:creationId xmlns:a16="http://schemas.microsoft.com/office/drawing/2014/main" id="{608599A5-C212-4141-B058-BD9BC6871D5A}"/>
              </a:ext>
            </a:extLst>
          </p:cNvPr>
          <p:cNvSpPr>
            <a:spLocks noGrp="1"/>
          </p:cNvSpPr>
          <p:nvPr>
            <p:ph idx="1"/>
          </p:nvPr>
        </p:nvSpPr>
        <p:spPr/>
        <p:txBody>
          <a:bodyPr/>
          <a:lstStyle/>
          <a:p>
            <a:pPr lvl="0" eaLnBrk="0" hangingPunct="0">
              <a:spcBef>
                <a:spcPct val="0"/>
              </a:spcBef>
            </a:pPr>
            <a:r>
              <a:rPr lang="en-US" dirty="0">
                <a:ea typeface="Calibri" pitchFamily="34" charset="0"/>
                <a:cs typeface="Times New Roman" pitchFamily="18" charset="0"/>
              </a:rPr>
              <a:t>A common language for the movement of resources.</a:t>
            </a:r>
          </a:p>
          <a:p>
            <a:pPr lvl="0" eaLnBrk="0" hangingPunct="0">
              <a:spcBef>
                <a:spcPct val="0"/>
              </a:spcBef>
            </a:pPr>
            <a:r>
              <a:rPr lang="en-US" dirty="0">
                <a:cs typeface="Times New Roman" pitchFamily="18" charset="0"/>
              </a:rPr>
              <a:t>D</a:t>
            </a:r>
            <a:r>
              <a:rPr lang="en-US" dirty="0"/>
              <a:t>efines a resource’s (equipment, teams, and units)</a:t>
            </a:r>
          </a:p>
          <a:p>
            <a:pPr marL="0" lvl="0" indent="0" eaLnBrk="0" hangingPunct="0">
              <a:spcBef>
                <a:spcPct val="0"/>
              </a:spcBef>
              <a:buNone/>
            </a:pPr>
            <a:r>
              <a:rPr lang="en-US" b="1" i="1" dirty="0"/>
              <a:t>             minimum capabilities.</a:t>
            </a:r>
            <a:endParaRPr lang="en-US" b="1" i="1" dirty="0">
              <a:cs typeface="Times New Roman" pitchFamily="18" charset="0"/>
            </a:endParaRPr>
          </a:p>
          <a:p>
            <a:pPr lvl="1" eaLnBrk="0" hangingPunct="0">
              <a:spcBef>
                <a:spcPct val="0"/>
              </a:spcBef>
            </a:pPr>
            <a:r>
              <a:rPr lang="en-US" b="1" i="1" dirty="0">
                <a:cs typeface="Times New Roman" pitchFamily="18" charset="0"/>
              </a:rPr>
              <a:t> </a:t>
            </a:r>
            <a:r>
              <a:rPr lang="en-US" dirty="0"/>
              <a:t>Type 1 resource is generally considered to be more capable than Types 2, 3, or 4, respectively, because of</a:t>
            </a:r>
          </a:p>
          <a:p>
            <a:pPr lvl="1" eaLnBrk="0" hangingPunct="0">
              <a:spcBef>
                <a:spcPct val="0"/>
              </a:spcBef>
              <a:buNone/>
            </a:pPr>
            <a:r>
              <a:rPr lang="en-US" b="1" i="1" dirty="0"/>
              <a:t>        size, capacity, experience, or qualifications</a:t>
            </a:r>
            <a:r>
              <a:rPr lang="en-US" dirty="0"/>
              <a:t>.</a:t>
            </a:r>
          </a:p>
        </p:txBody>
      </p:sp>
      <p:pic>
        <p:nvPicPr>
          <p:cNvPr id="6" name="Content Placeholder 6" descr="51mH-6Y5ClL._AC_UL320_SR294,320_.jpg">
            <a:extLst>
              <a:ext uri="{FF2B5EF4-FFF2-40B4-BE49-F238E27FC236}">
                <a16:creationId xmlns:a16="http://schemas.microsoft.com/office/drawing/2014/main" id="{3713A917-B3FF-46EE-8202-6B776FA7D6EC}"/>
              </a:ext>
            </a:extLst>
          </p:cNvPr>
          <p:cNvPicPr>
            <a:picLocks noChangeAspect="1"/>
          </p:cNvPicPr>
          <p:nvPr/>
        </p:nvPicPr>
        <p:blipFill>
          <a:blip r:embed="rId2" cstate="print"/>
          <a:srcRect r="24809" b="15846"/>
          <a:stretch>
            <a:fillRect/>
          </a:stretch>
        </p:blipFill>
        <p:spPr>
          <a:xfrm>
            <a:off x="1031923" y="4036546"/>
            <a:ext cx="1969282" cy="2398944"/>
          </a:xfrm>
          <a:prstGeom prst="rect">
            <a:avLst/>
          </a:prstGeom>
        </p:spPr>
      </p:pic>
      <p:grpSp>
        <p:nvGrpSpPr>
          <p:cNvPr id="7" name="Group 7">
            <a:extLst>
              <a:ext uri="{FF2B5EF4-FFF2-40B4-BE49-F238E27FC236}">
                <a16:creationId xmlns:a16="http://schemas.microsoft.com/office/drawing/2014/main" id="{EE1A4298-7D01-498F-99EA-F9F286D3A4D3}"/>
              </a:ext>
            </a:extLst>
          </p:cNvPr>
          <p:cNvGrpSpPr>
            <a:grpSpLocks/>
          </p:cNvGrpSpPr>
          <p:nvPr/>
        </p:nvGrpSpPr>
        <p:grpSpPr bwMode="auto">
          <a:xfrm>
            <a:off x="3524799" y="4448353"/>
            <a:ext cx="5126831" cy="1530416"/>
            <a:chOff x="601" y="3099"/>
            <a:chExt cx="3003" cy="825"/>
          </a:xfrm>
        </p:grpSpPr>
        <p:pic>
          <p:nvPicPr>
            <p:cNvPr id="8" name="Picture 8" descr="cats in shelter">
              <a:extLst>
                <a:ext uri="{FF2B5EF4-FFF2-40B4-BE49-F238E27FC236}">
                  <a16:creationId xmlns:a16="http://schemas.microsoft.com/office/drawing/2014/main" id="{0AE3643C-5C37-456B-B994-601D95DA3B10}"/>
                </a:ext>
              </a:extLst>
            </p:cNvPr>
            <p:cNvPicPr>
              <a:picLocks noChangeAspect="1" noChangeArrowheads="1"/>
            </p:cNvPicPr>
            <p:nvPr/>
          </p:nvPicPr>
          <p:blipFill>
            <a:blip r:embed="rId3" cstate="print"/>
            <a:srcRect/>
            <a:stretch>
              <a:fillRect/>
            </a:stretch>
          </p:blipFill>
          <p:spPr bwMode="auto">
            <a:xfrm>
              <a:off x="1673" y="3110"/>
              <a:ext cx="1081" cy="814"/>
            </a:xfrm>
            <a:prstGeom prst="rect">
              <a:avLst/>
            </a:prstGeom>
            <a:noFill/>
          </p:spPr>
        </p:pic>
        <p:pic>
          <p:nvPicPr>
            <p:cNvPr id="9" name="Picture 9" descr="dogs in shelter">
              <a:extLst>
                <a:ext uri="{FF2B5EF4-FFF2-40B4-BE49-F238E27FC236}">
                  <a16:creationId xmlns:a16="http://schemas.microsoft.com/office/drawing/2014/main" id="{BA432CBE-8DD4-454F-81E5-F3A0B130E2F8}"/>
                </a:ext>
              </a:extLst>
            </p:cNvPr>
            <p:cNvPicPr>
              <a:picLocks noChangeAspect="1" noChangeArrowheads="1"/>
            </p:cNvPicPr>
            <p:nvPr/>
          </p:nvPicPr>
          <p:blipFill>
            <a:blip r:embed="rId4" cstate="print"/>
            <a:srcRect/>
            <a:stretch>
              <a:fillRect/>
            </a:stretch>
          </p:blipFill>
          <p:spPr bwMode="auto">
            <a:xfrm>
              <a:off x="601" y="3099"/>
              <a:ext cx="1071" cy="824"/>
            </a:xfrm>
            <a:prstGeom prst="rect">
              <a:avLst/>
            </a:prstGeom>
            <a:noFill/>
          </p:spPr>
        </p:pic>
        <p:pic>
          <p:nvPicPr>
            <p:cNvPr id="10" name="Picture 10" descr="Ugly dog">
              <a:extLst>
                <a:ext uri="{FF2B5EF4-FFF2-40B4-BE49-F238E27FC236}">
                  <a16:creationId xmlns:a16="http://schemas.microsoft.com/office/drawing/2014/main" id="{C96E3D92-A67A-4DC0-94E9-AEDCD65CC258}"/>
                </a:ext>
              </a:extLst>
            </p:cNvPr>
            <p:cNvPicPr>
              <a:picLocks noChangeAspect="1" noChangeArrowheads="1"/>
            </p:cNvPicPr>
            <p:nvPr/>
          </p:nvPicPr>
          <p:blipFill>
            <a:blip r:embed="rId5" cstate="print"/>
            <a:srcRect/>
            <a:stretch>
              <a:fillRect/>
            </a:stretch>
          </p:blipFill>
          <p:spPr bwMode="auto">
            <a:xfrm>
              <a:off x="2757" y="3107"/>
              <a:ext cx="847" cy="814"/>
            </a:xfrm>
            <a:prstGeom prst="rect">
              <a:avLst/>
            </a:prstGeom>
            <a:noFill/>
          </p:spPr>
        </p:pic>
      </p:grpSp>
    </p:spTree>
    <p:extLst>
      <p:ext uri="{BB962C8B-B14F-4D97-AF65-F5344CB8AC3E}">
        <p14:creationId xmlns:p14="http://schemas.microsoft.com/office/powerpoint/2010/main" val="114912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Why is Resource Typing Important?</a:t>
            </a:r>
          </a:p>
        </p:txBody>
      </p:sp>
      <p:sp>
        <p:nvSpPr>
          <p:cNvPr id="3" name="Content Placeholder 2"/>
          <p:cNvSpPr>
            <a:spLocks noGrp="1"/>
          </p:cNvSpPr>
          <p:nvPr>
            <p:ph idx="1"/>
          </p:nvPr>
        </p:nvSpPr>
        <p:spPr>
          <a:xfrm>
            <a:off x="685800" y="1453168"/>
            <a:ext cx="7772400" cy="5243053"/>
          </a:xfrm>
        </p:spPr>
        <p:txBody>
          <a:bodyPr>
            <a:normAutofit fontScale="92500" lnSpcReduction="20000"/>
          </a:bodyPr>
          <a:lstStyle/>
          <a:p>
            <a:pPr marL="0" indent="0" algn="ctr">
              <a:buNone/>
            </a:pPr>
            <a:r>
              <a:rPr lang="en-US" sz="2600" dirty="0"/>
              <a:t>The effectiveness of a response is directly dependent upon the availability of resources</a:t>
            </a:r>
          </a:p>
          <a:p>
            <a:pPr marL="0" indent="0" algn="ctr">
              <a:buNone/>
            </a:pPr>
            <a:r>
              <a:rPr lang="en-US" sz="2600" dirty="0"/>
              <a:t>Resource typing expedites resource ordering and delivery thereby effectiveness of response</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                                  Butte Co Fire 2018</a:t>
            </a:r>
          </a:p>
        </p:txBody>
      </p:sp>
      <p:pic>
        <p:nvPicPr>
          <p:cNvPr id="14" name="Content Placeholder 5">
            <a:extLst>
              <a:ext uri="{FF2B5EF4-FFF2-40B4-BE49-F238E27FC236}">
                <a16:creationId xmlns:a16="http://schemas.microsoft.com/office/drawing/2014/main" id="{61406552-4806-4A95-BE70-2A454A2B2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847724" y="3123706"/>
            <a:ext cx="3958779" cy="2911333"/>
          </a:xfrm>
          <a:prstGeom prst="rect">
            <a:avLst/>
          </a:prstGeom>
          <a:noFill/>
          <a:ln w="9525">
            <a:noFill/>
            <a:miter lim="800000"/>
            <a:headEnd/>
            <a:tailEnd/>
          </a:ln>
        </p:spPr>
      </p:pic>
    </p:spTree>
    <p:extLst>
      <p:ext uri="{BB962C8B-B14F-4D97-AF65-F5344CB8AC3E}">
        <p14:creationId xmlns:p14="http://schemas.microsoft.com/office/powerpoint/2010/main" val="382777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F349-CBC4-4B5A-92CA-63720F7268C6}"/>
              </a:ext>
            </a:extLst>
          </p:cNvPr>
          <p:cNvSpPr>
            <a:spLocks noGrp="1"/>
          </p:cNvSpPr>
          <p:nvPr>
            <p:ph type="title"/>
          </p:nvPr>
        </p:nvSpPr>
        <p:spPr/>
        <p:txBody>
          <a:bodyPr/>
          <a:lstStyle/>
          <a:p>
            <a:endParaRPr lang="en-US"/>
          </a:p>
        </p:txBody>
      </p:sp>
      <p:pic>
        <p:nvPicPr>
          <p:cNvPr id="4" name="Picture 4" descr="Image result for cajun navy">
            <a:extLst>
              <a:ext uri="{FF2B5EF4-FFF2-40B4-BE49-F238E27FC236}">
                <a16:creationId xmlns:a16="http://schemas.microsoft.com/office/drawing/2014/main" id="{C3BD2C52-82FF-423E-967B-5D2075962F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6981" y="167294"/>
            <a:ext cx="3810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ajun navy">
            <a:extLst>
              <a:ext uri="{FF2B5EF4-FFF2-40B4-BE49-F238E27FC236}">
                <a16:creationId xmlns:a16="http://schemas.microsoft.com/office/drawing/2014/main" id="{4E5CFDC0-D78F-4D00-A374-2BDDA4AD0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519" y="3856796"/>
            <a:ext cx="4802462" cy="2239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photo, Image may contain: outdoor">
            <a:extLst>
              <a:ext uri="{FF2B5EF4-FFF2-40B4-BE49-F238E27FC236}">
                <a16:creationId xmlns:a16="http://schemas.microsoft.com/office/drawing/2014/main" id="{64E1A7F0-56BB-4961-A99C-CDCA83586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19" y="162314"/>
            <a:ext cx="4849546" cy="26899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EDA154-97DD-4606-9FF9-92C29619DF60}"/>
              </a:ext>
            </a:extLst>
          </p:cNvPr>
          <p:cNvSpPr txBox="1"/>
          <p:nvPr/>
        </p:nvSpPr>
        <p:spPr>
          <a:xfrm>
            <a:off x="1582615" y="3025888"/>
            <a:ext cx="6731391" cy="584775"/>
          </a:xfrm>
          <a:prstGeom prst="rect">
            <a:avLst/>
          </a:prstGeom>
          <a:noFill/>
        </p:spPr>
        <p:txBody>
          <a:bodyPr wrap="square" rtlCol="0">
            <a:spAutoFit/>
          </a:bodyPr>
          <a:lstStyle/>
          <a:p>
            <a:r>
              <a:rPr lang="en-US" sz="3200" dirty="0">
                <a:solidFill>
                  <a:srgbClr val="F05323"/>
                </a:solidFill>
                <a:latin typeface="Helvetica Neue"/>
              </a:rPr>
              <a:t>Rogue or Misguided Capabilities?</a:t>
            </a:r>
          </a:p>
        </p:txBody>
      </p:sp>
      <p:pic>
        <p:nvPicPr>
          <p:cNvPr id="8" name="Picture 2" descr="Image result for cartoons federal government and disasters">
            <a:extLst>
              <a:ext uri="{FF2B5EF4-FFF2-40B4-BE49-F238E27FC236}">
                <a16:creationId xmlns:a16="http://schemas.microsoft.com/office/drawing/2014/main" id="{E0D04C1A-7E9B-4D1A-9F6D-F2BB28F17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19" y="3856796"/>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06920"/>
      </p:ext>
    </p:extLst>
  </p:cSld>
  <p:clrMapOvr>
    <a:masterClrMapping/>
  </p:clrMapOvr>
</p:sld>
</file>

<file path=ppt/theme/theme1.xml><?xml version="1.0" encoding="utf-8"?>
<a:theme xmlns:a="http://schemas.openxmlformats.org/drawingml/2006/main" name="Blank Presentation">
  <a:themeElements>
    <a:clrScheme name="ASPCA">
      <a:dk1>
        <a:srgbClr val="000000"/>
      </a:dk1>
      <a:lt1>
        <a:srgbClr val="FFFFFF"/>
      </a:lt1>
      <a:dk2>
        <a:srgbClr val="000000"/>
      </a:dk2>
      <a:lt2>
        <a:srgbClr val="808080"/>
      </a:lt2>
      <a:accent1>
        <a:srgbClr val="3B6E8F"/>
      </a:accent1>
      <a:accent2>
        <a:srgbClr val="F5A01A"/>
      </a:accent2>
      <a:accent3>
        <a:srgbClr val="B6B8BA"/>
      </a:accent3>
      <a:accent4>
        <a:srgbClr val="8CC63F"/>
      </a:accent4>
      <a:accent5>
        <a:srgbClr val="79BDE8"/>
      </a:accent5>
      <a:accent6>
        <a:srgbClr val="272425"/>
      </a:accent6>
      <a:hlink>
        <a:srgbClr val="3B6E8F"/>
      </a:hlink>
      <a:folHlink>
        <a:srgbClr val="79BDE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SPCA-pro-ppt-template-2018.potx" id="{A0F35368-3062-4232-B0E0-255AC35DBB1E}" vid="{09952C05-22D1-446C-A332-93BBDF7EE7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ASPCA-pro-ppt-template-2018</Template>
  <TotalTime>1727</TotalTime>
  <Words>2895</Words>
  <Application>Microsoft Office PowerPoint</Application>
  <PresentationFormat>On-screen Show (4:3)</PresentationFormat>
  <Paragraphs>317</Paragraphs>
  <Slides>38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Courier New</vt:lpstr>
      <vt:lpstr>Helvetica Neue</vt:lpstr>
      <vt:lpstr>Museo Slab 500</vt:lpstr>
      <vt:lpstr>Segoe UI</vt:lpstr>
      <vt:lpstr>Times</vt:lpstr>
      <vt:lpstr>Times New Roman</vt:lpstr>
      <vt:lpstr>Blank Presentation</vt:lpstr>
      <vt:lpstr>PowerPoint Presentation</vt:lpstr>
      <vt:lpstr>PowerPoint Presentation</vt:lpstr>
      <vt:lpstr>PowerPoint Presentation</vt:lpstr>
      <vt:lpstr>Animal Emergency Response  Resource Typing</vt:lpstr>
      <vt:lpstr>Agenda</vt:lpstr>
      <vt:lpstr>History</vt:lpstr>
      <vt:lpstr>Resource Typing 101</vt:lpstr>
      <vt:lpstr>Why is Resource Typing Important?</vt:lpstr>
      <vt:lpstr>PowerPoint Presentation</vt:lpstr>
      <vt:lpstr>Kind and Type</vt:lpstr>
      <vt:lpstr>Lessons Learned</vt:lpstr>
      <vt:lpstr>FEMA Emergency Animal  Resource Typing (2018)</vt:lpstr>
      <vt:lpstr>NIMS 508: Resource Typing Definitions</vt:lpstr>
      <vt:lpstr>NIMS 509: Position Qualifications</vt:lpstr>
      <vt:lpstr>Animal Control/Humane Officer</vt:lpstr>
      <vt:lpstr>PowerPoint Presentation</vt:lpstr>
      <vt:lpstr>Animal-Only Sheltering Team</vt:lpstr>
      <vt:lpstr>PowerPoint Presentation</vt:lpstr>
      <vt:lpstr>PowerPoint Presentation</vt:lpstr>
      <vt:lpstr>PowerPoint Presentation</vt:lpstr>
      <vt:lpstr>Hurricane Maria (Sep 2017)</vt:lpstr>
      <vt:lpstr>Maria</vt:lpstr>
      <vt:lpstr>St Croix</vt:lpstr>
      <vt:lpstr>Butte Co, CA Camp Fire</vt:lpstr>
      <vt:lpstr>More on Camp Fire</vt:lpstr>
      <vt:lpstr>Butte County (Camp Fire)</vt:lpstr>
      <vt:lpstr>Credentialing</vt:lpstr>
      <vt:lpstr>PowerPoint Presentation</vt:lpstr>
      <vt:lpstr>National Qualification System (NQS)</vt:lpstr>
      <vt:lpstr>NQS</vt:lpstr>
      <vt:lpstr>Emergency Management Assistance Compact (EMAC)</vt:lpstr>
      <vt:lpstr>EMAC</vt:lpstr>
      <vt:lpstr>Mission Ready Packages (MRP)</vt:lpstr>
      <vt:lpstr>MRPs</vt:lpstr>
      <vt:lpstr>MRPs</vt:lpstr>
      <vt:lpstr>PowerPoint Presentation</vt:lpstr>
      <vt:lpstr>Questions?</vt:lpstr>
      <vt:lpstr>Thank-you!!</vt:lpstr>
    </vt:vector>
  </TitlesOfParts>
  <Company>ASPCA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Furukawa</dc:creator>
  <cp:lastModifiedBy>jeffrey reng</cp:lastModifiedBy>
  <cp:revision>69</cp:revision>
  <dcterms:created xsi:type="dcterms:W3CDTF">2018-06-12T01:27:50Z</dcterms:created>
  <dcterms:modified xsi:type="dcterms:W3CDTF">2019-06-18T19:02:08Z</dcterms:modified>
</cp:coreProperties>
</file>