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60" r:id="rId3"/>
  </p:sldMasterIdLst>
  <p:notesMasterIdLst>
    <p:notesMasterId r:id="rId38"/>
  </p:notesMasterIdLst>
  <p:sldIdLst>
    <p:sldId id="333" r:id="rId4"/>
    <p:sldId id="258" r:id="rId5"/>
    <p:sldId id="334" r:id="rId6"/>
    <p:sldId id="260" r:id="rId7"/>
    <p:sldId id="257" r:id="rId8"/>
    <p:sldId id="336" r:id="rId9"/>
    <p:sldId id="320" r:id="rId10"/>
    <p:sldId id="324" r:id="rId11"/>
    <p:sldId id="321" r:id="rId12"/>
    <p:sldId id="322" r:id="rId13"/>
    <p:sldId id="294" r:id="rId14"/>
    <p:sldId id="302" r:id="rId15"/>
    <p:sldId id="332" r:id="rId16"/>
    <p:sldId id="331" r:id="rId17"/>
    <p:sldId id="299" r:id="rId18"/>
    <p:sldId id="259" r:id="rId19"/>
    <p:sldId id="304" r:id="rId20"/>
    <p:sldId id="309" r:id="rId21"/>
    <p:sldId id="328" r:id="rId22"/>
    <p:sldId id="327" r:id="rId23"/>
    <p:sldId id="308" r:id="rId24"/>
    <p:sldId id="310" r:id="rId25"/>
    <p:sldId id="313" r:id="rId26"/>
    <p:sldId id="314" r:id="rId27"/>
    <p:sldId id="305" r:id="rId28"/>
    <p:sldId id="306" r:id="rId29"/>
    <p:sldId id="307" r:id="rId30"/>
    <p:sldId id="315" r:id="rId31"/>
    <p:sldId id="311" r:id="rId32"/>
    <p:sldId id="318" r:id="rId33"/>
    <p:sldId id="317" r:id="rId34"/>
    <p:sldId id="297" r:id="rId35"/>
    <p:sldId id="335" r:id="rId36"/>
    <p:sldId id="30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Hess" initials="SH" lastIdx="3" clrIdx="0">
    <p:extLst>
      <p:ext uri="{19B8F6BF-5375-455C-9EA6-DF929625EA0E}">
        <p15:presenceInfo xmlns:p15="http://schemas.microsoft.com/office/powerpoint/2012/main" userId="OLOr37ZF0b6FL7QtaKTVkX1LC8I7c+lKpN09HtdOahw=" providerId="None"/>
      </p:ext>
    </p:extLst>
  </p:cmAuthor>
  <p:cmAuthor id="2" name="Darcie Harrell" initials="DH" lastIdx="3" clrIdx="1">
    <p:extLst>
      <p:ext uri="{19B8F6BF-5375-455C-9EA6-DF929625EA0E}">
        <p15:presenceInfo xmlns:p15="http://schemas.microsoft.com/office/powerpoint/2012/main" userId="W+Q8dJ04O0BlrHON6Hpr2src2Mmprk/xKN8MS0Q1u70=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300"/>
    <a:srgbClr val="FF7900"/>
    <a:srgbClr val="396E8F"/>
    <a:srgbClr val="FA6303"/>
    <a:srgbClr val="79BEE9"/>
    <a:srgbClr val="8DC63F"/>
    <a:srgbClr val="B6B8B9"/>
    <a:srgbClr val="C70920"/>
    <a:srgbClr val="F7004F"/>
    <a:srgbClr val="E500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A2A012-23EC-4081-8AC6-F06F99C9BF14}" v="147" dt="2020-05-05T20:24:48.571"/>
    <p1510:client id="{AF16A40F-B339-45CB-9504-D6B00B0C118C}" v="165" dt="2020-05-05T17:43:25.914"/>
    <p1510:client id="{1B12F437-0569-45EF-8A43-B37893EF046E}" v="251" dt="2020-05-03T14:43:31.264"/>
    <p1510:client id="{A6B17B07-B3CB-4F31-8B08-A7EE09B6CBD0}" v="14" dt="2020-05-06T13:23:36.616"/>
    <p1510:client id="{DDBB214F-9056-4D10-B91C-09178A24297B}" v="14" dt="2020-05-05T21:38:07.725"/>
    <p1510:client id="{23FC2BFF-3E2D-4FCD-9DA6-641DDF0DE658}" v="5" dt="2020-05-05T16:10:22.303"/>
    <p1510:client id="{84658B58-46C2-4201-BF4D-95B9B2972E13}" v="7" dt="2020-05-03T13:49:11.753"/>
    <p1510:client id="{2363C036-1739-4CBA-BA15-2A448F42D8A8}" v="63" dt="2020-05-04T12:26:07.9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84" autoAdjust="0"/>
    <p:restoredTop sz="85000" autoAdjust="0"/>
  </p:normalViewPr>
  <p:slideViewPr>
    <p:cSldViewPr snapToGrid="0">
      <p:cViewPr varScale="1">
        <p:scale>
          <a:sx n="83" d="100"/>
          <a:sy n="83" d="100"/>
        </p:scale>
        <p:origin x="240" y="5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10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commentAuthors" Target="commentAuthor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5-05T13:11:27.238" idx="1">
    <p:pos x="3749" y="787"/>
    <p:text>Too wordy?  1st paragraph just say practice closed loop communication- can explain on webinar, same with last paragraph
</p:text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9031CF-314D-4029-9D4A-C83696AF8665}" type="datetimeFigureOut">
              <a:rPr lang="en-US" smtClean="0"/>
              <a:t>5/8/20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2C2C7-CBB2-489B-A513-F6F13B1C2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47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fIPaP9zYznZufMtWHobK-bLYfNuKEWZURJXvKvtL1rB0h9Vg/viewform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29DBA-4E24-4BD0-9A97-77E281D81D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23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29DBA-4E24-4BD0-9A97-77E281D81DE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86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ED4F3-F18E-4438-815E-FA2B4856CFE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918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2C2C7-CBB2-489B-A513-F6F13B1C26A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02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2C2C7-CBB2-489B-A513-F6F13B1C26A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245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 tray set upright on prep table indicates table cleaned and closed surgical pack placed on mayo stand means surgery table cleaned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2C2C7-CBB2-489B-A513-F6F13B1C26A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128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2C2C7-CBB2-489B-A513-F6F13B1C26A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308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2C2C7-CBB2-489B-A513-F6F13B1C26A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155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2C2C7-CBB2-489B-A513-F6F13B1C26A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064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2C2C7-CBB2-489B-A513-F6F13B1C26A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530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22222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Always respond to pulse-ox alarms, assess patient status and communicate to team.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2C2C7-CBB2-489B-A513-F6F13B1C26A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34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2C2C7-CBB2-489B-A513-F6F13B1C26A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199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2C2C7-CBB2-489B-A513-F6F13B1C26A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2714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after hours emergency numbers and what to do if need recheck - telemedicine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2C2C7-CBB2-489B-A513-F6F13B1C26A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244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</a:t>
            </a:r>
            <a:r>
              <a:rPr lang="en-US" dirty="0" err="1"/>
              <a:t>asna</a:t>
            </a:r>
            <a:r>
              <a:rPr lang="en-US" dirty="0"/>
              <a:t> and the </a:t>
            </a:r>
            <a:r>
              <a:rPr lang="en-US" dirty="0" err="1"/>
              <a:t>covid</a:t>
            </a:r>
            <a:r>
              <a:rPr lang="en-US" dirty="0"/>
              <a:t> tool kit link</a:t>
            </a:r>
          </a:p>
          <a:p>
            <a:r>
              <a:rPr lang="en-US" dirty="0">
                <a:hlinkClick r:id="rId3"/>
              </a:rPr>
              <a:t>https://docs.google.com/forms/d/e/1FAIpQLSfIPaP9zYznZufMtWHobK-bLYfNuKEWZURJXvKvtL1rB0h9Vg/viewform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2C2C7-CBB2-489B-A513-F6F13B1C26A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2972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29DBA-4E24-4BD0-9A97-77E281D81DE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927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2C2C7-CBB2-489B-A513-F6F13B1C26A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2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2C2C7-CBB2-489B-A513-F6F13B1C26A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942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2C2C7-CBB2-489B-A513-F6F13B1C26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727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29DBA-4E24-4BD0-9A97-77E281D81D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26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29DBA-4E24-4BD0-9A97-77E281D81DE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946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29DBA-4E24-4BD0-9A97-77E281D81DE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34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29DBA-4E24-4BD0-9A97-77E281D81DE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21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993E395-9653-A846-9CB9-5C1A6816C9EC}"/>
              </a:ext>
            </a:extLst>
          </p:cNvPr>
          <p:cNvSpPr/>
          <p:nvPr userDrawn="1"/>
        </p:nvSpPr>
        <p:spPr>
          <a:xfrm>
            <a:off x="10312877" y="6044959"/>
            <a:ext cx="1671637" cy="626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022CF98-62CA-3A49-89E8-8141727A41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1113"/>
            <a:ext cx="12192000" cy="686911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19B6C73-5DED-0441-938E-FD777AC4BDC5}"/>
              </a:ext>
            </a:extLst>
          </p:cNvPr>
          <p:cNvSpPr/>
          <p:nvPr userDrawn="1"/>
        </p:nvSpPr>
        <p:spPr>
          <a:xfrm>
            <a:off x="713014" y="0"/>
            <a:ext cx="5382986" cy="6559366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E0B86AA-FD44-5440-A62A-88666AC17C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8886" y="1902771"/>
            <a:ext cx="4628963" cy="80402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6A2FF9A-0D08-3542-88EE-4F49C0EBBF7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1103" y="2696398"/>
            <a:ext cx="4628963" cy="80402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B18A6C15-CD43-2F4D-90D6-BE44B0F53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1103" y="5554185"/>
            <a:ext cx="4628963" cy="80402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Presenters</a:t>
            </a:r>
          </a:p>
        </p:txBody>
      </p:sp>
    </p:spTree>
    <p:extLst>
      <p:ext uri="{BB962C8B-B14F-4D97-AF65-F5344CB8AC3E}">
        <p14:creationId xmlns:p14="http://schemas.microsoft.com/office/powerpoint/2010/main" val="2388153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2994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23005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720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orma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1AEA195-C37A-CC43-8ADC-196FA7859E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38866" y="1701801"/>
            <a:ext cx="5009466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b="0" i="0">
                <a:latin typeface="Arial" panose="020B0604020202020204" pitchFamily="34" charset="0"/>
              </a:defRPr>
            </a:lvl1pPr>
          </a:lstStyle>
          <a:p>
            <a:pPr lvl="0"/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8517A42D-3DC1-AF41-B483-B0C20313227D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>
          <a:xfrm>
            <a:off x="713014" y="314329"/>
            <a:ext cx="8202386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b="1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600" dirty="0">
                <a:latin typeface="Helvetica" pitchFamily="2" charset="0"/>
                <a:cs typeface="Segoe UI Semibold" panose="020B0702040204020203" pitchFamily="34" charset="0"/>
              </a:rPr>
              <a:t>Slide Format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17FB0-0384-CD40-91C8-2F4871A35D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788" y="1701800"/>
            <a:ext cx="5259387" cy="435133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2000">
                <a:latin typeface="Helvetica" pitchFamily="2" charset="0"/>
              </a:defRPr>
            </a:lvl3pPr>
            <a:lvl4pPr>
              <a:defRPr sz="2000">
                <a:latin typeface="Helvetica" pitchFamily="2" charset="0"/>
              </a:defRPr>
            </a:lvl4pPr>
            <a:lvl5pPr>
              <a:defRPr sz="20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44332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orma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id="{8517A42D-3DC1-AF41-B483-B0C20313227D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>
          <a:xfrm>
            <a:off x="713014" y="314329"/>
            <a:ext cx="8202386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b="1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600" dirty="0">
                <a:latin typeface="Helvetica" pitchFamily="2" charset="0"/>
                <a:cs typeface="Segoe UI Semibold" panose="020B0702040204020203" pitchFamily="34" charset="0"/>
              </a:rPr>
              <a:t>Slide Format 2</a:t>
            </a:r>
          </a:p>
        </p:txBody>
      </p:sp>
    </p:spTree>
    <p:extLst>
      <p:ext uri="{BB962C8B-B14F-4D97-AF65-F5344CB8AC3E}">
        <p14:creationId xmlns:p14="http://schemas.microsoft.com/office/powerpoint/2010/main" val="1307991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orma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3BF1C5A-8F36-FF4A-9F16-A57CA495B003}"/>
              </a:ext>
            </a:extLst>
          </p:cNvPr>
          <p:cNvSpPr/>
          <p:nvPr userDrawn="1"/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rgbClr val="FA6303"/>
          </a:solidFill>
          <a:ln>
            <a:solidFill>
              <a:srgbClr val="FA6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8EB6A11-8FF0-5A40-9B16-6D830A4E6EB9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>
          <a:xfrm>
            <a:off x="713014" y="7354"/>
            <a:ext cx="8202386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latin typeface="Helvetica" pitchFamily="2" charset="0"/>
                <a:cs typeface="Segoe UI Semibold" panose="020B0702040204020203" pitchFamily="34" charset="0"/>
              </a:rPr>
              <a:t>Slide Format 3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5C928A2-A219-624F-B7F1-5B57B29491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788" y="1701800"/>
            <a:ext cx="5259387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FF6300"/>
              </a:buCl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F6300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Helvetica" pitchFamily="2" charset="0"/>
              </a:defRPr>
            </a:lvl3pPr>
            <a:lvl4pPr>
              <a:defRPr sz="2000">
                <a:latin typeface="Helvetica" pitchFamily="2" charset="0"/>
              </a:defRPr>
            </a:lvl4pPr>
            <a:lvl5pPr>
              <a:defRPr sz="20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56202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orma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8EB6A11-8FF0-5A40-9B16-6D830A4E6EB9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>
          <a:xfrm>
            <a:off x="0" y="4228"/>
            <a:ext cx="6053138" cy="129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latin typeface="Helvetica" pitchFamily="2" charset="0"/>
                <a:cs typeface="Segoe UI Semibold" panose="020B0702040204020203" pitchFamily="34" charset="0"/>
              </a:rPr>
              <a:t>Slide Format 4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310F7E-A2BC-404F-9868-60130A9ED4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53138" y="0"/>
            <a:ext cx="6138862" cy="6858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E40FFA1-CF86-4145-A9C3-DC405E4C22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1611" y="1484823"/>
            <a:ext cx="5801527" cy="4691251"/>
          </a:xfrm>
          <a:prstGeom prst="rect">
            <a:avLst/>
          </a:prstGeom>
        </p:spPr>
        <p:txBody>
          <a:bodyPr/>
          <a:lstStyle>
            <a:lvl1pPr>
              <a:buClr>
                <a:srgbClr val="FF6300"/>
              </a:buCl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F6300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Helvetica" pitchFamily="2" charset="0"/>
              </a:defRPr>
            </a:lvl3pPr>
            <a:lvl4pPr>
              <a:defRPr sz="2000">
                <a:latin typeface="Helvetica" pitchFamily="2" charset="0"/>
              </a:defRPr>
            </a:lvl4pPr>
            <a:lvl5pPr>
              <a:defRPr sz="20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5" name="Picture 4" descr="A picture containing transport, wheel&#10;&#10;Description generated with very high confidence">
            <a:extLst>
              <a:ext uri="{FF2B5EF4-FFF2-40B4-BE49-F238E27FC236}">
                <a16:creationId xmlns:a16="http://schemas.microsoft.com/office/drawing/2014/main" id="{7C0895A1-8CA9-ED48-BF89-DD19C90868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05" y="6231796"/>
            <a:ext cx="1301000" cy="4931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5FA002-4A0E-9D4D-8D1E-1D99C70FCF28}"/>
              </a:ext>
            </a:extLst>
          </p:cNvPr>
          <p:cNvSpPr txBox="1"/>
          <p:nvPr userDrawn="1"/>
        </p:nvSpPr>
        <p:spPr>
          <a:xfrm>
            <a:off x="9416379" y="6537731"/>
            <a:ext cx="2775621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©</a:t>
            </a:r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2020 ASPCA</a:t>
            </a:r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®</a:t>
            </a:r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726566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orma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3B8F89-347F-E34F-8119-014CD902025C}"/>
              </a:ext>
            </a:extLst>
          </p:cNvPr>
          <p:cNvSpPr/>
          <p:nvPr userDrawn="1"/>
        </p:nvSpPr>
        <p:spPr>
          <a:xfrm>
            <a:off x="6138862" y="0"/>
            <a:ext cx="6053138" cy="6858000"/>
          </a:xfrm>
          <a:prstGeom prst="rect">
            <a:avLst/>
          </a:prstGeom>
          <a:solidFill>
            <a:srgbClr val="396E8F"/>
          </a:solidFill>
          <a:ln>
            <a:solidFill>
              <a:srgbClr val="396E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310F7E-A2BC-404F-9868-60130A9ED4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38862" cy="6858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7608B6-C5A2-3540-BF0B-84D29977E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28038" y="2286000"/>
            <a:ext cx="4973637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Slide Format 5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509A69A-1318-F548-80A4-B67106A6F4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28038" y="3130550"/>
            <a:ext cx="4973637" cy="265588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  <a:latin typeface="+mj-lt"/>
              </a:defRPr>
            </a:lvl2pPr>
            <a:lvl3pPr>
              <a:defRPr sz="2000">
                <a:latin typeface="Helvetica" pitchFamily="2" charset="0"/>
              </a:defRPr>
            </a:lvl3pPr>
            <a:lvl4pPr>
              <a:defRPr sz="2000">
                <a:latin typeface="Helvetica" pitchFamily="2" charset="0"/>
              </a:defRPr>
            </a:lvl4pPr>
            <a:lvl5pPr>
              <a:defRPr sz="20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9960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310F7E-A2BC-404F-9868-60130A9ED4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4992613-A4B9-F741-A28C-FAB5EA912FFB}"/>
              </a:ext>
            </a:extLst>
          </p:cNvPr>
          <p:cNvSpPr/>
          <p:nvPr userDrawn="1"/>
        </p:nvSpPr>
        <p:spPr>
          <a:xfrm>
            <a:off x="1057275" y="3771900"/>
            <a:ext cx="4122340" cy="1357313"/>
          </a:xfrm>
          <a:prstGeom prst="roundRect">
            <a:avLst/>
          </a:prstGeom>
          <a:solidFill>
            <a:srgbClr val="FA6303"/>
          </a:solidFill>
          <a:ln>
            <a:solidFill>
              <a:srgbClr val="FA6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7608B6-C5A2-3540-BF0B-84D29977E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15057" y="4034756"/>
            <a:ext cx="3406775" cy="8315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TRANSITION TITLE</a:t>
            </a:r>
          </a:p>
        </p:txBody>
      </p:sp>
    </p:spTree>
    <p:extLst>
      <p:ext uri="{BB962C8B-B14F-4D97-AF65-F5344CB8AC3E}">
        <p14:creationId xmlns:p14="http://schemas.microsoft.com/office/powerpoint/2010/main" val="3524848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ransport, wheel&#10;&#10;Description generated with very high confidence">
            <a:extLst>
              <a:ext uri="{FF2B5EF4-FFF2-40B4-BE49-F238E27FC236}">
                <a16:creationId xmlns:a16="http://schemas.microsoft.com/office/drawing/2014/main" id="{9EBB7B03-9E01-534A-BBCF-89FD2CB637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4868" y="2736313"/>
            <a:ext cx="3654664" cy="13853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31C53D-B799-B145-BE23-C5B5E87B5629}"/>
              </a:ext>
            </a:extLst>
          </p:cNvPr>
          <p:cNvSpPr/>
          <p:nvPr userDrawn="1"/>
        </p:nvSpPr>
        <p:spPr>
          <a:xfrm>
            <a:off x="10677525" y="5986145"/>
            <a:ext cx="1514475" cy="80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0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591" y="1463040"/>
            <a:ext cx="11834237" cy="4572000"/>
          </a:xfrm>
          <a:prstGeom prst="rect">
            <a:avLst/>
          </a:prstGeom>
        </p:spPr>
        <p:txBody>
          <a:bodyPr/>
          <a:lstStyle>
            <a:lvl1pPr marL="457200" indent="-27432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DD4A1F"/>
              </a:buClr>
              <a:defRPr sz="2400">
                <a:solidFill>
                  <a:srgbClr val="000000"/>
                </a:solidFill>
                <a:latin typeface="Helvetica Neue"/>
                <a:cs typeface="Helvetica Neue"/>
              </a:defRPr>
            </a:lvl1pPr>
            <a:lvl2pPr marL="731520" indent="-27432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DD4A1F"/>
              </a:buClr>
              <a:buSzPct val="75000"/>
              <a:buFont typeface="Courier New"/>
              <a:buChar char="o"/>
              <a:defRPr sz="2200">
                <a:solidFill>
                  <a:srgbClr val="000000"/>
                </a:solidFill>
                <a:latin typeface="Helvetica Neue"/>
                <a:cs typeface="Helvetica Neue"/>
              </a:defRPr>
            </a:lvl2pPr>
            <a:lvl3pPr marL="1097280" indent="-274320">
              <a:lnSpc>
                <a:spcPct val="120000"/>
              </a:lnSpc>
              <a:spcBef>
                <a:spcPts val="0"/>
              </a:spcBef>
              <a:buClr>
                <a:srgbClr val="DD4A1F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Helvetica Neue"/>
                <a:cs typeface="Helvetica Neue"/>
              </a:defRPr>
            </a:lvl3pPr>
            <a:lvl4pPr>
              <a:lnSpc>
                <a:spcPct val="120000"/>
              </a:lnSpc>
              <a:buClr>
                <a:srgbClr val="FF8800"/>
              </a:buClr>
              <a:defRPr sz="2400" baseline="0">
                <a:solidFill>
                  <a:srgbClr val="000000"/>
                </a:solidFill>
                <a:latin typeface="Helvetica Neue"/>
                <a:cs typeface="Helvetica Neue"/>
              </a:defRPr>
            </a:lvl4pPr>
            <a:lvl5pPr>
              <a:lnSpc>
                <a:spcPct val="120000"/>
              </a:lnSpc>
              <a:buClr>
                <a:srgbClr val="FF8800"/>
              </a:buClr>
              <a:defRPr sz="2400">
                <a:solidFill>
                  <a:srgbClr val="000000"/>
                </a:solidFill>
                <a:latin typeface="Helvetica Neue"/>
                <a:cs typeface="Helvetica Neue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64592" y="548640"/>
            <a:ext cx="11852000" cy="59436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3600" b="1">
                <a:solidFill>
                  <a:srgbClr val="EE652A"/>
                </a:solidFill>
                <a:latin typeface="Helvetica Neue"/>
                <a:cs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 descr="WATV_2CLR_LOGO_SPOT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2091" y="6402395"/>
            <a:ext cx="958362" cy="36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72918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DE53208-F7DC-764E-84D8-873DD8F33BAC}"/>
              </a:ext>
            </a:extLst>
          </p:cNvPr>
          <p:cNvSpPr txBox="1"/>
          <p:nvPr userDrawn="1"/>
        </p:nvSpPr>
        <p:spPr>
          <a:xfrm>
            <a:off x="9416379" y="6537731"/>
            <a:ext cx="2775621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©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 2020 ASPCA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®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0441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6" r:id="rId7"/>
    <p:sldLayoutId id="2147483655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10169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453169"/>
            <a:ext cx="10363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5" name="Text Box 11"/>
          <p:cNvSpPr txBox="1">
            <a:spLocks noChangeArrowheads="1"/>
          </p:cNvSpPr>
          <p:nvPr userDrawn="1"/>
        </p:nvSpPr>
        <p:spPr bwMode="auto">
          <a:xfrm>
            <a:off x="203200" y="6477001"/>
            <a:ext cx="20320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fld id="{9470FD77-A335-3347-81DA-8B05AD9A85E9}" type="slidenum">
              <a:rPr lang="en-US" sz="800">
                <a:solidFill>
                  <a:schemeClr val="bg2"/>
                </a:solidFill>
              </a:rPr>
              <a:pPr>
                <a:spcBef>
                  <a:spcPct val="50000"/>
                </a:spcBef>
              </a:pPr>
              <a:t>‹#›</a:t>
            </a:fld>
            <a:endParaRPr lang="en-US" sz="800">
              <a:solidFill>
                <a:schemeClr val="bg2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203200" y="152400"/>
            <a:ext cx="11785600" cy="6553200"/>
          </a:xfrm>
          <a:prstGeom prst="rect">
            <a:avLst/>
          </a:prstGeom>
          <a:noFill/>
          <a:ln w="15875" cap="flat" cmpd="sng" algn="ctr">
            <a:solidFill>
              <a:srgbClr val="FF8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10672235" y="6334126"/>
            <a:ext cx="1413933" cy="4476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pic>
        <p:nvPicPr>
          <p:cNvPr id="8" name="Picture 4" descr="Prof PPT_cover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3401" y="6346826"/>
            <a:ext cx="1377305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 userDrawn="1"/>
        </p:nvSpPr>
        <p:spPr>
          <a:xfrm>
            <a:off x="203200" y="6679684"/>
            <a:ext cx="3035299" cy="18466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600" dirty="0">
                <a:solidFill>
                  <a:srgbClr val="FF8800"/>
                </a:solidFill>
              </a:rPr>
              <a:t>©  2017  ASPCA</a:t>
            </a:r>
            <a:r>
              <a:rPr lang="en-US" sz="600" b="1" baseline="30000" dirty="0">
                <a:solidFill>
                  <a:srgbClr val="FF8800"/>
                </a:solidFill>
              </a:rPr>
              <a:t>®</a:t>
            </a:r>
            <a:r>
              <a:rPr lang="en-US" sz="600" dirty="0">
                <a:solidFill>
                  <a:srgbClr val="FF8800"/>
                </a:solidFill>
              </a:rPr>
              <a:t>.  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40390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rtl="0" fontAlgn="base">
        <a:spcBef>
          <a:spcPct val="0"/>
        </a:spcBef>
        <a:spcAft>
          <a:spcPct val="0"/>
        </a:spcAft>
        <a:defRPr sz="4000">
          <a:solidFill>
            <a:srgbClr val="FF88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9pPr>
    </p:titleStyle>
    <p:bodyStyle>
      <a:lvl1pPr marL="111125" indent="-111125" algn="l" rtl="0" fontAlgn="base">
        <a:spcBef>
          <a:spcPct val="20000"/>
        </a:spcBef>
        <a:spcAft>
          <a:spcPct val="0"/>
        </a:spcAft>
        <a:buFont typeface="Times" pitchFamily="29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341313" indent="-115888" algn="l" rtl="0" fontAlgn="base">
        <a:spcBef>
          <a:spcPct val="20000"/>
        </a:spcBef>
        <a:spcAft>
          <a:spcPct val="0"/>
        </a:spcAft>
        <a:buFont typeface="Times" pitchFamily="29" charset="0"/>
        <a:buChar char="•"/>
        <a:defRPr sz="2200">
          <a:solidFill>
            <a:schemeClr val="tx1"/>
          </a:solidFill>
          <a:latin typeface="+mn-lt"/>
          <a:ea typeface="+mn-ea"/>
        </a:defRPr>
      </a:lvl2pPr>
      <a:lvl3pPr marL="571500" indent="-115888" algn="l" rtl="0" fontAlgn="base">
        <a:spcBef>
          <a:spcPct val="20000"/>
        </a:spcBef>
        <a:spcAft>
          <a:spcPct val="0"/>
        </a:spcAft>
        <a:buFont typeface="Times" pitchFamily="29" charset="0"/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801688" indent="-115888" algn="l" rtl="0" fontAlgn="base">
        <a:spcBef>
          <a:spcPct val="20000"/>
        </a:spcBef>
        <a:spcAft>
          <a:spcPct val="0"/>
        </a:spcAft>
        <a:buFont typeface="Times" pitchFamily="29" charset="0"/>
        <a:buChar char="•"/>
        <a:defRPr sz="2200">
          <a:solidFill>
            <a:schemeClr val="tx1"/>
          </a:solidFill>
          <a:latin typeface="+mn-lt"/>
          <a:ea typeface="+mn-ea"/>
        </a:defRPr>
      </a:lvl4pPr>
      <a:lvl5pPr marL="1031875" indent="-115888" algn="l" rtl="0" fontAlgn="base">
        <a:spcBef>
          <a:spcPct val="20000"/>
        </a:spcBef>
        <a:spcAft>
          <a:spcPct val="0"/>
        </a:spcAft>
        <a:buFont typeface="Times" pitchFamily="29" charset="0"/>
        <a:buChar char="•"/>
        <a:defRPr sz="2200">
          <a:solidFill>
            <a:schemeClr val="tx1"/>
          </a:solidFill>
          <a:latin typeface="+mn-lt"/>
          <a:ea typeface="+mn-ea"/>
        </a:defRPr>
      </a:lvl5pPr>
      <a:lvl6pPr marL="1489075" indent="-115888" algn="l" rtl="0" fontAlgn="base">
        <a:spcBef>
          <a:spcPct val="20000"/>
        </a:spcBef>
        <a:spcAft>
          <a:spcPct val="0"/>
        </a:spcAft>
        <a:buFont typeface="Times" pitchFamily="29" charset="0"/>
        <a:buChar char="•"/>
        <a:defRPr sz="1500">
          <a:solidFill>
            <a:schemeClr val="bg2"/>
          </a:solidFill>
          <a:latin typeface="+mn-lt"/>
          <a:ea typeface="+mn-ea"/>
        </a:defRPr>
      </a:lvl6pPr>
      <a:lvl7pPr marL="1946275" indent="-115888" algn="l" rtl="0" fontAlgn="base">
        <a:spcBef>
          <a:spcPct val="20000"/>
        </a:spcBef>
        <a:spcAft>
          <a:spcPct val="0"/>
        </a:spcAft>
        <a:buFont typeface="Times" pitchFamily="29" charset="0"/>
        <a:buChar char="•"/>
        <a:defRPr sz="1500">
          <a:solidFill>
            <a:schemeClr val="bg2"/>
          </a:solidFill>
          <a:latin typeface="+mn-lt"/>
          <a:ea typeface="+mn-ea"/>
        </a:defRPr>
      </a:lvl7pPr>
      <a:lvl8pPr marL="2403475" indent="-115888" algn="l" rtl="0" fontAlgn="base">
        <a:spcBef>
          <a:spcPct val="20000"/>
        </a:spcBef>
        <a:spcAft>
          <a:spcPct val="0"/>
        </a:spcAft>
        <a:buFont typeface="Times" pitchFamily="29" charset="0"/>
        <a:buChar char="•"/>
        <a:defRPr sz="1500">
          <a:solidFill>
            <a:schemeClr val="bg2"/>
          </a:solidFill>
          <a:latin typeface="+mn-lt"/>
          <a:ea typeface="+mn-ea"/>
        </a:defRPr>
      </a:lvl8pPr>
      <a:lvl9pPr marL="2860675" indent="-115888" algn="l" rtl="0" fontAlgn="base">
        <a:spcBef>
          <a:spcPct val="20000"/>
        </a:spcBef>
        <a:spcAft>
          <a:spcPct val="0"/>
        </a:spcAft>
        <a:buFont typeface="Times" pitchFamily="29" charset="0"/>
        <a:buChar char="•"/>
        <a:defRPr sz="15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10169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453169"/>
            <a:ext cx="10363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 Second level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95625" y="6529520"/>
            <a:ext cx="2725271" cy="328481"/>
            <a:chOff x="71718" y="6529519"/>
            <a:chExt cx="2043953" cy="328481"/>
          </a:xfrm>
        </p:grpSpPr>
        <p:sp>
          <p:nvSpPr>
            <p:cNvPr id="4" name="Rectangle 3"/>
            <p:cNvSpPr/>
            <p:nvPr userDrawn="1"/>
          </p:nvSpPr>
          <p:spPr bwMode="auto">
            <a:xfrm>
              <a:off x="71718" y="6571129"/>
              <a:ext cx="2043953" cy="28687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29" charset="0"/>
                <a:ea typeface="ＭＳ Ｐゴシック" pitchFamily="29" charset="-128"/>
                <a:cs typeface="ＭＳ Ｐゴシック" pitchFamily="29" charset="-128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33375" y="6529519"/>
              <a:ext cx="1520638" cy="2438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489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0" i="0" baseline="0">
          <a:solidFill>
            <a:srgbClr val="F05323"/>
          </a:solidFill>
          <a:latin typeface="Helvetica Neue Medium" panose="02000503000000020004" pitchFamily="2" charset="0"/>
          <a:ea typeface="Museo Slab 500" charset="0"/>
          <a:cs typeface="Museo Slab 500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9pPr>
    </p:titleStyle>
    <p:bodyStyle>
      <a:lvl1pPr marL="274320" indent="-274320" algn="l" rtl="0" eaLnBrk="1" fontAlgn="base" hangingPunct="1">
        <a:spcBef>
          <a:spcPts val="1200"/>
        </a:spcBef>
        <a:spcAft>
          <a:spcPts val="600"/>
        </a:spcAft>
        <a:buFont typeface="Times" pitchFamily="29" charset="0"/>
        <a:buChar char="•"/>
        <a:tabLst>
          <a:tab pos="548640" algn="l"/>
        </a:tabLst>
        <a:defRPr sz="2200" b="0" i="0">
          <a:solidFill>
            <a:schemeClr val="tx1">
              <a:lumMod val="65000"/>
              <a:lumOff val="35000"/>
            </a:schemeClr>
          </a:solidFill>
          <a:latin typeface="Helvetica Neue" charset="0"/>
          <a:ea typeface="Helvetica Neue" charset="0"/>
          <a:cs typeface="Helvetica Neue" charset="0"/>
        </a:defRPr>
      </a:lvl1pPr>
      <a:lvl2pPr marL="365760" indent="0" algn="l" rtl="0" eaLnBrk="1" fontAlgn="base" hangingPunct="1">
        <a:spcBef>
          <a:spcPts val="1200"/>
        </a:spcBef>
        <a:spcAft>
          <a:spcPts val="600"/>
        </a:spcAft>
        <a:buFont typeface="Courier New" panose="02070309020205020404" pitchFamily="49" charset="0"/>
        <a:buChar char="o"/>
        <a:defRPr sz="2200" b="0" i="0">
          <a:solidFill>
            <a:schemeClr val="tx1">
              <a:lumMod val="65000"/>
              <a:lumOff val="35000"/>
            </a:schemeClr>
          </a:solidFill>
          <a:latin typeface="Helvetica Neue" charset="0"/>
          <a:ea typeface="Helvetica Neue" charset="0"/>
          <a:cs typeface="Helvetica Neue" charset="0"/>
        </a:defRPr>
      </a:lvl2pPr>
      <a:lvl3pPr marL="274320" indent="-274320" algn="l" rtl="0" eaLnBrk="1" fontAlgn="base" hangingPunct="1">
        <a:spcBef>
          <a:spcPts val="1200"/>
        </a:spcBef>
        <a:spcAft>
          <a:spcPts val="600"/>
        </a:spcAft>
        <a:buFont typeface="Times" pitchFamily="29" charset="0"/>
        <a:buChar char="•"/>
        <a:defRPr sz="2200" b="0" i="0">
          <a:solidFill>
            <a:schemeClr val="tx1">
              <a:lumMod val="65000"/>
              <a:lumOff val="35000"/>
            </a:schemeClr>
          </a:solidFill>
          <a:latin typeface="Helvetica Neue" charset="0"/>
          <a:ea typeface="Helvetica Neue" charset="0"/>
          <a:cs typeface="Helvetica Neue" charset="0"/>
        </a:defRPr>
      </a:lvl3pPr>
      <a:lvl4pPr marL="274320" indent="-274320" algn="l" rtl="0" eaLnBrk="1" fontAlgn="base" hangingPunct="1">
        <a:spcBef>
          <a:spcPts val="1200"/>
        </a:spcBef>
        <a:spcAft>
          <a:spcPts val="600"/>
        </a:spcAft>
        <a:buFont typeface="Times" pitchFamily="29" charset="0"/>
        <a:buChar char="•"/>
        <a:defRPr sz="2200" b="0" i="0">
          <a:solidFill>
            <a:schemeClr val="tx1">
              <a:lumMod val="65000"/>
              <a:lumOff val="35000"/>
            </a:schemeClr>
          </a:solidFill>
          <a:latin typeface="Helvetica Neue" charset="0"/>
          <a:ea typeface="Helvetica Neue" charset="0"/>
          <a:cs typeface="Helvetica Neue" charset="0"/>
        </a:defRPr>
      </a:lvl4pPr>
      <a:lvl5pPr marL="274320" indent="-274320" algn="l" rtl="0" eaLnBrk="1" fontAlgn="base" hangingPunct="1">
        <a:spcBef>
          <a:spcPts val="1200"/>
        </a:spcBef>
        <a:spcAft>
          <a:spcPts val="600"/>
        </a:spcAft>
        <a:buFont typeface="Times" pitchFamily="29" charset="0"/>
        <a:buChar char="•"/>
        <a:defRPr sz="2200" b="0" i="0">
          <a:solidFill>
            <a:schemeClr val="tx1">
              <a:lumMod val="65000"/>
              <a:lumOff val="35000"/>
            </a:schemeClr>
          </a:solidFill>
          <a:latin typeface="Helvetica Neue" charset="0"/>
          <a:ea typeface="Helvetica Neue" charset="0"/>
          <a:cs typeface="Helvetica Neue" charset="0"/>
        </a:defRPr>
      </a:lvl5pPr>
      <a:lvl6pPr marL="1489075" indent="-115888" algn="l" rtl="0" eaLnBrk="1" fontAlgn="base" hangingPunct="1">
        <a:spcBef>
          <a:spcPct val="20000"/>
        </a:spcBef>
        <a:spcAft>
          <a:spcPct val="0"/>
        </a:spcAft>
        <a:buFont typeface="Times" pitchFamily="29" charset="0"/>
        <a:buChar char="•"/>
        <a:defRPr sz="1500">
          <a:solidFill>
            <a:schemeClr val="bg2"/>
          </a:solidFill>
          <a:latin typeface="+mn-lt"/>
          <a:ea typeface="+mn-ea"/>
        </a:defRPr>
      </a:lvl6pPr>
      <a:lvl7pPr marL="1946275" indent="-115888" algn="l" rtl="0" eaLnBrk="1" fontAlgn="base" hangingPunct="1">
        <a:spcBef>
          <a:spcPct val="20000"/>
        </a:spcBef>
        <a:spcAft>
          <a:spcPct val="0"/>
        </a:spcAft>
        <a:buFont typeface="Times" pitchFamily="29" charset="0"/>
        <a:buChar char="•"/>
        <a:defRPr sz="1500">
          <a:solidFill>
            <a:schemeClr val="bg2"/>
          </a:solidFill>
          <a:latin typeface="+mn-lt"/>
          <a:ea typeface="+mn-ea"/>
        </a:defRPr>
      </a:lvl7pPr>
      <a:lvl8pPr marL="2403475" indent="-115888" algn="l" rtl="0" eaLnBrk="1" fontAlgn="base" hangingPunct="1">
        <a:spcBef>
          <a:spcPct val="20000"/>
        </a:spcBef>
        <a:spcAft>
          <a:spcPct val="0"/>
        </a:spcAft>
        <a:buFont typeface="Times" pitchFamily="29" charset="0"/>
        <a:buChar char="•"/>
        <a:defRPr sz="1500">
          <a:solidFill>
            <a:schemeClr val="bg2"/>
          </a:solidFill>
          <a:latin typeface="+mn-lt"/>
          <a:ea typeface="+mn-ea"/>
        </a:defRPr>
      </a:lvl8pPr>
      <a:lvl9pPr marL="2860675" indent="-115888" algn="l" rtl="0" eaLnBrk="1" fontAlgn="base" hangingPunct="1">
        <a:spcBef>
          <a:spcPct val="20000"/>
        </a:spcBef>
        <a:spcAft>
          <a:spcPct val="0"/>
        </a:spcAft>
        <a:buFont typeface="Times" pitchFamily="29" charset="0"/>
        <a:buChar char="•"/>
        <a:defRPr sz="15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aspcaonline.org/#/dashboard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comments" Target="../comments/commen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https://docs.google.com/forms/d/e/1FAIpQLSfdV1uPSYRen0paECvNZcKcTyEq2Qp4rLNwWTPSHT_OLwFLnQ/viewform" TargetMode="External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hyperlink" Target="https://www.aspcapro.org/aspca-covid-19-information-hub" TargetMode="Externa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network.bestfriends.org/covid-19-sn-clinic-guid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C1287E-881E-4BB8-AA5F-D62597159C8C}"/>
              </a:ext>
            </a:extLst>
          </p:cNvPr>
          <p:cNvSpPr/>
          <p:nvPr/>
        </p:nvSpPr>
        <p:spPr>
          <a:xfrm>
            <a:off x="474667" y="761797"/>
            <a:ext cx="5243869" cy="167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3200" b="1" dirty="0">
                <a:solidFill>
                  <a:srgbClr val="3B6E8F"/>
                </a:solidFill>
                <a:cs typeface="+mj-cs"/>
              </a:rPr>
              <a:t>Reopening Clinics: Refreshers For Your Staff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B6E8F"/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0036D1-EF56-42D8-B7E7-63091FB756C7}"/>
              </a:ext>
            </a:extLst>
          </p:cNvPr>
          <p:cNvSpPr txBox="1"/>
          <p:nvPr/>
        </p:nvSpPr>
        <p:spPr>
          <a:xfrm>
            <a:off x="648931" y="2438400"/>
            <a:ext cx="4895342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Arial"/>
              </a:rPr>
              <a:t>Enjoy the music!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Arial"/>
              </a:rPr>
              <a:t>The webinar will begin at its scheduled time.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  <a:sym typeface="Arial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Arial"/>
              </a:rPr>
              <a:t>Join the webinar using built-in computer audio or dial 669-900-6833 or 646-558-8656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  <a:sym typeface="Arial"/>
            </a:endParaRPr>
          </a:p>
          <a:p>
            <a:pPr lvl="0" algn="ctr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Arial"/>
              </a:rPr>
              <a:t>Webinar ID: </a:t>
            </a:r>
            <a:r>
              <a:rPr lang="en-US" b="1" dirty="0">
                <a:solidFill>
                  <a:srgbClr val="3B6E8F"/>
                </a:solidFill>
                <a:sym typeface="Arial"/>
              </a:rPr>
              <a:t>956-5308-6998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B6E8F"/>
              </a:solidFill>
              <a:effectLst/>
              <a:uLnTx/>
              <a:uFillTx/>
              <a:latin typeface="Arial"/>
              <a:ea typeface="ＭＳ Ｐゴシック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C17AC6-01B3-46EB-A16E-E088B9693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30016"/>
            <a:ext cx="5078408" cy="479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23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9CA98-61FA-4601-943A-0A14EB636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400" dirty="0">
                <a:solidFill>
                  <a:srgbClr val="FF6300"/>
                </a:solidFill>
                <a:latin typeface="Arial"/>
                <a:cs typeface="Arial"/>
              </a:rPr>
              <a:t>Takeaways</a:t>
            </a:r>
            <a:endParaRPr lang="en-US" sz="3400" dirty="0">
              <a:solidFill>
                <a:srgbClr val="FF6300"/>
              </a:solidFill>
            </a:endParaRPr>
          </a:p>
        </p:txBody>
      </p:sp>
      <p:pic>
        <p:nvPicPr>
          <p:cNvPr id="6" name="Picture Placeholder 5" descr="A person standing in a room&#10;&#10;Description automatically generated">
            <a:extLst>
              <a:ext uri="{FF2B5EF4-FFF2-40B4-BE49-F238E27FC236}">
                <a16:creationId xmlns:a16="http://schemas.microsoft.com/office/drawing/2014/main" id="{362A4A4D-F3DE-DA40-A0F0-8B0F7B7A275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3138" y="0"/>
            <a:ext cx="6138862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E91B98-1290-4DB3-8F33-68687D9975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t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6300"/>
              </a:buClr>
            </a:pPr>
            <a:r>
              <a:rPr lang="en-US" dirty="0">
                <a:latin typeface="Arial"/>
                <a:cs typeface="Arial"/>
              </a:rPr>
              <a:t>Regardless of how many support staff on a shift, each person needs well-defined responsibilities</a:t>
            </a:r>
            <a:endParaRPr lang="en-US" sz="1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6300"/>
              </a:buClr>
            </a:pPr>
            <a:r>
              <a:rPr lang="en-US" dirty="0">
                <a:latin typeface="Arial"/>
                <a:cs typeface="Arial"/>
              </a:rPr>
              <a:t>Each person, in their defined role, should be trained to accomplish their tasks for both patient &amp; human safety</a:t>
            </a:r>
            <a:endParaRPr lang="en-US" sz="1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6300"/>
              </a:buClr>
            </a:pPr>
            <a:r>
              <a:rPr lang="en-US" dirty="0">
                <a:latin typeface="Arial"/>
                <a:cs typeface="Arial"/>
              </a:rPr>
              <a:t>The roles of each team member weave together for a cohesive unit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48CC9A-FD15-CA45-9E2E-4B697C7AA292}"/>
              </a:ext>
            </a:extLst>
          </p:cNvPr>
          <p:cNvSpPr txBox="1"/>
          <p:nvPr/>
        </p:nvSpPr>
        <p:spPr>
          <a:xfrm>
            <a:off x="9416379" y="6537731"/>
            <a:ext cx="2775621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©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 2020 ASPCA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®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789546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473B5EB-3564-0545-8E3A-769B06416847}"/>
              </a:ext>
            </a:extLst>
          </p:cNvPr>
          <p:cNvSpPr/>
          <p:nvPr/>
        </p:nvSpPr>
        <p:spPr>
          <a:xfrm>
            <a:off x="0" y="0"/>
            <a:ext cx="6053138" cy="6858001"/>
          </a:xfrm>
          <a:prstGeom prst="rect">
            <a:avLst/>
          </a:prstGeom>
          <a:solidFill>
            <a:srgbClr val="396E8F"/>
          </a:solidFill>
          <a:ln>
            <a:solidFill>
              <a:srgbClr val="396E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3F25AD2-5A04-0B4D-9E33-682E1F110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Veterinarian Role</a:t>
            </a:r>
          </a:p>
        </p:txBody>
      </p:sp>
      <p:pic>
        <p:nvPicPr>
          <p:cNvPr id="13" name="Picture Placeholder 12" descr="A person sitting in front of a store&#10;&#10;Description automatically generated">
            <a:extLst>
              <a:ext uri="{FF2B5EF4-FFF2-40B4-BE49-F238E27FC236}">
                <a16:creationId xmlns:a16="http://schemas.microsoft.com/office/drawing/2014/main" id="{87EAF676-10E7-C14C-8187-4A87F7B00DC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0FCE60-8DF1-074B-A625-10AAE0066A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Drug protocols/pain management</a:t>
            </a:r>
            <a:endParaRPr lang="en-US" dirty="0">
              <a:solidFill>
                <a:schemeClr val="bg1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Exams/premeds</a:t>
            </a:r>
            <a:endParaRPr lang="en-US" dirty="0">
              <a:solidFill>
                <a:schemeClr val="bg1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High-risk waivers</a:t>
            </a:r>
            <a:endParaRPr lang="en-US" dirty="0">
              <a:solidFill>
                <a:schemeClr val="bg1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Surgeries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Rechecks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Follow-up calls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Walk-throughs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6405F2-42D4-8144-A054-90634AAECBDE}"/>
              </a:ext>
            </a:extLst>
          </p:cNvPr>
          <p:cNvSpPr txBox="1"/>
          <p:nvPr/>
        </p:nvSpPr>
        <p:spPr>
          <a:xfrm>
            <a:off x="-797004" y="6545223"/>
            <a:ext cx="2775621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©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 2020 ASPCA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®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. All Rights Reserved.</a:t>
            </a:r>
          </a:p>
        </p:txBody>
      </p:sp>
      <p:pic>
        <p:nvPicPr>
          <p:cNvPr id="18" name="Picture 17" descr="A picture containing transport, wheel&#10;&#10;Description generated with very high confidence">
            <a:extLst>
              <a:ext uri="{FF2B5EF4-FFF2-40B4-BE49-F238E27FC236}">
                <a16:creationId xmlns:a16="http://schemas.microsoft.com/office/drawing/2014/main" id="{F04D3BF0-E77E-2344-A354-76F2EB4F0E2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1742" y="6219998"/>
            <a:ext cx="1344534" cy="50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18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ECFBCEE-1EFC-E342-A2C2-098129498850}"/>
              </a:ext>
            </a:extLst>
          </p:cNvPr>
          <p:cNvSpPr/>
          <p:nvPr/>
        </p:nvSpPr>
        <p:spPr>
          <a:xfrm>
            <a:off x="-1" y="0"/>
            <a:ext cx="6073775" cy="6858001"/>
          </a:xfrm>
          <a:prstGeom prst="rect">
            <a:avLst/>
          </a:prstGeom>
          <a:solidFill>
            <a:srgbClr val="396E8F"/>
          </a:solidFill>
          <a:ln>
            <a:solidFill>
              <a:srgbClr val="396E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350EAD0-DB33-B747-BF45-6FD212F3FD26}"/>
              </a:ext>
            </a:extLst>
          </p:cNvPr>
          <p:cNvSpPr txBox="1">
            <a:spLocks/>
          </p:cNvSpPr>
          <p:nvPr/>
        </p:nvSpPr>
        <p:spPr>
          <a:xfrm>
            <a:off x="393906" y="1041861"/>
            <a:ext cx="5034795" cy="5066311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transport, wheel&#10;&#10;Description generated with very high confidence">
            <a:extLst>
              <a:ext uri="{FF2B5EF4-FFF2-40B4-BE49-F238E27FC236}">
                <a16:creationId xmlns:a16="http://schemas.microsoft.com/office/drawing/2014/main" id="{E12694C5-BDAB-EC4E-9F54-C6D949F3B7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7094" y="6108172"/>
            <a:ext cx="1301000" cy="4931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49C79E-C2A8-467A-B5C4-C523DD0BF0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393031"/>
            <a:ext cx="6096000" cy="407193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D8D59DC-6924-CB46-A785-6B53FF30A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</a:rPr>
              <a:t>Lead Veterinary </a:t>
            </a:r>
            <a:br>
              <a:rPr lang="en-US" sz="3400" dirty="0">
                <a:solidFill>
                  <a:schemeClr val="bg1"/>
                </a:solidFill>
              </a:rPr>
            </a:br>
            <a:r>
              <a:rPr lang="en-US" sz="3400" dirty="0">
                <a:solidFill>
                  <a:schemeClr val="bg1"/>
                </a:solidFill>
              </a:rPr>
              <a:t>Technician Role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95A061-5179-7D49-BBC0-A3378B6CD5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b="1" u="sng" dirty="0">
                <a:solidFill>
                  <a:schemeClr val="bg1"/>
                </a:solidFill>
                <a:ea typeface="+mn-lt"/>
              </a:rPr>
              <a:t>Surgical lead &amp; flow director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solidFill>
                  <a:schemeClr val="bg1"/>
                </a:solidFill>
              </a:rPr>
              <a:t>Management of controlled substances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solidFill>
                  <a:schemeClr val="bg1"/>
                </a:solidFill>
                <a:ea typeface="+mn-lt"/>
              </a:rPr>
              <a:t>Drug log maintenance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solidFill>
                  <a:schemeClr val="bg1"/>
                </a:solidFill>
                <a:ea typeface="+mn-lt"/>
              </a:rPr>
              <a:t>Drug drawing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solidFill>
                  <a:schemeClr val="bg1"/>
                </a:solidFill>
                <a:ea typeface="+mn-lt"/>
              </a:rPr>
              <a:t>Induction/intubation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solidFill>
                  <a:schemeClr val="bg1"/>
                </a:solidFill>
                <a:ea typeface="+mn-lt"/>
              </a:rPr>
              <a:t>Monitoring (2-min loop cycles)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solidFill>
                  <a:schemeClr val="bg1"/>
                </a:solidFill>
                <a:ea typeface="+mn-lt"/>
              </a:rPr>
              <a:t>Completes paperwork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solidFill>
                  <a:schemeClr val="bg1"/>
                </a:solidFill>
                <a:ea typeface="+mn-lt"/>
              </a:rPr>
              <a:t>Walk throughs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 descr="A picture containing transport, wheel&#10;&#10;Description generated with very high confidence">
            <a:extLst>
              <a:ext uri="{FF2B5EF4-FFF2-40B4-BE49-F238E27FC236}">
                <a16:creationId xmlns:a16="http://schemas.microsoft.com/office/drawing/2014/main" id="{0EF6441A-4C39-3548-8A95-FE53A9CD61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1742" y="6191519"/>
            <a:ext cx="1344534" cy="5096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8599476-B653-774A-A3BD-D18E214B89C7}"/>
              </a:ext>
            </a:extLst>
          </p:cNvPr>
          <p:cNvSpPr txBox="1"/>
          <p:nvPr/>
        </p:nvSpPr>
        <p:spPr>
          <a:xfrm>
            <a:off x="-797004" y="6545223"/>
            <a:ext cx="2775621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©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 2020 ASPCA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®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. All Rights Reserved.</a:t>
            </a:r>
          </a:p>
        </p:txBody>
      </p:sp>
      <p:pic>
        <p:nvPicPr>
          <p:cNvPr id="18" name="Picture Placeholder 17" descr="A picture containing person, indoor, table, food&#10;&#10;Description automatically generated">
            <a:extLst>
              <a:ext uri="{FF2B5EF4-FFF2-40B4-BE49-F238E27FC236}">
                <a16:creationId xmlns:a16="http://schemas.microsoft.com/office/drawing/2014/main" id="{5F7B27C3-7ED5-A346-BCDF-B6B1A44C8B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75363" y="-1"/>
            <a:ext cx="6137275" cy="6858001"/>
          </a:xfrm>
        </p:spPr>
      </p:pic>
    </p:spTree>
    <p:extLst>
      <p:ext uri="{BB962C8B-B14F-4D97-AF65-F5344CB8AC3E}">
        <p14:creationId xmlns:p14="http://schemas.microsoft.com/office/powerpoint/2010/main" val="2666801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ECFBCEE-1EFC-E342-A2C2-098129498850}"/>
              </a:ext>
            </a:extLst>
          </p:cNvPr>
          <p:cNvSpPr/>
          <p:nvPr/>
        </p:nvSpPr>
        <p:spPr>
          <a:xfrm>
            <a:off x="0" y="0"/>
            <a:ext cx="6053138" cy="6858001"/>
          </a:xfrm>
          <a:prstGeom prst="rect">
            <a:avLst/>
          </a:prstGeom>
          <a:solidFill>
            <a:srgbClr val="396E8F"/>
          </a:solidFill>
          <a:ln>
            <a:solidFill>
              <a:srgbClr val="396E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350EAD0-DB33-B747-BF45-6FD212F3FD26}"/>
              </a:ext>
            </a:extLst>
          </p:cNvPr>
          <p:cNvSpPr txBox="1">
            <a:spLocks/>
          </p:cNvSpPr>
          <p:nvPr/>
        </p:nvSpPr>
        <p:spPr>
          <a:xfrm>
            <a:off x="393906" y="1041861"/>
            <a:ext cx="5034795" cy="5066311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transport, wheel&#10;&#10;Description generated with very high confidence">
            <a:extLst>
              <a:ext uri="{FF2B5EF4-FFF2-40B4-BE49-F238E27FC236}">
                <a16:creationId xmlns:a16="http://schemas.microsoft.com/office/drawing/2014/main" id="{E12694C5-BDAB-EC4E-9F54-C6D949F3B7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7094" y="6108172"/>
            <a:ext cx="1301000" cy="49317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D8D59DC-6924-CB46-A785-6B53FF30A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</a:rPr>
              <a:t>Veterinary Assistant Role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95A061-5179-7D49-BBC0-A3378B6CD5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Gentle animal handling &amp; restraint for exams &amp; induction</a:t>
            </a:r>
          </a:p>
          <a:p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Patient care</a:t>
            </a:r>
          </a:p>
          <a:p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Transporting awake &amp; anesthetized animals</a:t>
            </a:r>
          </a:p>
          <a:p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Surgical patient prep</a:t>
            </a:r>
          </a:p>
          <a:p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Thorough anesthetic monitoring with 2-minute loop manual checks</a:t>
            </a:r>
          </a:p>
          <a:p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Recovery</a:t>
            </a:r>
          </a:p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Suite set-up/break-down</a:t>
            </a:r>
          </a:p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Feeding/watering</a:t>
            </a:r>
          </a:p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End-of-day cleaning</a:t>
            </a:r>
          </a:p>
        </p:txBody>
      </p:sp>
      <p:pic>
        <p:nvPicPr>
          <p:cNvPr id="13" name="Picture 12" descr="A picture containing transport, wheel&#10;&#10;Description generated with very high confidence">
            <a:extLst>
              <a:ext uri="{FF2B5EF4-FFF2-40B4-BE49-F238E27FC236}">
                <a16:creationId xmlns:a16="http://schemas.microsoft.com/office/drawing/2014/main" id="{0EF6441A-4C39-3548-8A95-FE53A9CD61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1742" y="6191519"/>
            <a:ext cx="1344534" cy="509673"/>
          </a:xfrm>
          <a:prstGeom prst="rect">
            <a:avLst/>
          </a:prstGeom>
        </p:spPr>
      </p:pic>
      <p:pic>
        <p:nvPicPr>
          <p:cNvPr id="10" name="Picture Placeholder 9" descr="A person holding a dog&#10;&#10;Description automatically generated">
            <a:extLst>
              <a:ext uri="{FF2B5EF4-FFF2-40B4-BE49-F238E27FC236}">
                <a16:creationId xmlns:a16="http://schemas.microsoft.com/office/drawing/2014/main" id="{B513BF5B-C629-714A-A67C-E5122498781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Picture 13" descr="A picture containing transport, wheel&#10;&#10;Description generated with very high confidence">
            <a:extLst>
              <a:ext uri="{FF2B5EF4-FFF2-40B4-BE49-F238E27FC236}">
                <a16:creationId xmlns:a16="http://schemas.microsoft.com/office/drawing/2014/main" id="{B1A29E42-CECD-B54D-B42F-30B9D889F7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1742" y="6219998"/>
            <a:ext cx="1344534" cy="5096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78B259B-4AF1-674A-AE20-9DAD1ED86BBD}"/>
              </a:ext>
            </a:extLst>
          </p:cNvPr>
          <p:cNvSpPr txBox="1"/>
          <p:nvPr/>
        </p:nvSpPr>
        <p:spPr>
          <a:xfrm>
            <a:off x="-797004" y="6545223"/>
            <a:ext cx="2775621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©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 2020 ASPCA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®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564963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6DAF1-9A6B-46EC-BC6C-2E9705661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354"/>
            <a:ext cx="6096000" cy="1325563"/>
          </a:xfrm>
        </p:spPr>
        <p:txBody>
          <a:bodyPr>
            <a:normAutofit/>
          </a:bodyPr>
          <a:lstStyle/>
          <a:p>
            <a:pPr algn="ctr"/>
            <a:r>
              <a:rPr lang="en-US" sz="3400" dirty="0">
                <a:solidFill>
                  <a:srgbClr val="FF6300"/>
                </a:solidFill>
                <a:latin typeface="Arial"/>
                <a:cs typeface="Arial"/>
              </a:rPr>
              <a:t>Just-in-Time</a:t>
            </a:r>
            <a:br>
              <a:rPr lang="en-US" sz="3400" dirty="0">
                <a:solidFill>
                  <a:srgbClr val="FF6300"/>
                </a:solidFill>
                <a:latin typeface="Arial"/>
                <a:cs typeface="Arial"/>
              </a:rPr>
            </a:br>
            <a:r>
              <a:rPr lang="en-US" sz="3400" dirty="0">
                <a:solidFill>
                  <a:srgbClr val="FF6300"/>
                </a:solidFill>
                <a:latin typeface="Arial"/>
                <a:cs typeface="Arial"/>
              </a:rPr>
              <a:t>Onboarding Manual</a:t>
            </a:r>
            <a:endParaRPr lang="en-US" sz="3400" dirty="0">
              <a:solidFill>
                <a:srgbClr val="FF6300"/>
              </a:solidFill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52A076-B01C-431D-9A8F-EFCA7A9F36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7839" y="1150883"/>
            <a:ext cx="5848161" cy="4708526"/>
          </a:xfrm>
        </p:spPr>
        <p:txBody>
          <a:bodyPr anchor="t"/>
          <a:lstStyle/>
          <a:p>
            <a:pPr fontAlgn="base"/>
            <a:endParaRPr lang="en-US" dirty="0"/>
          </a:p>
          <a:p>
            <a:pPr fontAlgn="base"/>
            <a:r>
              <a:rPr lang="en-US" dirty="0"/>
              <a:t>The manual contains information, video links and tests​</a:t>
            </a:r>
          </a:p>
          <a:p>
            <a:pPr marL="0" indent="0" fontAlgn="base">
              <a:buNone/>
            </a:pPr>
            <a:r>
              <a:rPr lang="en-US" dirty="0"/>
              <a:t>​</a:t>
            </a:r>
          </a:p>
          <a:p>
            <a:pPr fontAlgn="base"/>
            <a:r>
              <a:rPr lang="en-US" dirty="0"/>
              <a:t>Designed for Technicians to work through Assistant course first then Technician course ​</a:t>
            </a:r>
          </a:p>
          <a:p>
            <a:pPr marL="0" indent="0" fontAlgn="base">
              <a:buNone/>
            </a:pPr>
            <a:r>
              <a:rPr lang="en-US" dirty="0"/>
              <a:t>​</a:t>
            </a:r>
          </a:p>
          <a:p>
            <a:pPr fontAlgn="base"/>
            <a:r>
              <a:rPr lang="en-US" dirty="0"/>
              <a:t>You have the opportunity to set up a custom 1-hour call with ASNA after the webinar​</a:t>
            </a:r>
          </a:p>
        </p:txBody>
      </p:sp>
      <p:pic>
        <p:nvPicPr>
          <p:cNvPr id="5" name="Picture 4" descr="A picture containing transport, wheel&#10;&#10;Description generated with very high confidence">
            <a:extLst>
              <a:ext uri="{FF2B5EF4-FFF2-40B4-BE49-F238E27FC236}">
                <a16:creationId xmlns:a16="http://schemas.microsoft.com/office/drawing/2014/main" id="{699B2879-7A57-5A48-B658-AF0E235F50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839" y="6191519"/>
            <a:ext cx="1344534" cy="5096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28D6E89-CCDF-40A4-AEC3-65CAFC46F84E}"/>
              </a:ext>
            </a:extLst>
          </p:cNvPr>
          <p:cNvSpPr/>
          <p:nvPr/>
        </p:nvSpPr>
        <p:spPr>
          <a:xfrm>
            <a:off x="6479627" y="1150883"/>
            <a:ext cx="54645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i="1" dirty="0">
                <a:solidFill>
                  <a:schemeClr val="bg1"/>
                </a:solidFill>
              </a:rPr>
              <a:t>Our content &amp; photos are pre-COVID.  While we have provided some generalized suggestions for COVID; your clinic/program is responsible to implement COVID precautions necessary for your state requirements &amp; clinic operations​.</a:t>
            </a:r>
          </a:p>
        </p:txBody>
      </p:sp>
    </p:spTree>
    <p:extLst>
      <p:ext uri="{BB962C8B-B14F-4D97-AF65-F5344CB8AC3E}">
        <p14:creationId xmlns:p14="http://schemas.microsoft.com/office/powerpoint/2010/main" val="1583612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ADD64DD-CBD1-41A9-BACA-DC8585686B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6300"/>
                </a:solidFill>
              </a:rPr>
              <a:t>Patient Intake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F23E76-B4BE-4DC8-A616-E89DB126BF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1611" y="1484823"/>
            <a:ext cx="5801527" cy="4691251"/>
          </a:xfrm>
        </p:spPr>
        <p:txBody>
          <a:bodyPr anchor="t"/>
          <a:lstStyle/>
          <a:p>
            <a:pPr fontAlgn="base"/>
            <a:r>
              <a:rPr lang="en-US" dirty="0"/>
              <a:t>Online check-in with electronic payment​</a:t>
            </a:r>
          </a:p>
          <a:p>
            <a:pPr marL="0" indent="0" fontAlgn="base">
              <a:buNone/>
            </a:pPr>
            <a:r>
              <a:rPr lang="en-US" dirty="0"/>
              <a:t>​</a:t>
            </a:r>
          </a:p>
          <a:p>
            <a:pPr fontAlgn="base"/>
            <a:r>
              <a:rPr lang="en-US" dirty="0"/>
              <a:t>Prioritizing patients in greatest need ​</a:t>
            </a:r>
          </a:p>
          <a:p>
            <a:pPr marL="0" indent="0" fontAlgn="base">
              <a:buNone/>
            </a:pPr>
            <a:r>
              <a:rPr lang="en-US" dirty="0"/>
              <a:t>​</a:t>
            </a:r>
          </a:p>
          <a:p>
            <a:pPr fontAlgn="base"/>
            <a:r>
              <a:rPr lang="en-US" dirty="0"/>
              <a:t>Curbside check-in to maintain social distancing​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9FAC88B-24EA-48D9-9F77-41AA7F18AD67}"/>
              </a:ext>
            </a:extLst>
          </p:cNvPr>
          <p:cNvSpPr txBox="1">
            <a:spLocks noChangeArrowheads="1"/>
          </p:cNvSpPr>
          <p:nvPr/>
        </p:nvSpPr>
        <p:spPr>
          <a:xfrm>
            <a:off x="713015" y="1671108"/>
            <a:ext cx="1050743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2400" dirty="0"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  <a:p>
            <a:endParaRPr lang="en-US" sz="2400" dirty="0"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  <a:p>
            <a:endParaRPr lang="en-US" sz="2400" dirty="0"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F726F7A-9395-FC4D-ADBB-99832C09A69D}"/>
              </a:ext>
            </a:extLst>
          </p:cNvPr>
          <p:cNvSpPr txBox="1">
            <a:spLocks/>
          </p:cNvSpPr>
          <p:nvPr/>
        </p:nvSpPr>
        <p:spPr>
          <a:xfrm>
            <a:off x="6172200" y="1756833"/>
            <a:ext cx="5181600" cy="44201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Subtitle 4">
            <a:extLst>
              <a:ext uri="{FF2B5EF4-FFF2-40B4-BE49-F238E27FC236}">
                <a16:creationId xmlns:a16="http://schemas.microsoft.com/office/drawing/2014/main" id="{4C03178F-D8B5-934D-9B7A-7C350006A22B}"/>
              </a:ext>
            </a:extLst>
          </p:cNvPr>
          <p:cNvSpPr txBox="1">
            <a:spLocks/>
          </p:cNvSpPr>
          <p:nvPr/>
        </p:nvSpPr>
        <p:spPr>
          <a:xfrm>
            <a:off x="8352698" y="880289"/>
            <a:ext cx="3569057" cy="688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00" dirty="0">
              <a:solidFill>
                <a:schemeClr val="bg1"/>
              </a:solidFill>
              <a:latin typeface="Arial" panose="020B0604020202020204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0BAA36-B35F-7A48-9DEF-E378F8C9659A}"/>
              </a:ext>
            </a:extLst>
          </p:cNvPr>
          <p:cNvSpPr txBox="1"/>
          <p:nvPr/>
        </p:nvSpPr>
        <p:spPr>
          <a:xfrm>
            <a:off x="9416379" y="6537731"/>
            <a:ext cx="2775621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©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 2020 ASPCA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®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. All Rights Reserved.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ACC4A53-47CE-4D93-BE3B-58D5EAF224B5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137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ADD64DD-CBD1-41A9-BACA-DC8585686B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6300"/>
                </a:solidFill>
              </a:rPr>
              <a:t>Gentle Animal Handling</a:t>
            </a:r>
            <a:br>
              <a:rPr lang="en-US" dirty="0">
                <a:solidFill>
                  <a:srgbClr val="FF6300"/>
                </a:solidFill>
              </a:rPr>
            </a:br>
            <a:r>
              <a:rPr lang="en-US" dirty="0">
                <a:solidFill>
                  <a:srgbClr val="FF6300"/>
                </a:solidFill>
              </a:rPr>
              <a:t>&amp; Restraint</a:t>
            </a:r>
            <a:endParaRPr lang="en-US" b="1" dirty="0">
              <a:solidFill>
                <a:srgbClr val="FF6300"/>
              </a:solidFill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80872D5-BB8D-48A7-A0EF-C2C67906A99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271DD-E990-488D-8688-E76EA0EBE7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t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6300"/>
              </a:buClr>
            </a:pPr>
            <a:r>
              <a:rPr lang="en-US" dirty="0"/>
              <a:t>Helps minimize stress on patients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6300"/>
              </a:buClr>
            </a:pPr>
            <a:r>
              <a:rPr lang="en-US" dirty="0"/>
              <a:t>Should be incorporated into all aspects of patient care, handling, &amp; housing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6300"/>
              </a:buClr>
            </a:pPr>
            <a:r>
              <a:rPr lang="en-US" dirty="0"/>
              <a:t>When staff recognizes &amp; addresses fear in cats &amp; dogs, you save time &amp; minimize staff injuries</a:t>
            </a:r>
          </a:p>
          <a:p>
            <a:pPr fontAlgn="base"/>
            <a:r>
              <a:rPr lang="en-US" dirty="0"/>
              <a:t>Gentle Handling Techniques for Cats:</a:t>
            </a:r>
            <a:br>
              <a:rPr lang="en-US" dirty="0"/>
            </a:br>
            <a:endParaRPr lang="en-US" dirty="0"/>
          </a:p>
          <a:p>
            <a:pPr marL="0" indent="0" fontAlgn="base">
              <a:buNone/>
            </a:pPr>
            <a:r>
              <a:rPr lang="en-US" sz="1800" dirty="0">
                <a:hlinkClick r:id="rId4"/>
              </a:rPr>
              <a:t>https://www.aspcaonline.org/#/dashboard</a:t>
            </a:r>
            <a:endParaRPr lang="en-US" sz="180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F726F7A-9395-FC4D-ADBB-99832C09A69D}"/>
              </a:ext>
            </a:extLst>
          </p:cNvPr>
          <p:cNvSpPr txBox="1">
            <a:spLocks/>
          </p:cNvSpPr>
          <p:nvPr/>
        </p:nvSpPr>
        <p:spPr>
          <a:xfrm>
            <a:off x="6172200" y="1756833"/>
            <a:ext cx="5181600" cy="44201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57D7DE-FBDE-9448-A973-9CF02E3206A8}"/>
              </a:ext>
            </a:extLst>
          </p:cNvPr>
          <p:cNvSpPr txBox="1"/>
          <p:nvPr/>
        </p:nvSpPr>
        <p:spPr>
          <a:xfrm>
            <a:off x="9416379" y="6537731"/>
            <a:ext cx="2775621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©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 2020 ASPCA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®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578648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4BD20-8DCE-424D-941D-5BE37C34F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400" dirty="0">
                <a:solidFill>
                  <a:srgbClr val="FF6300"/>
                </a:solidFill>
              </a:rPr>
              <a:t>Disease Prevention</a:t>
            </a:r>
          </a:p>
        </p:txBody>
      </p:sp>
      <p:pic>
        <p:nvPicPr>
          <p:cNvPr id="5" name="Picture Placeholder 4" descr="Two people standing in a kitchen&#10;&#10;Description automatically generated">
            <a:extLst>
              <a:ext uri="{FF2B5EF4-FFF2-40B4-BE49-F238E27FC236}">
                <a16:creationId xmlns:a16="http://schemas.microsoft.com/office/drawing/2014/main" id="{6E8D1E5A-D591-4B2A-9A96-83D0CFF250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4A99B2-04A4-47C2-A93D-22ADCC3F1F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t"/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6300"/>
              </a:buClr>
            </a:pPr>
            <a:r>
              <a:rPr lang="en-US" b="1" dirty="0"/>
              <a:t>Critical</a:t>
            </a:r>
            <a:r>
              <a:rPr lang="en-US" dirty="0"/>
              <a:t> for staff to understand &amp; follow strict rules to help prevent the spread of disease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6300"/>
              </a:buClr>
            </a:pPr>
            <a:r>
              <a:rPr lang="en-US" dirty="0">
                <a:latin typeface="Arial"/>
                <a:cs typeface="Arial"/>
              </a:rPr>
              <a:t>Provide adequate supplies in all parts of your clinic to allow for easy compliance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455D54-3B9D-7748-9879-5F52D181C55A}"/>
              </a:ext>
            </a:extLst>
          </p:cNvPr>
          <p:cNvSpPr txBox="1"/>
          <p:nvPr/>
        </p:nvSpPr>
        <p:spPr>
          <a:xfrm>
            <a:off x="9416379" y="6537731"/>
            <a:ext cx="2775621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©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 2020 ASPCA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®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692221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78C0B-6DA2-4A58-BA33-838B444B1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400" dirty="0">
                <a:solidFill>
                  <a:srgbClr val="FF63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Hypothermia</a:t>
            </a:r>
            <a:br>
              <a:rPr lang="en-US" sz="3400" dirty="0">
                <a:solidFill>
                  <a:srgbClr val="FF63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3400" dirty="0">
                <a:solidFill>
                  <a:srgbClr val="FF63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Prevention Care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EB89974-F6FE-45B5-BB51-F96656237100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1D8D2A-B0B7-4556-9694-C0CED9EBE4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6300"/>
              </a:buClr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Preventing hypothermia is critical for anesthetized patients to avoid slow recovery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6300"/>
              </a:buClr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Remember to utilize tools to prevent hypothermia at all points during their stay in the clinic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82B412-5C05-FD40-9CAA-8F292E140E65}"/>
              </a:ext>
            </a:extLst>
          </p:cNvPr>
          <p:cNvSpPr txBox="1"/>
          <p:nvPr/>
        </p:nvSpPr>
        <p:spPr>
          <a:xfrm>
            <a:off x="9416379" y="6537731"/>
            <a:ext cx="2775621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©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 2020 ASPCA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®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5419854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D3EFB-7F80-43BE-886E-B813BCE15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400" dirty="0">
                <a:solidFill>
                  <a:srgbClr val="FF6300"/>
                </a:solidFill>
                <a:cs typeface="Arial" panose="020B0604020202020204" pitchFamily="34" charset="0"/>
              </a:rPr>
              <a:t>Goals of Safe Anesthesia</a:t>
            </a:r>
          </a:p>
        </p:txBody>
      </p:sp>
      <p:pic>
        <p:nvPicPr>
          <p:cNvPr id="11" name="Picture Placeholder 10" descr="A picture containing person, cutting, indoor, cut&#10;&#10;Description automatically generated">
            <a:extLst>
              <a:ext uri="{FF2B5EF4-FFF2-40B4-BE49-F238E27FC236}">
                <a16:creationId xmlns:a16="http://schemas.microsoft.com/office/drawing/2014/main" id="{3355C190-E61A-3B43-9B0A-70B47B126EC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6300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Decrease stress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6300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Produce unconsciousness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6300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Provide analgesia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6300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Foster amnesia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6300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Maintain immobilization &amp; muscle relaxation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6300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Incorporate potentially reversible agents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6300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Well-known drugs, reliable &amp; cost-effective for HQHVSN environments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0B1F70-8708-D149-BE8C-C22C43974284}"/>
              </a:ext>
            </a:extLst>
          </p:cNvPr>
          <p:cNvSpPr txBox="1"/>
          <p:nvPr/>
        </p:nvSpPr>
        <p:spPr>
          <a:xfrm>
            <a:off x="9416379" y="6537731"/>
            <a:ext cx="2775621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©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 2020 ASPCA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®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. All Rights Reserved.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E921CB-B164-0E46-9D89-36A3C476571E}"/>
              </a:ext>
            </a:extLst>
          </p:cNvPr>
          <p:cNvSpPr txBox="1"/>
          <p:nvPr/>
        </p:nvSpPr>
        <p:spPr>
          <a:xfrm>
            <a:off x="8941097" y="6590144"/>
            <a:ext cx="2775621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©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 2020 ASPCA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®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257963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6321AD-8064-4F2D-B2C3-EB19817A8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41" y="416689"/>
            <a:ext cx="10630273" cy="542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77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19692" y="5582503"/>
            <a:ext cx="784987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2400" dirty="0">
                <a:solidFill>
                  <a:schemeClr val="bg1"/>
                </a:solidFill>
                <a:latin typeface="Helvetica Neue"/>
                <a:cs typeface="Helvetica Neue"/>
              </a:rPr>
              <a:t>*Anxiety has been shown to contribute to pain wind-up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  <a:latin typeface="Helvetica Neue"/>
                <a:cs typeface="Helvetica Neue"/>
              </a:rPr>
              <a:t>** NSAID non-steroidal anti-inflammatory drug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98516" y="713124"/>
            <a:ext cx="2329900" cy="140473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Pre-op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Opioid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061340" y="713123"/>
            <a:ext cx="2329900" cy="140473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Block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98517" y="3162053"/>
            <a:ext cx="2329900" cy="140473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Pre-op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Sedative/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Anxiolytic *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061341" y="3253212"/>
            <a:ext cx="2329899" cy="140473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Pre-op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NSAID**</a:t>
            </a:r>
          </a:p>
        </p:txBody>
      </p:sp>
      <p:sp>
        <p:nvSpPr>
          <p:cNvPr id="11" name="Oval 10"/>
          <p:cNvSpPr/>
          <p:nvPr/>
        </p:nvSpPr>
        <p:spPr>
          <a:xfrm>
            <a:off x="4764156" y="2055496"/>
            <a:ext cx="2663687" cy="2213113"/>
          </a:xfrm>
          <a:prstGeom prst="ellipse">
            <a:avLst/>
          </a:prstGeom>
          <a:solidFill>
            <a:srgbClr val="FF63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Balanced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Analgesic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</a:t>
            </a:r>
          </a:p>
        </p:txBody>
      </p:sp>
      <p:sp>
        <p:nvSpPr>
          <p:cNvPr id="18" name="Right Arrow 17"/>
          <p:cNvSpPr/>
          <p:nvPr/>
        </p:nvSpPr>
        <p:spPr>
          <a:xfrm rot="2119393">
            <a:off x="3504526" y="1676250"/>
            <a:ext cx="1056303" cy="484632"/>
          </a:xfrm>
          <a:prstGeom prst="rightArrow">
            <a:avLst/>
          </a:prstGeom>
          <a:solidFill>
            <a:srgbClr val="FF63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Helvetica Neue"/>
              <a:cs typeface="Helvetica Neue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A6A04A-E913-4AB4-8C9E-EB3276784CA7}"/>
              </a:ext>
            </a:extLst>
          </p:cNvPr>
          <p:cNvSpPr txBox="1"/>
          <p:nvPr/>
        </p:nvSpPr>
        <p:spPr>
          <a:xfrm>
            <a:off x="219761" y="5862256"/>
            <a:ext cx="89498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en-US" alt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	Anxiety has been shown to contribute to pain wind-up</a:t>
            </a:r>
          </a:p>
          <a:p>
            <a:pPr lvl="0">
              <a:spcAft>
                <a:spcPts val="1200"/>
              </a:spcAft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 	Non-steroidal anti-inflammatory drug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7644736E-E82C-4A4A-A9C8-4AB5A3D9C59D}"/>
              </a:ext>
            </a:extLst>
          </p:cNvPr>
          <p:cNvSpPr/>
          <p:nvPr/>
        </p:nvSpPr>
        <p:spPr>
          <a:xfrm rot="12997906">
            <a:off x="7713771" y="3724381"/>
            <a:ext cx="1056303" cy="484632"/>
          </a:xfrm>
          <a:prstGeom prst="rightArrow">
            <a:avLst/>
          </a:prstGeom>
          <a:solidFill>
            <a:srgbClr val="FF63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Helvetica Neue"/>
              <a:cs typeface="Helvetica Neue"/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81C7C113-2168-CD4B-966F-7B2212C68D6C}"/>
              </a:ext>
            </a:extLst>
          </p:cNvPr>
          <p:cNvSpPr/>
          <p:nvPr/>
        </p:nvSpPr>
        <p:spPr>
          <a:xfrm rot="8994855">
            <a:off x="7723823" y="1680860"/>
            <a:ext cx="1056303" cy="484632"/>
          </a:xfrm>
          <a:prstGeom prst="rightArrow">
            <a:avLst/>
          </a:prstGeom>
          <a:solidFill>
            <a:srgbClr val="FF63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Helvetica Neue"/>
              <a:cs typeface="Helvetica Neue"/>
            </a:endParaRP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ACD53D6D-750D-EE4B-AB15-EBB53C9986F4}"/>
              </a:ext>
            </a:extLst>
          </p:cNvPr>
          <p:cNvSpPr/>
          <p:nvPr/>
        </p:nvSpPr>
        <p:spPr>
          <a:xfrm rot="19482634">
            <a:off x="3417013" y="3691137"/>
            <a:ext cx="1056303" cy="484632"/>
          </a:xfrm>
          <a:prstGeom prst="rightArrow">
            <a:avLst/>
          </a:prstGeom>
          <a:solidFill>
            <a:srgbClr val="FF63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42746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F9B76FF-0416-49A6-8B05-66394EE2D41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F7A041-8C05-4302-B217-969687E01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400" dirty="0">
                <a:solidFill>
                  <a:srgbClr val="FF6300"/>
                </a:solidFill>
              </a:rPr>
              <a:t>Flow &amp; Time Management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3A2648-E851-4CF2-A9CF-0634D905B7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t"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200" b="1" dirty="0">
                <a:solidFill>
                  <a:srgbClr val="FF6300"/>
                </a:solidFill>
              </a:rPr>
              <a:t>The lead technician is key to good flow! </a:t>
            </a:r>
            <a:endParaRPr lang="en-US" dirty="0">
              <a:solidFill>
                <a:srgbClr val="FF6300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b="1" dirty="0"/>
              <a:t>Good flow during surgery is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6300"/>
              </a:buClr>
            </a:pPr>
            <a:r>
              <a:rPr lang="en-US" dirty="0"/>
              <a:t>Always knowing what is going on in the prep &amp; surgery suite,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6300"/>
              </a:buClr>
            </a:pPr>
            <a:r>
              <a:rPr lang="en-US" dirty="0">
                <a:latin typeface="Arial"/>
                <a:cs typeface="Arial"/>
              </a:rPr>
              <a:t>Knowing your doctor &amp; having the next patient ready 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6300"/>
              </a:buClr>
            </a:pPr>
            <a:r>
              <a:rPr lang="en-US" dirty="0"/>
              <a:t>High-quality patient care throughout the whole day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6E732D-75B0-5740-B94D-C3CAEF7686FC}"/>
              </a:ext>
            </a:extLst>
          </p:cNvPr>
          <p:cNvSpPr txBox="1"/>
          <p:nvPr/>
        </p:nvSpPr>
        <p:spPr>
          <a:xfrm>
            <a:off x="9416379" y="6537731"/>
            <a:ext cx="2775621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©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 2020 ASPCA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®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8992633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1C69388-42DB-4C71-B0CE-23CCD817C90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3138" y="0"/>
            <a:ext cx="613886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AA572A-15A1-437C-BB9F-0028BC724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>
                <a:solidFill>
                  <a:srgbClr val="FF6300"/>
                </a:solidFill>
              </a:rPr>
              <a:t>Communication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2CF1C1-920F-4465-8141-7BA548981B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6300"/>
              </a:buClr>
            </a:pPr>
            <a:r>
              <a:rPr lang="en-US" dirty="0">
                <a:latin typeface="Arial"/>
                <a:cs typeface="Arial"/>
              </a:rPr>
              <a:t>Practice closed-loop communications  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6300"/>
              </a:buClr>
            </a:pPr>
            <a:r>
              <a:rPr lang="en-US" dirty="0">
                <a:latin typeface="Arial"/>
                <a:cs typeface="Arial"/>
              </a:rPr>
              <a:t>Utilize non-verbal communications to signal tasks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6300"/>
              </a:buClr>
            </a:pPr>
            <a:r>
              <a:rPr lang="en-US" dirty="0">
                <a:latin typeface="Arial"/>
                <a:cs typeface="Arial"/>
              </a:rPr>
              <a:t>Good communication is key to good patient care &amp; preventing emergencies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BDACDE-6FAA-784A-89A2-A276D3065385}"/>
              </a:ext>
            </a:extLst>
          </p:cNvPr>
          <p:cNvSpPr txBox="1"/>
          <p:nvPr/>
        </p:nvSpPr>
        <p:spPr>
          <a:xfrm>
            <a:off x="9416379" y="6537731"/>
            <a:ext cx="2775621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©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 2020 ASPCA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®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714551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2D54F-5C6E-4A41-9186-A198C0731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053138" cy="1291836"/>
          </a:xfrm>
        </p:spPr>
        <p:txBody>
          <a:bodyPr>
            <a:normAutofit/>
          </a:bodyPr>
          <a:lstStyle/>
          <a:p>
            <a:pPr algn="ctr"/>
            <a:r>
              <a:rPr lang="en-US" sz="3400" dirty="0">
                <a:solidFill>
                  <a:srgbClr val="FF6300"/>
                </a:solidFill>
              </a:rPr>
              <a:t>Efficiency &amp; Accuracy</a:t>
            </a:r>
            <a:br>
              <a:rPr lang="en-US" sz="3400" dirty="0">
                <a:solidFill>
                  <a:srgbClr val="FF6300"/>
                </a:solidFill>
              </a:rPr>
            </a:br>
            <a:r>
              <a:rPr lang="en-US" sz="3400" dirty="0">
                <a:solidFill>
                  <a:srgbClr val="FF6300"/>
                </a:solidFill>
              </a:rPr>
              <a:t>When Drawing Drugs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B3D4C2B-2796-4852-869F-B218A9BF57D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3138" y="0"/>
            <a:ext cx="6138862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DF006C-A636-40F9-9756-8FF36FF0D2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Making up drugs for all patients first thing in the morning allows for more drug security &amp; efficient surgery flow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322A78-CFE4-AC40-B626-0059973ABC46}"/>
              </a:ext>
            </a:extLst>
          </p:cNvPr>
          <p:cNvSpPr txBox="1"/>
          <p:nvPr/>
        </p:nvSpPr>
        <p:spPr>
          <a:xfrm>
            <a:off x="9416379" y="6537731"/>
            <a:ext cx="2775621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©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 2020 ASPCA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®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117968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612C6-E459-4EFC-9D0E-C31DC299B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>
                <a:solidFill>
                  <a:srgbClr val="FF6300"/>
                </a:solidFill>
              </a:rPr>
              <a:t>Induction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AD7C03B-DB06-B84C-ACEC-ACB612D1F5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CDBD60-D9FD-47FA-8E46-862BA03AD7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t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Smooth induction of patients for spay/ neuter surgery requires proper planning &amp; good technique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Start surgery with puppies &amp; toy breeds as they are most susceptible to developing hypoglycemia &amp; hypothermia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7B949-5746-4C90-9D60-0AD7D6159C1D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181850" y="1701800"/>
            <a:ext cx="5010150" cy="435133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/>
              <a:t> 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54B725-8611-4D88-B8FC-30BABD6EC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138" y="0"/>
            <a:ext cx="6138672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8F6C34-1A6D-1744-88EF-B3358CEA1838}"/>
              </a:ext>
            </a:extLst>
          </p:cNvPr>
          <p:cNvSpPr txBox="1"/>
          <p:nvPr/>
        </p:nvSpPr>
        <p:spPr>
          <a:xfrm>
            <a:off x="9416379" y="6537731"/>
            <a:ext cx="2775621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©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 2020 ASPCA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®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5105371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1648A-2294-4C16-B0C9-CC1182CD3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0232"/>
            <a:ext cx="6053138" cy="1291836"/>
          </a:xfrm>
        </p:spPr>
        <p:txBody>
          <a:bodyPr>
            <a:normAutofit/>
          </a:bodyPr>
          <a:lstStyle/>
          <a:p>
            <a:pPr algn="ctr"/>
            <a:r>
              <a:rPr lang="en-US" sz="3400" dirty="0">
                <a:solidFill>
                  <a:srgbClr val="FF6300"/>
                </a:solidFill>
              </a:rPr>
              <a:t>Handling Anesthetized Patients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E51C182-43ED-0F46-BED2-05216236CE9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3138" y="0"/>
            <a:ext cx="6138862" cy="6858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A6D28A-799B-4650-83B9-919ACE0569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t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6300"/>
              </a:buClr>
            </a:pPr>
            <a:r>
              <a:rPr lang="en-US" dirty="0"/>
              <a:t>Anesthetized patients must be carried to fully support the alignment of their neck &amp; back to prevent injury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6300"/>
              </a:buClr>
            </a:pPr>
            <a:r>
              <a:rPr lang="en-US" dirty="0"/>
              <a:t>Always move or adjust a patient from underneath, instead of pulling on limbs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6300"/>
              </a:buClr>
              <a:buNone/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7831B8-8E79-1249-ADE8-712172F1D280}"/>
              </a:ext>
            </a:extLst>
          </p:cNvPr>
          <p:cNvSpPr txBox="1"/>
          <p:nvPr/>
        </p:nvSpPr>
        <p:spPr>
          <a:xfrm>
            <a:off x="9416379" y="6537731"/>
            <a:ext cx="2775621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©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 2020 ASPCA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®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793291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CDFE7-0A01-4B14-B73F-0490CBAF4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400" dirty="0">
                <a:solidFill>
                  <a:srgbClr val="FF6300"/>
                </a:solidFill>
              </a:rPr>
              <a:t>Patient Prep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3AA99A8-7E77-4299-AFA1-BF469555CC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DE938C-A9D0-4943-B098-6F4DC58E16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6300"/>
              </a:buClr>
            </a:pPr>
            <a:r>
              <a:rPr lang="en-US" dirty="0"/>
              <a:t>We recommend close monitoring to ensure proper sterile preparation of the surgical field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2A7B73-CDFD-0247-A6FA-B004E2633FBA}"/>
              </a:ext>
            </a:extLst>
          </p:cNvPr>
          <p:cNvSpPr txBox="1"/>
          <p:nvPr/>
        </p:nvSpPr>
        <p:spPr>
          <a:xfrm>
            <a:off x="9416379" y="6537731"/>
            <a:ext cx="2775621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©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 2020 ASPCA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®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1419040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A5BB4-CEE2-49C9-85E3-6480AF613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>
                <a:solidFill>
                  <a:srgbClr val="FF6300"/>
                </a:solidFill>
              </a:rPr>
              <a:t>Patient Monitoring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70EA1E3-85E7-4D5C-ADA3-39004221F4D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2"/>
          <a:stretch/>
        </p:blipFill>
        <p:spPr>
          <a:xfrm>
            <a:off x="6053138" y="0"/>
            <a:ext cx="6138862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8134F3-DF69-5842-83FC-A1072D214B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100000"/>
              <a:tabLst>
                <a:tab pos="457200" algn="l"/>
              </a:tabLst>
            </a:pPr>
            <a:r>
              <a:rPr lang="en-US" dirty="0">
                <a:solidFill>
                  <a:srgbClr val="222222"/>
                </a:solidFill>
                <a:ea typeface="Times New Roman" panose="02020603050405020304" pitchFamily="18" charset="0"/>
              </a:rPr>
              <a:t>Continuous monitoring requires alarmed pulse oximeters on every patient under anesthesia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100000"/>
              <a:tabLst>
                <a:tab pos="457200" algn="l"/>
              </a:tabLst>
            </a:pPr>
            <a:r>
              <a:rPr lang="en-US" dirty="0">
                <a:solidFill>
                  <a:srgbClr val="222222"/>
                </a:solidFill>
                <a:ea typeface="Times New Roman" panose="02020603050405020304" pitchFamily="18" charset="0"/>
              </a:rPr>
              <a:t>Surgical team must perform manual checks on their patients at regular intervals (2-3-minute loops)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100000"/>
              <a:tabLst>
                <a:tab pos="457200" algn="l"/>
              </a:tabLst>
            </a:pPr>
            <a:r>
              <a:rPr lang="en-US" dirty="0">
                <a:solidFill>
                  <a:srgbClr val="222222"/>
                </a:solidFill>
                <a:ea typeface="Times New Roman" panose="02020603050405020304" pitchFamily="18" charset="0"/>
              </a:rPr>
              <a:t>Closed-loop communications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AE7B50-3047-0D4E-A778-62F7F397678C}"/>
              </a:ext>
            </a:extLst>
          </p:cNvPr>
          <p:cNvSpPr txBox="1"/>
          <p:nvPr/>
        </p:nvSpPr>
        <p:spPr>
          <a:xfrm>
            <a:off x="9416379" y="6537731"/>
            <a:ext cx="2775621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©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 2020 ASPCA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®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889412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AC0A4-7FA2-4AA0-9241-E9B7B2108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6300"/>
                </a:solidFill>
                <a:latin typeface="+mj-lt"/>
                <a:ea typeface="+mj-ea"/>
                <a:cs typeface="+mj-cs"/>
              </a:rPr>
              <a:t>Recovery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30A08F-0549-4623-A25E-197927A8CB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DE6A08-CA3C-4FE5-A895-32ED8BF67E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Have all animals on the recovery mat facing the same direction with their tongues visible</a:t>
            </a:r>
          </a:p>
          <a:p>
            <a:pPr marL="0" indent="0" fontAlgn="base">
              <a:buNone/>
            </a:pPr>
            <a:r>
              <a:rPr lang="en-US" dirty="0"/>
              <a:t>​</a:t>
            </a:r>
          </a:p>
          <a:p>
            <a:pPr fontAlgn="base"/>
            <a:r>
              <a:rPr lang="en-US" dirty="0"/>
              <a:t>Smaller groupings to limit exposure and maintain social distance  ​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5CE567-4F6E-F949-ABD9-B68FDA1775FB}"/>
              </a:ext>
            </a:extLst>
          </p:cNvPr>
          <p:cNvSpPr txBox="1"/>
          <p:nvPr/>
        </p:nvSpPr>
        <p:spPr>
          <a:xfrm>
            <a:off x="9416379" y="6537731"/>
            <a:ext cx="2775621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©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 2020 ASPCA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®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0709858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A4484-09D7-48A5-9803-8290048D4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6300"/>
                </a:solidFill>
              </a:rPr>
              <a:t>Emergency CPR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12624B3-8B74-47FB-9C2F-6B77251135BF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C2D028-F088-4D20-9CAF-504DDBCF14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t"/>
          <a:lstStyle/>
          <a:p>
            <a:pPr lvl="0"/>
            <a:endParaRPr lang="en-US" sz="2000" dirty="0"/>
          </a:p>
          <a:p>
            <a:pPr lvl="0"/>
            <a:r>
              <a:rPr lang="en-US" dirty="0">
                <a:latin typeface="Helvetica"/>
                <a:cs typeface="Helvetica"/>
              </a:rPr>
              <a:t>Have a plan &amp; keep practicing with your whole team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4B0B26-929E-1640-AC92-DA54FC647728}"/>
              </a:ext>
            </a:extLst>
          </p:cNvPr>
          <p:cNvSpPr txBox="1"/>
          <p:nvPr/>
        </p:nvSpPr>
        <p:spPr>
          <a:xfrm>
            <a:off x="9416379" y="6537731"/>
            <a:ext cx="2775621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©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 2020 ASPCA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®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423002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6637F8-807F-47D1-B632-FD7A5FC3F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818" y="334844"/>
            <a:ext cx="10811981" cy="534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056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BF2614-9018-4ADA-8410-A97B11271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6300"/>
                </a:solidFill>
              </a:rPr>
              <a:t>Release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FC9FC6-1779-4795-AA2F-26463CB1B0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t"/>
          <a:lstStyle/>
          <a:p>
            <a:pPr fontAlgn="base"/>
            <a:r>
              <a:rPr lang="en-US" dirty="0"/>
              <a:t>Curbside discharge to avoid people in the lobby​</a:t>
            </a:r>
          </a:p>
          <a:p>
            <a:pPr marL="0" indent="0" fontAlgn="base">
              <a:buNone/>
            </a:pPr>
            <a:r>
              <a:rPr lang="en-US" dirty="0"/>
              <a:t>​</a:t>
            </a:r>
          </a:p>
          <a:p>
            <a:pPr fontAlgn="base"/>
            <a:r>
              <a:rPr lang="en-US" dirty="0"/>
              <a:t>Remote discharge instructions ​</a:t>
            </a:r>
          </a:p>
          <a:p>
            <a:pPr marL="0" indent="0" fontAlgn="base">
              <a:buNone/>
            </a:pPr>
            <a:r>
              <a:rPr lang="en-US" dirty="0"/>
              <a:t>​</a:t>
            </a:r>
          </a:p>
          <a:p>
            <a:pPr fontAlgn="base"/>
            <a:r>
              <a:rPr lang="en-US" dirty="0"/>
              <a:t>Electronic receipt, record and discharge instructions with contact information for post-op concerns​</a:t>
            </a:r>
          </a:p>
          <a:p>
            <a:pPr>
              <a:buClr>
                <a:srgbClr val="FF6300"/>
              </a:buClr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6077E3-C376-DC4E-9CB0-A4603B723EBB}"/>
              </a:ext>
            </a:extLst>
          </p:cNvPr>
          <p:cNvSpPr txBox="1"/>
          <p:nvPr/>
        </p:nvSpPr>
        <p:spPr>
          <a:xfrm>
            <a:off x="9416379" y="6537731"/>
            <a:ext cx="2775621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©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 2020 ASPCA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®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. All Rights Reserved.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89ED2CA-48C9-4D04-8DBD-9AC83729DFAB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0850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07E5E-95EF-4519-A7D8-F733EDBC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5203"/>
            <a:ext cx="6096000" cy="1314346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pPr algn="ctr"/>
            <a:r>
              <a:rPr lang="en-US" sz="3400" dirty="0">
                <a:solidFill>
                  <a:srgbClr val="FF6300"/>
                </a:solidFill>
              </a:rPr>
              <a:t>Ask ASNA and</a:t>
            </a:r>
            <a:br>
              <a:rPr lang="en-US" sz="3400" dirty="0">
                <a:solidFill>
                  <a:srgbClr val="FF6300"/>
                </a:solidFill>
              </a:rPr>
            </a:br>
            <a:r>
              <a:rPr lang="en-US" sz="3400" dirty="0">
                <a:solidFill>
                  <a:srgbClr val="FF6300"/>
                </a:solidFill>
              </a:rPr>
              <a:t>Ask The Experts</a:t>
            </a:r>
            <a:br>
              <a:rPr lang="en-US" sz="3400" dirty="0">
                <a:solidFill>
                  <a:srgbClr val="FF6300"/>
                </a:solidFill>
              </a:rPr>
            </a:br>
            <a:r>
              <a:rPr lang="en-US" sz="3400" dirty="0">
                <a:solidFill>
                  <a:srgbClr val="FF6300"/>
                </a:solidFill>
              </a:rPr>
              <a:t>ASPCA COVID-19 Info Hub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D52A74-D576-470A-987B-1BA4798B64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5589" y="2078695"/>
            <a:ext cx="5840412" cy="359368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If you have follow-up questions about this onboarding resource: 1 hour “Ask ASNA”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ASPCA is offering “Ask the Experts” for sheltering, behavior &amp; equine: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/>
              <a:t>https://www.aspcapro.org/ask-ASPCA-expert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472524A-1D19-6744-A803-EF10FB4991F8}"/>
              </a:ext>
            </a:extLst>
          </p:cNvPr>
          <p:cNvSpPr txBox="1">
            <a:spLocks/>
          </p:cNvSpPr>
          <p:nvPr/>
        </p:nvSpPr>
        <p:spPr>
          <a:xfrm>
            <a:off x="5835112" y="6164577"/>
            <a:ext cx="6271647" cy="5753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63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63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b="1" dirty="0">
                <a:solidFill>
                  <a:schemeClr val="bg1"/>
                </a:solidFill>
              </a:rPr>
              <a:t>Request your 1-hour zoom consultation </a:t>
            </a:r>
            <a:r>
              <a:rPr lang="en-US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endParaRPr lang="en-US" b="1" dirty="0"/>
          </a:p>
        </p:txBody>
      </p:sp>
      <p:pic>
        <p:nvPicPr>
          <p:cNvPr id="9" name="Picture 8" descr="A picture containing transport, wheel&#10;&#10;Description generated with very high confidence">
            <a:extLst>
              <a:ext uri="{FF2B5EF4-FFF2-40B4-BE49-F238E27FC236}">
                <a16:creationId xmlns:a16="http://schemas.microsoft.com/office/drawing/2014/main" id="{03960252-37B7-0B48-8ADB-0572B76364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88" y="6235058"/>
            <a:ext cx="1276283" cy="4838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653FD92-BABF-6345-B235-A8578CF96EF0}"/>
              </a:ext>
            </a:extLst>
          </p:cNvPr>
          <p:cNvGrpSpPr/>
          <p:nvPr/>
        </p:nvGrpSpPr>
        <p:grpSpPr>
          <a:xfrm>
            <a:off x="6467238" y="574298"/>
            <a:ext cx="5384569" cy="5221133"/>
            <a:chOff x="6289008" y="484304"/>
            <a:chExt cx="5384569" cy="5221133"/>
          </a:xfrm>
        </p:grpSpPr>
        <p:pic>
          <p:nvPicPr>
            <p:cNvPr id="11" name="Picture 10" descr="A close up of a logo&#10;&#10;Description automatically generated">
              <a:hlinkClick r:id="rId5"/>
              <a:extLst>
                <a:ext uri="{FF2B5EF4-FFF2-40B4-BE49-F238E27FC236}">
                  <a16:creationId xmlns:a16="http://schemas.microsoft.com/office/drawing/2014/main" id="{518F2485-3D21-5045-A98E-9785DB495C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89008" y="484304"/>
              <a:ext cx="1668073" cy="5221133"/>
            </a:xfrm>
            <a:prstGeom prst="rect">
              <a:avLst/>
            </a:prstGeom>
          </p:spPr>
        </p:pic>
        <p:pic>
          <p:nvPicPr>
            <p:cNvPr id="13" name="Picture 1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F8B8EE84-3325-124B-9AA0-BB9D5AE41A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357"/>
            <a:stretch/>
          </p:blipFill>
          <p:spPr>
            <a:xfrm>
              <a:off x="7957081" y="829159"/>
              <a:ext cx="3716496" cy="487627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E4104F6-0F9E-0645-B4E3-76D943B662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1611"/>
            <a:stretch/>
          </p:blipFill>
          <p:spPr>
            <a:xfrm>
              <a:off x="7957082" y="484304"/>
              <a:ext cx="3716495" cy="4572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13287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og lying on the floor&#10;&#10;Description automatically generated">
            <a:extLst>
              <a:ext uri="{FF2B5EF4-FFF2-40B4-BE49-F238E27FC236}">
                <a16:creationId xmlns:a16="http://schemas.microsoft.com/office/drawing/2014/main" id="{E402333E-748C-496A-88EA-89BEED300F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44671AE-4E7B-41B9-B9BB-6FF057196715}"/>
              </a:ext>
            </a:extLst>
          </p:cNvPr>
          <p:cNvSpPr/>
          <p:nvPr/>
        </p:nvSpPr>
        <p:spPr>
          <a:xfrm>
            <a:off x="3761031" y="4903300"/>
            <a:ext cx="4669938" cy="1395149"/>
          </a:xfrm>
          <a:prstGeom prst="roundRect">
            <a:avLst/>
          </a:prstGeom>
          <a:solidFill>
            <a:srgbClr val="FF6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+mj-lt"/>
              </a:rPr>
              <a:t>Questions?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BCDA8A-00DF-914C-A860-26E4CB44DB0C}"/>
              </a:ext>
            </a:extLst>
          </p:cNvPr>
          <p:cNvSpPr txBox="1"/>
          <p:nvPr/>
        </p:nvSpPr>
        <p:spPr>
          <a:xfrm>
            <a:off x="9416379" y="6537731"/>
            <a:ext cx="2775621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©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 2020 ASPCA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®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. All Rights Reserved.</a:t>
            </a:r>
          </a:p>
        </p:txBody>
      </p:sp>
      <p:pic>
        <p:nvPicPr>
          <p:cNvPr id="6" name="Picture 5" descr="A picture containing transport, wheel&#10;&#10;Description generated with very high confidence">
            <a:extLst>
              <a:ext uri="{FF2B5EF4-FFF2-40B4-BE49-F238E27FC236}">
                <a16:creationId xmlns:a16="http://schemas.microsoft.com/office/drawing/2014/main" id="{3A8E6794-DA5A-B343-BB0E-AE86A7FED1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88" y="6235287"/>
            <a:ext cx="1275678" cy="48357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D3E6804-A49E-4CB2-A3BE-E651093BFF41}"/>
              </a:ext>
            </a:extLst>
          </p:cNvPr>
          <p:cNvSpPr/>
          <p:nvPr/>
        </p:nvSpPr>
        <p:spPr>
          <a:xfrm>
            <a:off x="232488" y="390507"/>
            <a:ext cx="3806112" cy="1395149"/>
          </a:xfrm>
          <a:prstGeom prst="roundRect">
            <a:avLst/>
          </a:prstGeom>
          <a:solidFill>
            <a:srgbClr val="FF6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</a:rPr>
              <a:t>We’d love your feedback! Please fill out our anonymous survey!</a:t>
            </a:r>
          </a:p>
        </p:txBody>
      </p:sp>
    </p:spTree>
    <p:extLst>
      <p:ext uri="{BB962C8B-B14F-4D97-AF65-F5344CB8AC3E}">
        <p14:creationId xmlns:p14="http://schemas.microsoft.com/office/powerpoint/2010/main" val="4279951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B78B-8817-4117-AAE3-3B15ED7C942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36188" y="346718"/>
            <a:ext cx="120558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700" b="0" i="0" baseline="0" dirty="0">
                <a:latin typeface="Arial Black" panose="020B0A04020102020204" pitchFamily="34" charset="0"/>
              </a:rPr>
              <a:t>Join us for our next webinar: </a:t>
            </a:r>
            <a:br>
              <a:rPr lang="en-US" sz="3700" b="0" i="0" baseline="0" dirty="0">
                <a:latin typeface="Arial Black" panose="020B0A04020102020204" pitchFamily="34" charset="0"/>
              </a:rPr>
            </a:br>
            <a:r>
              <a:rPr lang="en-US" sz="3700" b="0" i="0" baseline="0" dirty="0">
                <a:latin typeface="Arial Black" panose="020B0A04020102020204" pitchFamily="34" charset="0"/>
              </a:rPr>
              <a:t>May 20, 2020 at 3PM EDT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34D3A34-A803-4220-A697-830E85805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2257324"/>
            <a:ext cx="6232277" cy="2144906"/>
          </a:xfrm>
        </p:spPr>
        <p:txBody>
          <a:bodyPr anchor="t">
            <a:norm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Caring for Kittens During COVID-19 and Beyond: Old Strategies and New Lessons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0D9196-CDEF-40CA-8279-CA4684D58F30}"/>
              </a:ext>
            </a:extLst>
          </p:cNvPr>
          <p:cNvSpPr txBox="1"/>
          <p:nvPr/>
        </p:nvSpPr>
        <p:spPr bwMode="auto">
          <a:xfrm>
            <a:off x="136188" y="3969241"/>
            <a:ext cx="6232277" cy="1200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Presented by Dr. Erin Doyle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DVM, DABVP, Senior Director of Shelter Medicine, ASPCA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5F142C-CAA4-48BB-88A9-FB2B8F662E6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8465" y="2172896"/>
            <a:ext cx="5389033" cy="359268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308550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5025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>
            <a:extLst>
              <a:ext uri="{FF2B5EF4-FFF2-40B4-BE49-F238E27FC236}">
                <a16:creationId xmlns:a16="http://schemas.microsoft.com/office/drawing/2014/main" id="{5C6635EA-547C-4322-8EA2-3722C39BC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60337"/>
            <a:ext cx="10972800" cy="1143000"/>
          </a:xfrm>
        </p:spPr>
        <p:txBody>
          <a:bodyPr/>
          <a:lstStyle/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by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A376189-A9CE-4BC2-954A-7149A8025A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9103" y="1798250"/>
            <a:ext cx="2624362" cy="3261500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4" name="Picture 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25CA872A-393A-4115-87D3-6F731184E5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9804" y="1798250"/>
            <a:ext cx="2634192" cy="3261500"/>
          </a:xfrm>
          <a:prstGeom prst="rect">
            <a:avLst/>
          </a:prstGeom>
        </p:spPr>
      </p:pic>
      <p:pic>
        <p:nvPicPr>
          <p:cNvPr id="6" name="Picture 5" descr="A person holding a cat&#10;&#10;Description automatically generated">
            <a:extLst>
              <a:ext uri="{FF2B5EF4-FFF2-40B4-BE49-F238E27FC236}">
                <a16:creationId xmlns:a16="http://schemas.microsoft.com/office/drawing/2014/main" id="{FE6672A1-4490-41A7-B7A2-E0105AB1DD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2264" y="1798250"/>
            <a:ext cx="3832233" cy="3261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B82724-1D7D-489C-AE5F-63210D0ABAFA}"/>
              </a:ext>
            </a:extLst>
          </p:cNvPr>
          <p:cNvSpPr txBox="1"/>
          <p:nvPr/>
        </p:nvSpPr>
        <p:spPr>
          <a:xfrm>
            <a:off x="376438" y="5470526"/>
            <a:ext cx="2849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Darcie Harrell, RVT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F41D24-4D2C-4408-937B-B5C58406A4A4}"/>
              </a:ext>
            </a:extLst>
          </p:cNvPr>
          <p:cNvSpPr txBox="1"/>
          <p:nvPr/>
        </p:nvSpPr>
        <p:spPr>
          <a:xfrm>
            <a:off x="3889391" y="5470526"/>
            <a:ext cx="3575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Rebecca Rhoades, DVM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A00002-9BC9-4014-8DC0-4A5B19B78307}"/>
              </a:ext>
            </a:extLst>
          </p:cNvPr>
          <p:cNvSpPr txBox="1"/>
          <p:nvPr/>
        </p:nvSpPr>
        <p:spPr>
          <a:xfrm>
            <a:off x="7972264" y="5101193"/>
            <a:ext cx="420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Sarah Hess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Director, Programs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ASPCA Spay/Neuter Alliance</a:t>
            </a:r>
          </a:p>
        </p:txBody>
      </p:sp>
    </p:spTree>
    <p:extLst>
      <p:ext uri="{BB962C8B-B14F-4D97-AF65-F5344CB8AC3E}">
        <p14:creationId xmlns:p14="http://schemas.microsoft.com/office/powerpoint/2010/main" val="1810687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C366A8A-49EF-654B-9B86-B6AF60B179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412435D-8A8A-6248-A306-4672E912E04B}"/>
              </a:ext>
            </a:extLst>
          </p:cNvPr>
          <p:cNvSpPr/>
          <p:nvPr/>
        </p:nvSpPr>
        <p:spPr>
          <a:xfrm>
            <a:off x="246667" y="0"/>
            <a:ext cx="6033523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ubtitle 4">
            <a:extLst>
              <a:ext uri="{FF2B5EF4-FFF2-40B4-BE49-F238E27FC236}">
                <a16:creationId xmlns:a16="http://schemas.microsoft.com/office/drawing/2014/main" id="{5EE3A3CA-89A8-4B78-9B03-2D77E02DB36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95946" y="4845633"/>
            <a:ext cx="5415866" cy="155907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Arial"/>
                <a:ea typeface="Segoe UI Symbol"/>
                <a:cs typeface="Segoe UI"/>
              </a:rPr>
              <a:t>Rebecca Rhoades, DVM</a:t>
            </a:r>
          </a:p>
          <a:p>
            <a:pPr marL="0" indent="0">
              <a:buNone/>
            </a:pPr>
            <a:r>
              <a:rPr lang="en-US" sz="1800" dirty="0">
                <a:latin typeface="Arial"/>
                <a:ea typeface="Segoe UI Symbol"/>
                <a:cs typeface="Segoe UI"/>
              </a:rPr>
              <a:t>Darcie Harrell, RVT</a:t>
            </a:r>
          </a:p>
          <a:p>
            <a:pPr marL="0" indent="0">
              <a:buNone/>
            </a:pPr>
            <a:r>
              <a:rPr lang="en-US" sz="1800" dirty="0">
                <a:latin typeface="Arial"/>
                <a:ea typeface="Segoe UI Symbol"/>
                <a:cs typeface="Segoe UI"/>
              </a:rPr>
              <a:t>Sarah Hess</a:t>
            </a:r>
          </a:p>
          <a:p>
            <a:pPr marL="0" indent="0">
              <a:buNone/>
            </a:pPr>
            <a:r>
              <a:rPr lang="en-US" sz="1800" dirty="0">
                <a:latin typeface="Arial"/>
                <a:ea typeface="Segoe UI Symbol"/>
                <a:cs typeface="Segoe UI"/>
              </a:rPr>
              <a:t>Brian DiGangi, DVM, MS</a:t>
            </a:r>
            <a:endParaRPr lang="en-US" sz="2200" dirty="0">
              <a:latin typeface="Arial" panose="020B0604020202020204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ECC3853-08DC-41F0-8E68-4DB4B3CB4F2C}"/>
              </a:ext>
            </a:extLst>
          </p:cNvPr>
          <p:cNvSpPr txBox="1">
            <a:spLocks/>
          </p:cNvSpPr>
          <p:nvPr/>
        </p:nvSpPr>
        <p:spPr>
          <a:xfrm>
            <a:off x="429567" y="2634343"/>
            <a:ext cx="5750450" cy="9996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1C1C1C"/>
                </a:solidFill>
                <a:cs typeface="Segoe UI Semibold"/>
              </a:rPr>
              <a:t>Just-in-Time Onboarding of Veterinary Support Staff</a:t>
            </a:r>
            <a:endParaRPr lang="en-US" sz="2800" b="1" dirty="0">
              <a:solidFill>
                <a:srgbClr val="1C1C1C"/>
              </a:solidFill>
              <a:latin typeface="Arial" panose="020B0604020202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5339F6-660E-4244-B29E-5C1CA9F34C26}"/>
              </a:ext>
            </a:extLst>
          </p:cNvPr>
          <p:cNvSpPr/>
          <p:nvPr/>
        </p:nvSpPr>
        <p:spPr>
          <a:xfrm>
            <a:off x="429567" y="3707245"/>
            <a:ext cx="5157972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400" dirty="0">
                <a:latin typeface="Arial"/>
                <a:ea typeface="Segoe UI Symbol"/>
                <a:cs typeface="Segoe UI"/>
              </a:rPr>
              <a:t>May 7, 2020</a:t>
            </a:r>
            <a:endParaRPr lang="en-US" sz="2400" dirty="0">
              <a:latin typeface="Arial" panose="020B0604020202020204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16057C-29D0-2941-98B1-9DB893093833}"/>
              </a:ext>
            </a:extLst>
          </p:cNvPr>
          <p:cNvSpPr txBox="1"/>
          <p:nvPr/>
        </p:nvSpPr>
        <p:spPr>
          <a:xfrm>
            <a:off x="10205366" y="6540143"/>
            <a:ext cx="4466601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solidFill>
                  <a:srgbClr val="FF6300"/>
                </a:solidFill>
                <a:latin typeface="Arial" panose="020B0604020202020204" pitchFamily="34" charset="0"/>
                <a:ea typeface="+mn-lt"/>
                <a:cs typeface="+mn-lt"/>
              </a:rPr>
              <a:t>©</a:t>
            </a:r>
            <a:r>
              <a:rPr lang="en-US" sz="600" dirty="0">
                <a:solidFill>
                  <a:srgbClr val="FF6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2020 ASPCA</a:t>
            </a:r>
            <a:r>
              <a:rPr lang="en-US" sz="600" dirty="0">
                <a:solidFill>
                  <a:srgbClr val="FF6300"/>
                </a:solidFill>
                <a:latin typeface="Arial" panose="020B0604020202020204" pitchFamily="34" charset="0"/>
                <a:ea typeface="+mn-lt"/>
                <a:cs typeface="+mn-lt"/>
              </a:rPr>
              <a:t>®</a:t>
            </a:r>
            <a:r>
              <a:rPr lang="en-US" sz="600" dirty="0">
                <a:solidFill>
                  <a:srgbClr val="FF6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All Rights Reserved.</a:t>
            </a:r>
          </a:p>
        </p:txBody>
      </p:sp>
      <p:pic>
        <p:nvPicPr>
          <p:cNvPr id="13" name="Picture 12" descr="A picture containing transport, wheel&#10;&#10;Description generated with very high confidence">
            <a:extLst>
              <a:ext uri="{FF2B5EF4-FFF2-40B4-BE49-F238E27FC236}">
                <a16:creationId xmlns:a16="http://schemas.microsoft.com/office/drawing/2014/main" id="{36119575-B1D0-6145-A65B-C3A3F6F151E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005" y="345119"/>
            <a:ext cx="2121051" cy="8040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DB238F-E408-40B9-ADD7-605CBD972D57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5FE763-F63D-446F-8362-6B341F12C74B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666F0F-F2F2-40D2-B253-1F22BAA7595A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CAC6B6-A4C9-4217-B525-4178A5064ABA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231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F03A7-68C5-4B74-8A01-A1580E07F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670" y="173421"/>
            <a:ext cx="5663070" cy="115949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6300"/>
                </a:solidFill>
              </a:rPr>
              <a:t>ASNA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328F1E-CAD9-4F8F-9EB3-7EC0B8EA40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9186" y="1701800"/>
            <a:ext cx="5782989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F7DDEB-CBC7-4C1A-87B1-267BF385FE0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571E8A-91D2-4A95-8711-AF59D1BC5EC8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5BA7FF-E080-4AD9-A68F-2DD8195E4AE4}"/>
              </a:ext>
            </a:extLst>
          </p:cNvPr>
          <p:cNvSpPr/>
          <p:nvPr/>
        </p:nvSpPr>
        <p:spPr>
          <a:xfrm>
            <a:off x="2695903" y="3244333"/>
            <a:ext cx="35212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63DCDD-47DC-4725-96A4-8C443BCE05F4}"/>
              </a:ext>
            </a:extLst>
          </p:cNvPr>
          <p:cNvSpPr/>
          <p:nvPr/>
        </p:nvSpPr>
        <p:spPr>
          <a:xfrm>
            <a:off x="189186" y="3244334"/>
            <a:ext cx="6028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56BB0A-2D4A-4E34-A203-C9E35E9965C3}"/>
              </a:ext>
            </a:extLst>
          </p:cNvPr>
          <p:cNvSpPr/>
          <p:nvPr/>
        </p:nvSpPr>
        <p:spPr>
          <a:xfrm>
            <a:off x="425669" y="1329267"/>
            <a:ext cx="5375725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ASNA stopped surgeries on 3/26</a:t>
            </a:r>
          </a:p>
          <a:p>
            <a:pPr fontAlgn="base"/>
            <a:endParaRPr lang="en-US" sz="2400" dirty="0">
              <a:solidFill>
                <a:srgbClr val="000000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We have repurposed our campus to distribute free pet food and offer free primary pet care to WNC​</a:t>
            </a:r>
          </a:p>
          <a:p>
            <a:pPr fontAlgn="base"/>
            <a:r>
              <a:rPr lang="en-US" sz="2400" dirty="0">
                <a:solidFill>
                  <a:srgbClr val="000000"/>
                </a:solidFill>
              </a:rPr>
              <a:t>    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We are in planning mode. Training programs target re-open on August 31; surgery to open first but no specific date yet.  </a:t>
            </a:r>
          </a:p>
          <a:p>
            <a:pPr fontAlgn="base"/>
            <a:endParaRPr lang="en-US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F90C77-F083-4189-AFC4-655D56A4A822}"/>
              </a:ext>
            </a:extLst>
          </p:cNvPr>
          <p:cNvSpPr/>
          <p:nvPr/>
        </p:nvSpPr>
        <p:spPr>
          <a:xfrm>
            <a:off x="6390608" y="1028343"/>
            <a:ext cx="5612205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</a:rPr>
              <a:t>ASPCA Statement Concerning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​</a:t>
            </a:r>
            <a:endParaRPr lang="en-US" sz="24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ctr" fontAlgn="base"/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</a:rPr>
              <a:t>Spay and Neuter of Shelter Animals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​</a:t>
            </a:r>
            <a:endParaRPr lang="en-US" sz="24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ctr" fontAlgn="base"/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</a:rPr>
              <a:t>During the COVID-19 Crisis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​</a:t>
            </a:r>
          </a:p>
          <a:p>
            <a:pPr algn="ctr" fontAlgn="base"/>
            <a:endParaRPr lang="en-US" sz="20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​</a:t>
            </a:r>
          </a:p>
          <a:p>
            <a:pPr fontAlgn="base"/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</a:rPr>
              <a:t>Pandemic Creates Operational and Legal Challenges for Shelter, Veterinary Services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​</a:t>
            </a:r>
          </a:p>
          <a:p>
            <a:pPr fontAlgn="base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​</a:t>
            </a:r>
          </a:p>
          <a:p>
            <a:pPr fontAlgn="base"/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</a:rPr>
              <a:t>Temporary Suspension of Spay Neuter Will Save Lives During the Pandemic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​</a:t>
            </a:r>
          </a:p>
          <a:p>
            <a:pPr fontAlgn="base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​</a:t>
            </a:r>
          </a:p>
          <a:p>
            <a:pPr fontAlgn="base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​</a:t>
            </a:r>
          </a:p>
          <a:p>
            <a:pPr fontAlgn="base"/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</a:rPr>
              <a:t>https://www.aspcapro.org/resource/aspca-statement-concerning-spay-and-neuter-shelter-animals-during-covid-19-crisis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​</a:t>
            </a:r>
            <a:endParaRPr lang="en-US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​</a:t>
            </a:r>
            <a:b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​</a:t>
            </a:r>
            <a:endParaRPr lang="en-US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282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70EE9-7520-42CA-AFA1-211CF58B9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400" dirty="0">
                <a:solidFill>
                  <a:srgbClr val="FF6300"/>
                </a:solidFill>
                <a:latin typeface="Arial"/>
                <a:cs typeface="Arial"/>
              </a:rPr>
              <a:t>Purpose</a:t>
            </a:r>
            <a:endParaRPr lang="en-US" sz="3400" dirty="0">
              <a:solidFill>
                <a:srgbClr val="FF6300"/>
              </a:solidFill>
            </a:endParaRPr>
          </a:p>
        </p:txBody>
      </p:sp>
      <p:pic>
        <p:nvPicPr>
          <p:cNvPr id="10" name="Picture Placeholder 9" descr="A picture containing person, animal, mammal, dog&#10;&#10;Description automatically generated">
            <a:extLst>
              <a:ext uri="{FF2B5EF4-FFF2-40B4-BE49-F238E27FC236}">
                <a16:creationId xmlns:a16="http://schemas.microsoft.com/office/drawing/2014/main" id="{7B4D1420-A5B3-7A43-B1E8-BFA782597C5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635F8-28C6-42B5-ADC8-17D849909F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t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6300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Provide tools to onboard new veterinary support staff or to onboard volunteers – "Just-in-Time" Training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6300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Provide a quick refresher for existing veterinary support staff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6300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Allow you to have enough staff to accomplish your surgical goals while also maintaining social distancing, split shifts &amp; other COVID precautions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1A9D87-6863-AF4D-A52F-6CABBA409D3F}"/>
              </a:ext>
            </a:extLst>
          </p:cNvPr>
          <p:cNvSpPr txBox="1"/>
          <p:nvPr/>
        </p:nvSpPr>
        <p:spPr>
          <a:xfrm>
            <a:off x="9416379" y="6537731"/>
            <a:ext cx="2775621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©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 2020 ASPCA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®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92994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C98F7-48B5-4A58-993F-1F773C0AD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354"/>
            <a:ext cx="6096000" cy="1325563"/>
          </a:xfrm>
        </p:spPr>
        <p:txBody>
          <a:bodyPr>
            <a:normAutofit/>
          </a:bodyPr>
          <a:lstStyle/>
          <a:p>
            <a:pPr algn="ctr"/>
            <a:r>
              <a:rPr lang="en-US" sz="3400" dirty="0">
                <a:solidFill>
                  <a:srgbClr val="FF6300"/>
                </a:solidFill>
                <a:latin typeface="Arial"/>
                <a:cs typeface="Arial"/>
              </a:rPr>
              <a:t>Toolkit Highlights</a:t>
            </a:r>
            <a:endParaRPr lang="en-US" sz="3400" dirty="0">
              <a:solidFill>
                <a:srgbClr val="FF6300"/>
              </a:solidFill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11AA0-BCD2-4B01-ABD8-3176DF2571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5588" y="1271911"/>
            <a:ext cx="5781002" cy="5097358"/>
          </a:xfrm>
        </p:spPr>
        <p:txBody>
          <a:bodyPr anchor="t"/>
          <a:lstStyle/>
          <a:p>
            <a:pPr fontAlgn="base"/>
            <a:r>
              <a:rPr lang="en-US" dirty="0"/>
              <a:t>AVMA chart on how to change workflow &amp; staffing levels to protect your staff​</a:t>
            </a:r>
          </a:p>
          <a:p>
            <a:pPr marL="0" indent="0" fontAlgn="base">
              <a:buNone/>
            </a:pPr>
            <a:r>
              <a:rPr lang="en-US" dirty="0"/>
              <a:t>​</a:t>
            </a:r>
          </a:p>
          <a:p>
            <a:pPr fontAlgn="base"/>
            <a:r>
              <a:rPr lang="en-US" dirty="0"/>
              <a:t>Assessing capacity for social distancing and PPE requirements​</a:t>
            </a:r>
          </a:p>
          <a:p>
            <a:pPr marL="0" indent="0" fontAlgn="base">
              <a:buNone/>
            </a:pPr>
            <a:r>
              <a:rPr lang="en-US" dirty="0"/>
              <a:t>​</a:t>
            </a:r>
          </a:p>
          <a:p>
            <a:pPr fontAlgn="base"/>
            <a:r>
              <a:rPr lang="en-US" dirty="0"/>
              <a:t>Curbside Check in/Discharge​</a:t>
            </a:r>
          </a:p>
          <a:p>
            <a:pPr marL="0" indent="0" fontAlgn="base">
              <a:buNone/>
            </a:pPr>
            <a:r>
              <a:rPr lang="en-US" dirty="0"/>
              <a:t>​</a:t>
            </a:r>
          </a:p>
          <a:p>
            <a:pPr fontAlgn="base"/>
            <a:r>
              <a:rPr lang="en-US" dirty="0"/>
              <a:t>Alternative Drug Protocols ​</a:t>
            </a:r>
          </a:p>
          <a:p>
            <a:pPr marL="0" indent="0" fontAlgn="base">
              <a:buNone/>
            </a:pPr>
            <a:r>
              <a:rPr lang="en-US" dirty="0"/>
              <a:t>​</a:t>
            </a:r>
          </a:p>
          <a:p>
            <a:pPr fontAlgn="base"/>
            <a:r>
              <a:rPr lang="en-US" dirty="0"/>
              <a:t>Telemedicine rechecks​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91720F-7A75-4D04-B839-D58D660D1259}"/>
              </a:ext>
            </a:extLst>
          </p:cNvPr>
          <p:cNvSpPr/>
          <p:nvPr/>
        </p:nvSpPr>
        <p:spPr>
          <a:xfrm>
            <a:off x="6095999" y="6160387"/>
            <a:ext cx="6096001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https://network.bestfriends.org/covid-19-sn-clinic-guide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DF2E272-B6BB-1448-AF46-F7160B12058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1669" y="1131376"/>
            <a:ext cx="3704660" cy="47812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7BE170C-5FA6-D24E-99A6-2056240A21B4}"/>
              </a:ext>
            </a:extLst>
          </p:cNvPr>
          <p:cNvSpPr/>
          <p:nvPr/>
        </p:nvSpPr>
        <p:spPr>
          <a:xfrm>
            <a:off x="7291670" y="395207"/>
            <a:ext cx="3704660" cy="7361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B23D8A48-8C91-AA40-9854-B91D44AC09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3461" y="440453"/>
            <a:ext cx="3101075" cy="64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89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52566-946F-4634-87C7-A044FE6FE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400" dirty="0">
                <a:solidFill>
                  <a:srgbClr val="FF6300"/>
                </a:solidFill>
                <a:latin typeface="Arial"/>
                <a:cs typeface="Arial"/>
              </a:rPr>
              <a:t>Background</a:t>
            </a:r>
            <a:endParaRPr lang="en-US" sz="3400" dirty="0">
              <a:solidFill>
                <a:srgbClr val="FF6300"/>
              </a:solidFill>
            </a:endParaRPr>
          </a:p>
        </p:txBody>
      </p:sp>
      <p:pic>
        <p:nvPicPr>
          <p:cNvPr id="6" name="Picture Placeholder 5" descr="A picture containing person, building, man, woman&#10;&#10;Description automatically generated">
            <a:extLst>
              <a:ext uri="{FF2B5EF4-FFF2-40B4-BE49-F238E27FC236}">
                <a16:creationId xmlns:a16="http://schemas.microsoft.com/office/drawing/2014/main" id="{F593F726-7968-3F42-A73F-551D543A296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BE8010-ACAC-4B1C-BE99-37814003A4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t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6300"/>
              </a:buClr>
            </a:pPr>
            <a:r>
              <a:rPr lang="en-US" dirty="0">
                <a:latin typeface="Arial"/>
                <a:cs typeface="Arial"/>
              </a:rPr>
              <a:t>In non-COVID world, ASNA recommends staffing:</a:t>
            </a:r>
            <a:endParaRPr lang="en-US" dirty="0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dirty="0">
                <a:latin typeface="Arial"/>
                <a:cs typeface="Arial"/>
              </a:rPr>
              <a:t>Vet + 2 (VT + VA) = up to 20 </a:t>
            </a:r>
            <a:r>
              <a:rPr lang="en-US" dirty="0" err="1">
                <a:latin typeface="Arial"/>
                <a:cs typeface="Arial"/>
              </a:rPr>
              <a:t>sx</a:t>
            </a:r>
            <a:endParaRPr lang="en-US" dirty="0">
              <a:latin typeface="Arial"/>
              <a:cs typeface="Arial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dirty="0">
                <a:latin typeface="Arial"/>
                <a:cs typeface="Arial"/>
              </a:rPr>
              <a:t>Vet + 3 (VT + 2 VA) = 21-40 </a:t>
            </a:r>
            <a:r>
              <a:rPr lang="en-US" dirty="0" err="1">
                <a:latin typeface="Arial"/>
                <a:cs typeface="Arial"/>
              </a:rPr>
              <a:t>sx</a:t>
            </a:r>
            <a:endParaRPr lang="en-US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6300"/>
              </a:buClr>
            </a:pPr>
            <a:r>
              <a:rPr lang="en-US" dirty="0">
                <a:latin typeface="Arial"/>
                <a:cs typeface="Arial"/>
              </a:rPr>
              <a:t>Staffing patterns in non-COVID times are based on efficiently &amp; safely reaching a high-volume of surgeries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6300"/>
              </a:buClr>
            </a:pPr>
            <a:r>
              <a:rPr lang="en-US" dirty="0">
                <a:latin typeface="Arial"/>
                <a:cs typeface="Arial"/>
              </a:rPr>
              <a:t>COVID precautions will change your staffing dynamics &amp; efficiency; but should not affect your patient safety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C95C56-97B6-2C43-9CC6-6C4BBF4375CE}"/>
              </a:ext>
            </a:extLst>
          </p:cNvPr>
          <p:cNvSpPr txBox="1"/>
          <p:nvPr/>
        </p:nvSpPr>
        <p:spPr>
          <a:xfrm>
            <a:off x="9416379" y="6537731"/>
            <a:ext cx="2775621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©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 2020 ASPCA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ea typeface="+mn-lt"/>
                <a:cs typeface="+mn-lt"/>
              </a:rPr>
              <a:t>®</a:t>
            </a:r>
            <a:r>
              <a:rPr lang="en-US" sz="800" b="0" i="0" dirty="0">
                <a:solidFill>
                  <a:schemeClr val="bg1"/>
                </a:solidFill>
                <a:latin typeface="Helvetica Neue LT Std 45 Light" panose="020B0403020202020204" pitchFamily="34" charset="0"/>
                <a:cs typeface="Arial" panose="020B0604020202020204" pitchFamily="34" charset="0"/>
              </a:rPr>
              <a:t>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2684380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F6300"/>
      </a:accent6>
      <a:hlink>
        <a:srgbClr val="F94F09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lank Presentation">
  <a:themeElements>
    <a:clrScheme name="ASPCA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B6E8F"/>
      </a:accent1>
      <a:accent2>
        <a:srgbClr val="F5A01A"/>
      </a:accent2>
      <a:accent3>
        <a:srgbClr val="B6B8BA"/>
      </a:accent3>
      <a:accent4>
        <a:srgbClr val="8CC63F"/>
      </a:accent4>
      <a:accent5>
        <a:srgbClr val="79BDE8"/>
      </a:accent5>
      <a:accent6>
        <a:srgbClr val="272425"/>
      </a:accent6>
      <a:hlink>
        <a:srgbClr val="3B6E8F"/>
      </a:hlink>
      <a:folHlink>
        <a:srgbClr val="79BDE8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9" charset="0"/>
            <a:ea typeface="ＭＳ Ｐゴシック" pitchFamily="29" charset="-128"/>
            <a:cs typeface="ＭＳ Ｐゴシック" pitchFamily="2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9" charset="0"/>
            <a:ea typeface="ＭＳ Ｐゴシック" pitchFamily="29" charset="-128"/>
            <a:cs typeface="ＭＳ Ｐゴシック" pitchFamily="29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 Presentation">
  <a:themeElements>
    <a:clrScheme name="ASPCA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B6E8F"/>
      </a:accent1>
      <a:accent2>
        <a:srgbClr val="F5A01A"/>
      </a:accent2>
      <a:accent3>
        <a:srgbClr val="B6B8BA"/>
      </a:accent3>
      <a:accent4>
        <a:srgbClr val="8CC63F"/>
      </a:accent4>
      <a:accent5>
        <a:srgbClr val="79BDE8"/>
      </a:accent5>
      <a:accent6>
        <a:srgbClr val="272425"/>
      </a:accent6>
      <a:hlink>
        <a:srgbClr val="3B6E8F"/>
      </a:hlink>
      <a:folHlink>
        <a:srgbClr val="79BDE8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9" charset="0"/>
            <a:ea typeface="ＭＳ Ｐゴシック" pitchFamily="29" charset="-128"/>
            <a:cs typeface="ＭＳ Ｐゴシック" pitchFamily="2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9" charset="0"/>
            <a:ea typeface="ＭＳ Ｐゴシック" pitchFamily="29" charset="-128"/>
            <a:cs typeface="ＭＳ Ｐゴシック" pitchFamily="29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CARE, WSCARE, and VCARE" id="{40A59452-8A54-423B-9F68-D9C975495D75}" vid="{F5B03076-7611-40A0-8355-3CE7CF02CFE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1524</TotalTime>
  <Words>932</Words>
  <Application>Microsoft Macintosh PowerPoint</Application>
  <PresentationFormat>Widescreen</PresentationFormat>
  <Paragraphs>251</Paragraphs>
  <Slides>34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53" baseType="lpstr">
      <vt:lpstr>ＭＳ Ｐゴシック</vt:lpstr>
      <vt:lpstr>Arial</vt:lpstr>
      <vt:lpstr>Arial Black</vt:lpstr>
      <vt:lpstr>Calibri</vt:lpstr>
      <vt:lpstr>Courier New</vt:lpstr>
      <vt:lpstr>Helvetica</vt:lpstr>
      <vt:lpstr>Helvetica Neue</vt:lpstr>
      <vt:lpstr>Helvetica Neue LT Std 45 Light</vt:lpstr>
      <vt:lpstr>Helvetica Neue Medium</vt:lpstr>
      <vt:lpstr>Museo Slab 500</vt:lpstr>
      <vt:lpstr>Segoe UI</vt:lpstr>
      <vt:lpstr>Segoe UI Semibold</vt:lpstr>
      <vt:lpstr>Segoe UI Symbol</vt:lpstr>
      <vt:lpstr>Times</vt:lpstr>
      <vt:lpstr>Times New Roman</vt:lpstr>
      <vt:lpstr>Wingdings</vt:lpstr>
      <vt:lpstr>Office Theme</vt:lpstr>
      <vt:lpstr>1_Blank Presentation</vt:lpstr>
      <vt:lpstr>Blank Presentation</vt:lpstr>
      <vt:lpstr>PowerPoint Presentation</vt:lpstr>
      <vt:lpstr>PowerPoint Presentation</vt:lpstr>
      <vt:lpstr>PowerPoint Presentation</vt:lpstr>
      <vt:lpstr>Presented by</vt:lpstr>
      <vt:lpstr>PowerPoint Presentation</vt:lpstr>
      <vt:lpstr>ASNA Update</vt:lpstr>
      <vt:lpstr>Purpose</vt:lpstr>
      <vt:lpstr>Toolkit Highlights</vt:lpstr>
      <vt:lpstr>Background</vt:lpstr>
      <vt:lpstr>Takeaways</vt:lpstr>
      <vt:lpstr>Veterinarian Role</vt:lpstr>
      <vt:lpstr>Lead Veterinary  Technician Role</vt:lpstr>
      <vt:lpstr>Veterinary Assistant Role</vt:lpstr>
      <vt:lpstr>Just-in-Time Onboarding Manual</vt:lpstr>
      <vt:lpstr>Patient Intake </vt:lpstr>
      <vt:lpstr>Gentle Animal Handling &amp; Restraint</vt:lpstr>
      <vt:lpstr>Disease Prevention</vt:lpstr>
      <vt:lpstr>Hypothermia Prevention Care</vt:lpstr>
      <vt:lpstr>Goals of Safe Anesthesia</vt:lpstr>
      <vt:lpstr>PowerPoint Presentation</vt:lpstr>
      <vt:lpstr>Flow &amp; Time Management</vt:lpstr>
      <vt:lpstr>Communication</vt:lpstr>
      <vt:lpstr>Efficiency &amp; Accuracy When Drawing Drugs</vt:lpstr>
      <vt:lpstr>Induction</vt:lpstr>
      <vt:lpstr>Handling Anesthetized Patients</vt:lpstr>
      <vt:lpstr>Patient Prep</vt:lpstr>
      <vt:lpstr>Patient Monitoring</vt:lpstr>
      <vt:lpstr>Recovery</vt:lpstr>
      <vt:lpstr>Emergency CPR</vt:lpstr>
      <vt:lpstr>Release</vt:lpstr>
      <vt:lpstr>Ask ASNA and Ask The Experts ASPCA COVID-19 Info Hub</vt:lpstr>
      <vt:lpstr>PowerPoint Presentation</vt:lpstr>
      <vt:lpstr>Join us for our next webinar:  May 20, 2020 at 3PM EDT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Rhoades</dc:creator>
  <cp:lastModifiedBy>Brenna Jennings</cp:lastModifiedBy>
  <cp:revision>165</cp:revision>
  <dcterms:created xsi:type="dcterms:W3CDTF">2020-05-04T18:40:00Z</dcterms:created>
  <dcterms:modified xsi:type="dcterms:W3CDTF">2020-05-08T19:34:30Z</dcterms:modified>
</cp:coreProperties>
</file>